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32"/>
  </p:notesMasterIdLst>
  <p:handoutMasterIdLst>
    <p:handoutMasterId r:id="rId33"/>
  </p:handoutMasterIdLst>
  <p:sldIdLst>
    <p:sldId id="283" r:id="rId5"/>
    <p:sldId id="332" r:id="rId6"/>
    <p:sldId id="291" r:id="rId7"/>
    <p:sldId id="292" r:id="rId8"/>
    <p:sldId id="343" r:id="rId9"/>
    <p:sldId id="294" r:id="rId10"/>
    <p:sldId id="334" r:id="rId11"/>
    <p:sldId id="316" r:id="rId12"/>
    <p:sldId id="333" r:id="rId13"/>
    <p:sldId id="318" r:id="rId14"/>
    <p:sldId id="319" r:id="rId15"/>
    <p:sldId id="344" r:id="rId16"/>
    <p:sldId id="320" r:id="rId17"/>
    <p:sldId id="346" r:id="rId18"/>
    <p:sldId id="342" r:id="rId19"/>
    <p:sldId id="337" r:id="rId20"/>
    <p:sldId id="327" r:id="rId21"/>
    <p:sldId id="329" r:id="rId22"/>
    <p:sldId id="322" r:id="rId23"/>
    <p:sldId id="321" r:id="rId24"/>
    <p:sldId id="340" r:id="rId25"/>
    <p:sldId id="345" r:id="rId26"/>
    <p:sldId id="324" r:id="rId27"/>
    <p:sldId id="325" r:id="rId28"/>
    <p:sldId id="330" r:id="rId29"/>
    <p:sldId id="331" r:id="rId30"/>
    <p:sldId id="338" r:id="rId31"/>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C04DEB-57D5-4594-B05D-B641F1E8FE1E}">
          <p14:sldIdLst>
            <p14:sldId id="283"/>
            <p14:sldId id="332"/>
            <p14:sldId id="291"/>
            <p14:sldId id="292"/>
            <p14:sldId id="343"/>
            <p14:sldId id="294"/>
            <p14:sldId id="334"/>
            <p14:sldId id="316"/>
            <p14:sldId id="333"/>
            <p14:sldId id="318"/>
            <p14:sldId id="319"/>
            <p14:sldId id="344"/>
            <p14:sldId id="320"/>
            <p14:sldId id="346"/>
            <p14:sldId id="342"/>
            <p14:sldId id="337"/>
            <p14:sldId id="327"/>
            <p14:sldId id="329"/>
            <p14:sldId id="322"/>
            <p14:sldId id="321"/>
            <p14:sldId id="340"/>
            <p14:sldId id="345"/>
            <p14:sldId id="324"/>
            <p14:sldId id="325"/>
            <p14:sldId id="330"/>
            <p14:sldId id="331"/>
            <p14:sldId id="338"/>
          </p14:sldIdLst>
        </p14:section>
      </p14:sectionLst>
    </p:ext>
    <p:ext uri="{EFAFB233-063F-42B5-8137-9DF3F51BA10A}">
      <p15:sldGuideLst xmlns:p15="http://schemas.microsoft.com/office/powerpoint/2012/main">
        <p15:guide id="1" orient="horz" pos="2160">
          <p15:clr>
            <a:srgbClr val="A4A3A4"/>
          </p15:clr>
        </p15:guide>
        <p15:guide id="2" pos="2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Erica Spector" initials="ERS" lastIdx="40" clrIdx="6">
    <p:extLst>
      <p:ext uri="{19B8F6BF-5375-455C-9EA6-DF929625EA0E}">
        <p15:presenceInfo xmlns:p15="http://schemas.microsoft.com/office/powerpoint/2012/main" userId="Erica Spector" providerId="None"/>
      </p:ext>
    </p:extLst>
  </p:cmAuthor>
  <p:cmAuthor id="1" name="Jeffrey Reale" initials="JR" lastIdx="22" clrIdx="0">
    <p:extLst/>
  </p:cmAuthor>
  <p:cmAuthor id="8" name="Laura Eldon" initials="LE" lastIdx="68" clrIdx="7"/>
  <p:cmAuthor id="2" name="Shannon Clancy" initials="SC" lastIdx="1" clrIdx="1">
    <p:extLst/>
  </p:cmAuthor>
  <p:cmAuthor id="9" name="Sana Fatikhova" initials="SF" lastIdx="10" clrIdx="8">
    <p:extLst>
      <p:ext uri="{19B8F6BF-5375-455C-9EA6-DF929625EA0E}">
        <p15:presenceInfo xmlns:p15="http://schemas.microsoft.com/office/powerpoint/2012/main" userId="S-1-5-21-4095628063-3556742122-3606576086-124291" providerId="AD"/>
      </p:ext>
    </p:extLst>
  </p:cmAuthor>
  <p:cmAuthor id="3" name="Nicole Carey" initials="NC" lastIdx="2" clrIdx="2">
    <p:extLst/>
  </p:cmAuthor>
  <p:cmAuthor id="10" name="BROOKE BELL" initials="BB" lastIdx="42" clrIdx="9"/>
  <p:cmAuthor id="4" name="KPMG" initials="K" lastIdx="73" clrIdx="3">
    <p:extLst>
      <p:ext uri="{19B8F6BF-5375-455C-9EA6-DF929625EA0E}">
        <p15:presenceInfo xmlns:p15="http://schemas.microsoft.com/office/powerpoint/2012/main" userId="KPMG" providerId="None"/>
      </p:ext>
    </p:extLst>
  </p:cmAuthor>
  <p:cmAuthor id="11" name="DEAN MOHS" initials="DM" lastIdx="11" clrIdx="10"/>
  <p:cmAuthor id="5" name="Wanlass, Brooke E" initials="WBE" lastIdx="31" clrIdx="4">
    <p:extLst>
      <p:ext uri="{19B8F6BF-5375-455C-9EA6-DF929625EA0E}">
        <p15:presenceInfo xmlns:p15="http://schemas.microsoft.com/office/powerpoint/2012/main" userId="Wanlass, Brooke E" providerId="None"/>
      </p:ext>
    </p:extLst>
  </p:cmAuthor>
  <p:cmAuthor id="6" name="Sarah M. Hummer" initials="SMH" lastIdx="26" clrIdx="5">
    <p:extLst>
      <p:ext uri="{19B8F6BF-5375-455C-9EA6-DF929625EA0E}">
        <p15:presenceInfo xmlns:p15="http://schemas.microsoft.com/office/powerpoint/2012/main" userId="Sarah M. Humm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952B"/>
    <a:srgbClr val="02354C"/>
    <a:srgbClr val="209BDE"/>
    <a:srgbClr val="0D76AD"/>
    <a:srgbClr val="6184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3897" autoAdjust="0"/>
  </p:normalViewPr>
  <p:slideViewPr>
    <p:cSldViewPr snapToGrid="0">
      <p:cViewPr varScale="1">
        <p:scale>
          <a:sx n="74" d="100"/>
          <a:sy n="74" d="100"/>
        </p:scale>
        <p:origin x="486" y="96"/>
      </p:cViewPr>
      <p:guideLst>
        <p:guide orient="horz" pos="2160"/>
        <p:guide pos="288"/>
      </p:guideLst>
    </p:cSldViewPr>
  </p:slideViewPr>
  <p:outlineViewPr>
    <p:cViewPr>
      <p:scale>
        <a:sx n="33" d="100"/>
        <a:sy n="33" d="100"/>
      </p:scale>
      <p:origin x="0" y="-402"/>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3" d="100"/>
          <a:sy n="83" d="100"/>
        </p:scale>
        <p:origin x="313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CD2550-BCA1-4C40-B70A-6ABD2D8EDD3A}"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EA3EECE7-F808-42D7-9AF8-5CF33CD554C7}">
      <dgm:prSet phldrT="[Text]" custT="1"/>
      <dgm:spPr>
        <a:solidFill>
          <a:srgbClr val="209BD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2000" b="1" dirty="0" smtClean="0">
              <a:solidFill>
                <a:srgbClr val="02354C"/>
              </a:solidFill>
              <a:latin typeface="Arial" panose="020B0604020202020204" pitchFamily="34" charset="0"/>
              <a:cs typeface="Arial" panose="020B0604020202020204" pitchFamily="34" charset="0"/>
            </a:rPr>
            <a:t>REQUIRED</a:t>
          </a:r>
          <a:r>
            <a:rPr lang="en-US" sz="2000" b="0" dirty="0" smtClean="0">
              <a:latin typeface="Arial" panose="020B0604020202020204" pitchFamily="34" charset="0"/>
              <a:cs typeface="Arial" panose="020B0604020202020204" pitchFamily="34" charset="0"/>
            </a:rPr>
            <a:t/>
          </a:r>
          <a:br>
            <a:rPr lang="en-US" sz="2000" b="0" dirty="0" smtClean="0">
              <a:latin typeface="Arial" panose="020B0604020202020204" pitchFamily="34" charset="0"/>
              <a:cs typeface="Arial" panose="020B0604020202020204" pitchFamily="34" charset="0"/>
            </a:rPr>
          </a:br>
          <a:r>
            <a:rPr lang="en-US" sz="2000" b="0" dirty="0" smtClean="0">
              <a:solidFill>
                <a:schemeClr val="bg1"/>
              </a:solidFill>
              <a:latin typeface="Arial" panose="020B0604020202020204" pitchFamily="34" charset="0"/>
              <a:cs typeface="Arial" panose="020B0604020202020204" pitchFamily="34" charset="0"/>
            </a:rPr>
            <a:t>50 or MORE Full-Time and  FTE Employees</a:t>
          </a:r>
          <a:endParaRPr lang="en-US" sz="2000" b="0" dirty="0">
            <a:solidFill>
              <a:schemeClr val="bg1"/>
            </a:solidFill>
            <a:latin typeface="Arial" panose="020B0604020202020204" pitchFamily="34" charset="0"/>
            <a:cs typeface="Arial" panose="020B0604020202020204" pitchFamily="34" charset="0"/>
          </a:endParaRPr>
        </a:p>
      </dgm:t>
    </dgm:pt>
    <dgm:pt modelId="{B0BD7AB2-9C5B-4126-873B-D0E680030907}" type="parTrans" cxnId="{129100B7-48D5-4684-AECF-B09267069C33}">
      <dgm:prSet/>
      <dgm:spPr/>
      <dgm:t>
        <a:bodyPr/>
        <a:lstStyle/>
        <a:p>
          <a:endParaRPr lang="en-US"/>
        </a:p>
      </dgm:t>
    </dgm:pt>
    <dgm:pt modelId="{B1607B59-7542-47E2-946E-D12FF14964AE}" type="sibTrans" cxnId="{129100B7-48D5-4684-AECF-B09267069C33}">
      <dgm:prSet/>
      <dgm:spPr/>
      <dgm:t>
        <a:bodyPr/>
        <a:lstStyle/>
        <a:p>
          <a:endParaRPr lang="en-US"/>
        </a:p>
      </dgm:t>
    </dgm:pt>
    <dgm:pt modelId="{36C153CC-AAEE-461B-80ED-653DE47B2EC4}">
      <dgm:prSet phldrT="[Text]" custT="1"/>
      <dgm:spPr>
        <a:solidFill>
          <a:srgbClr val="209BD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gm:spPr>
      <dgm:t>
        <a:bodyPr/>
        <a:lstStyle/>
        <a:p>
          <a:r>
            <a:rPr lang="en-US" sz="2000" b="1" dirty="0" smtClean="0">
              <a:solidFill>
                <a:srgbClr val="02354C"/>
              </a:solidFill>
              <a:latin typeface="Arial" panose="020B0604020202020204" pitchFamily="34" charset="0"/>
              <a:cs typeface="Arial" panose="020B0604020202020204" pitchFamily="34" charset="0"/>
            </a:rPr>
            <a:t>NOT REQUIRED</a:t>
          </a:r>
          <a:r>
            <a:rPr lang="en-US" sz="2500" b="1" dirty="0" smtClean="0">
              <a:latin typeface="Arial" panose="020B0604020202020204" pitchFamily="34" charset="0"/>
              <a:cs typeface="Arial" panose="020B0604020202020204" pitchFamily="34" charset="0"/>
            </a:rPr>
            <a:t/>
          </a:r>
          <a:br>
            <a:rPr lang="en-US" sz="2500" b="1" dirty="0" smtClean="0">
              <a:latin typeface="Arial" panose="020B0604020202020204" pitchFamily="34" charset="0"/>
              <a:cs typeface="Arial" panose="020B0604020202020204" pitchFamily="34" charset="0"/>
            </a:rPr>
          </a:br>
          <a:r>
            <a:rPr lang="en-US" sz="2000" b="0" dirty="0" smtClean="0">
              <a:solidFill>
                <a:schemeClr val="bg1"/>
              </a:solidFill>
              <a:latin typeface="Arial" panose="020B0604020202020204" pitchFamily="34" charset="0"/>
              <a:cs typeface="Arial" panose="020B0604020202020204" pitchFamily="34" charset="0"/>
            </a:rPr>
            <a:t>FEWER THAN 50 Full-Time and FTE Employees</a:t>
          </a:r>
          <a:endParaRPr lang="en-US" sz="2000" b="0" dirty="0">
            <a:solidFill>
              <a:schemeClr val="bg1"/>
            </a:solidFill>
            <a:latin typeface="Arial" panose="020B0604020202020204" pitchFamily="34" charset="0"/>
            <a:cs typeface="Arial" panose="020B0604020202020204" pitchFamily="34" charset="0"/>
          </a:endParaRPr>
        </a:p>
      </dgm:t>
    </dgm:pt>
    <dgm:pt modelId="{72A69452-EA71-49D3-BE77-E3493F0C85B1}" type="parTrans" cxnId="{2C380996-8581-4808-8DDE-19F6712A264E}">
      <dgm:prSet/>
      <dgm:spPr/>
      <dgm:t>
        <a:bodyPr/>
        <a:lstStyle/>
        <a:p>
          <a:endParaRPr lang="en-US"/>
        </a:p>
      </dgm:t>
    </dgm:pt>
    <dgm:pt modelId="{1E43E2AF-9FC7-4637-8B8D-153E07D3E639}" type="sibTrans" cxnId="{2C380996-8581-4808-8DDE-19F6712A264E}">
      <dgm:prSet/>
      <dgm:spPr/>
      <dgm:t>
        <a:bodyPr/>
        <a:lstStyle/>
        <a:p>
          <a:endParaRPr lang="en-US"/>
        </a:p>
      </dgm:t>
    </dgm:pt>
    <dgm:pt modelId="{2058720B-504B-426F-AFD4-0CE403FF29D1}">
      <dgm:prSet phldrT="[Text]" custT="1"/>
      <dgm:spPr>
        <a:solidFill>
          <a:schemeClr val="accent3">
            <a:lumMod val="40000"/>
            <a:lumOff val="60000"/>
            <a:alpha val="90000"/>
          </a:schemeClr>
        </a:solidFill>
        <a:effectLst>
          <a:outerShdw blurRad="50800" dist="38100" dir="8100000" algn="tr" rotWithShape="0">
            <a:prstClr val="black">
              <a:alpha val="40000"/>
            </a:prstClr>
          </a:outerShdw>
        </a:effectLst>
      </dgm:spPr>
      <dgm:t>
        <a:bodyPr anchor="ctr"/>
        <a:lstStyle/>
        <a:p>
          <a:endParaRPr lang="en-US" sz="1350" dirty="0">
            <a:latin typeface="Arial" panose="020B0604020202020204" pitchFamily="34" charset="0"/>
            <a:cs typeface="Arial" panose="020B0604020202020204" pitchFamily="34" charset="0"/>
          </a:endParaRPr>
        </a:p>
      </dgm:t>
    </dgm:pt>
    <dgm:pt modelId="{861A98AC-C4B8-4A1E-968E-B6143391F7ED}" type="parTrans" cxnId="{D785A77F-7B76-4C45-B12B-FA7ED7F7B272}">
      <dgm:prSet/>
      <dgm:spPr/>
      <dgm:t>
        <a:bodyPr/>
        <a:lstStyle/>
        <a:p>
          <a:endParaRPr lang="en-US"/>
        </a:p>
      </dgm:t>
    </dgm:pt>
    <dgm:pt modelId="{EA6BAE7D-F314-4C06-9572-4655B95D8C33}" type="sibTrans" cxnId="{D785A77F-7B76-4C45-B12B-FA7ED7F7B272}">
      <dgm:prSet/>
      <dgm:spPr/>
      <dgm:t>
        <a:bodyPr/>
        <a:lstStyle/>
        <a:p>
          <a:endParaRPr lang="en-US"/>
        </a:p>
      </dgm:t>
    </dgm:pt>
    <dgm:pt modelId="{5704F60C-E4EB-4B34-B983-69DEE65EB837}">
      <dgm:prSet phldrT="[Text]" custT="1"/>
      <dgm:spPr>
        <a:solidFill>
          <a:schemeClr val="accent3">
            <a:lumMod val="40000"/>
            <a:lumOff val="60000"/>
            <a:alpha val="90000"/>
          </a:schemeClr>
        </a:solidFill>
        <a:effectLst>
          <a:outerShdw blurRad="50800" dist="38100" dir="8100000" algn="tr" rotWithShape="0">
            <a:prstClr val="black">
              <a:alpha val="40000"/>
            </a:prstClr>
          </a:outerShdw>
        </a:effectLst>
      </dgm:spPr>
      <dgm:t>
        <a:bodyPr/>
        <a:lstStyle/>
        <a:p>
          <a:r>
            <a:rPr lang="en-US" sz="1350" dirty="0" smtClean="0">
              <a:latin typeface="Arial" panose="020B0604020202020204" pitchFamily="34" charset="0"/>
              <a:cs typeface="Arial" panose="020B0604020202020204" pitchFamily="34" charset="0"/>
            </a:rPr>
            <a:t>If employers do not offer health coverage to at least 95% of their full-time employees (and their dependents) that meets the affordability standard and  the minimum value standard, they may be subject to an Employer Shared Responsibility Payment  </a:t>
          </a:r>
          <a:endParaRPr lang="en-US" sz="1350" dirty="0">
            <a:latin typeface="Arial" panose="020B0604020202020204" pitchFamily="34" charset="0"/>
            <a:cs typeface="Arial" panose="020B0604020202020204" pitchFamily="34" charset="0"/>
          </a:endParaRPr>
        </a:p>
      </dgm:t>
    </dgm:pt>
    <dgm:pt modelId="{AA8EF1FD-F038-4BB4-984A-61CAC644A6E9}" type="parTrans" cxnId="{E81DDD4B-291C-46F0-80BB-FF400D30639D}">
      <dgm:prSet/>
      <dgm:spPr/>
      <dgm:t>
        <a:bodyPr/>
        <a:lstStyle/>
        <a:p>
          <a:endParaRPr lang="en-US"/>
        </a:p>
      </dgm:t>
    </dgm:pt>
    <dgm:pt modelId="{2372B1EA-AB4D-4DC4-8249-27EA65780B47}" type="sibTrans" cxnId="{E81DDD4B-291C-46F0-80BB-FF400D30639D}">
      <dgm:prSet/>
      <dgm:spPr/>
      <dgm:t>
        <a:bodyPr/>
        <a:lstStyle/>
        <a:p>
          <a:endParaRPr lang="en-US"/>
        </a:p>
      </dgm:t>
    </dgm:pt>
    <dgm:pt modelId="{E5BC607D-CDFC-4228-90BE-E71EEB07D657}">
      <dgm:prSet custT="1"/>
      <dgm:spPr/>
      <dgm:t>
        <a:bodyPr/>
        <a:lstStyle/>
        <a:p>
          <a:endParaRPr lang="en-US" sz="1350" dirty="0">
            <a:latin typeface="Arial" panose="020B0604020202020204" pitchFamily="34" charset="0"/>
            <a:cs typeface="Arial" panose="020B0604020202020204" pitchFamily="34" charset="0"/>
          </a:endParaRPr>
        </a:p>
      </dgm:t>
    </dgm:pt>
    <dgm:pt modelId="{6ECA0D9C-451A-44AB-AFF0-843F871104A5}" type="parTrans" cxnId="{68F41091-433B-4C91-B5C5-65D01D4FB9F8}">
      <dgm:prSet/>
      <dgm:spPr/>
      <dgm:t>
        <a:bodyPr/>
        <a:lstStyle/>
        <a:p>
          <a:endParaRPr lang="en-US"/>
        </a:p>
      </dgm:t>
    </dgm:pt>
    <dgm:pt modelId="{0529196A-61C4-4D55-9C45-8C4EB429B624}" type="sibTrans" cxnId="{68F41091-433B-4C91-B5C5-65D01D4FB9F8}">
      <dgm:prSet/>
      <dgm:spPr/>
      <dgm:t>
        <a:bodyPr/>
        <a:lstStyle/>
        <a:p>
          <a:endParaRPr lang="en-US"/>
        </a:p>
      </dgm:t>
    </dgm:pt>
    <dgm:pt modelId="{F92FA791-3856-4189-A537-3CADCF68FBEE}">
      <dgm:prSet phldrT="[Text]" custT="1"/>
      <dgm:spPr>
        <a:solidFill>
          <a:schemeClr val="accent3">
            <a:lumMod val="40000"/>
            <a:lumOff val="60000"/>
            <a:alpha val="90000"/>
          </a:schemeClr>
        </a:solidFill>
        <a:effectLst>
          <a:outerShdw blurRad="50800" dist="38100" dir="8100000" algn="tr" rotWithShape="0">
            <a:prstClr val="black">
              <a:alpha val="40000"/>
            </a:prstClr>
          </a:outerShdw>
        </a:effectLst>
      </dgm:spPr>
      <dgm:t>
        <a:bodyPr/>
        <a:lstStyle/>
        <a:p>
          <a:endParaRPr lang="en-US" sz="1350" dirty="0">
            <a:latin typeface="Arial" panose="020B0604020202020204" pitchFamily="34" charset="0"/>
            <a:cs typeface="Arial" panose="020B0604020202020204" pitchFamily="34" charset="0"/>
          </a:endParaRPr>
        </a:p>
      </dgm:t>
    </dgm:pt>
    <dgm:pt modelId="{79A54ED4-C39E-4DEC-94A2-98ED92DB92B6}" type="parTrans" cxnId="{F1B656FF-5880-4B74-B2D6-028A0E201477}">
      <dgm:prSet/>
      <dgm:spPr/>
    </dgm:pt>
    <dgm:pt modelId="{B91C4A09-318B-4837-B952-A7696495727C}" type="sibTrans" cxnId="{F1B656FF-5880-4B74-B2D6-028A0E201477}">
      <dgm:prSet/>
      <dgm:spPr/>
    </dgm:pt>
    <dgm:pt modelId="{39171667-D7A8-4459-A241-72FC77B8425A}">
      <dgm:prSet custT="1"/>
      <dgm:spPr/>
      <dgm:t>
        <a:bodyPr/>
        <a:lstStyle/>
        <a:p>
          <a:r>
            <a:rPr lang="en-US" sz="1350" dirty="0">
              <a:latin typeface="Arial" panose="020B0604020202020204" pitchFamily="34" charset="0"/>
              <a:cs typeface="Arial" panose="020B0604020202020204" pitchFamily="34" charset="0"/>
            </a:rPr>
            <a:t>Employers with fewer than 50 full time and full-time equivalent (FTE) employees are not subject to the Employer Shared Responsibility Payment provisions.  </a:t>
          </a:r>
          <a:endParaRPr lang="en-US" sz="1350" dirty="0">
            <a:latin typeface="Arial" panose="020B0604020202020204" pitchFamily="34" charset="0"/>
            <a:cs typeface="Arial" panose="020B0604020202020204" pitchFamily="34" charset="0"/>
          </a:endParaRPr>
        </a:p>
      </dgm:t>
    </dgm:pt>
    <dgm:pt modelId="{3075DC29-8B3D-48C6-BBFB-0C435407F5DE}" type="parTrans" cxnId="{884DC2A2-936F-4BCE-8EBA-3621FA30C567}">
      <dgm:prSet/>
      <dgm:spPr/>
      <dgm:t>
        <a:bodyPr/>
        <a:lstStyle/>
        <a:p>
          <a:endParaRPr lang="en-US"/>
        </a:p>
      </dgm:t>
    </dgm:pt>
    <dgm:pt modelId="{3B8838E5-B528-4E75-BD64-49F1B0F9CD57}" type="sibTrans" cxnId="{884DC2A2-936F-4BCE-8EBA-3621FA30C567}">
      <dgm:prSet/>
      <dgm:spPr/>
      <dgm:t>
        <a:bodyPr/>
        <a:lstStyle/>
        <a:p>
          <a:endParaRPr lang="en-US"/>
        </a:p>
      </dgm:t>
    </dgm:pt>
    <dgm:pt modelId="{D587CA22-3AE6-40E7-9663-436F67FBD6E8}">
      <dgm:prSet custT="1"/>
      <dgm:spPr/>
      <dgm:t>
        <a:bodyPr/>
        <a:lstStyle/>
        <a:p>
          <a:r>
            <a:rPr lang="en-US" sz="1350" dirty="0">
              <a:latin typeface="Arial" panose="020B0604020202020204" pitchFamily="34" charset="0"/>
              <a:cs typeface="Arial" panose="020B0604020202020204" pitchFamily="34" charset="0"/>
            </a:rPr>
            <a:t>If they choose not to offer health coverage to their full-time employees (and their dependents), they will not be assessed an Employer Shared Responsibility Payment</a:t>
          </a:r>
          <a:endParaRPr lang="en-US" sz="1350" dirty="0">
            <a:latin typeface="Arial" panose="020B0604020202020204" pitchFamily="34" charset="0"/>
            <a:cs typeface="Arial" panose="020B0604020202020204" pitchFamily="34" charset="0"/>
          </a:endParaRPr>
        </a:p>
      </dgm:t>
    </dgm:pt>
    <dgm:pt modelId="{A7BE8FEC-E4AB-4F9B-AAB6-90BAA86AD256}" type="parTrans" cxnId="{450E8F48-8093-4629-B4C5-CADC6CE16BCE}">
      <dgm:prSet/>
      <dgm:spPr/>
      <dgm:t>
        <a:bodyPr/>
        <a:lstStyle/>
        <a:p>
          <a:endParaRPr lang="en-US"/>
        </a:p>
      </dgm:t>
    </dgm:pt>
    <dgm:pt modelId="{B5BE7E8E-EFD3-4903-9D4B-6A19148C061E}" type="sibTrans" cxnId="{450E8F48-8093-4629-B4C5-CADC6CE16BCE}">
      <dgm:prSet/>
      <dgm:spPr/>
      <dgm:t>
        <a:bodyPr/>
        <a:lstStyle/>
        <a:p>
          <a:endParaRPr lang="en-US"/>
        </a:p>
      </dgm:t>
    </dgm:pt>
    <dgm:pt modelId="{50226542-72C1-4378-B381-4A9D65FB0A35}">
      <dgm:prSet custT="1"/>
      <dgm:spPr/>
      <dgm:t>
        <a:bodyPr/>
        <a:lstStyle/>
        <a:p>
          <a:endParaRPr lang="en-US" sz="1350" dirty="0">
            <a:latin typeface="Arial" panose="020B0604020202020204" pitchFamily="34" charset="0"/>
            <a:cs typeface="Arial" panose="020B0604020202020204" pitchFamily="34" charset="0"/>
          </a:endParaRPr>
        </a:p>
      </dgm:t>
    </dgm:pt>
    <dgm:pt modelId="{B07574E7-B04B-4024-B476-E09C885D707E}" type="parTrans" cxnId="{C4A10A4A-C659-48B1-B350-23F9AA96DD91}">
      <dgm:prSet/>
      <dgm:spPr/>
      <dgm:t>
        <a:bodyPr/>
        <a:lstStyle/>
        <a:p>
          <a:endParaRPr lang="en-US"/>
        </a:p>
      </dgm:t>
    </dgm:pt>
    <dgm:pt modelId="{B4C88462-476E-4B17-B54E-6990A053068E}" type="sibTrans" cxnId="{C4A10A4A-C659-48B1-B350-23F9AA96DD91}">
      <dgm:prSet/>
      <dgm:spPr/>
      <dgm:t>
        <a:bodyPr/>
        <a:lstStyle/>
        <a:p>
          <a:endParaRPr lang="en-US"/>
        </a:p>
      </dgm:t>
    </dgm:pt>
    <dgm:pt modelId="{AC61A9C8-A19D-4A84-8D77-2D2DAA759C1E}" type="pres">
      <dgm:prSet presAssocID="{4CCD2550-BCA1-4C40-B70A-6ABD2D8EDD3A}" presName="Name0" presStyleCnt="0">
        <dgm:presLayoutVars>
          <dgm:dir/>
          <dgm:animLvl val="lvl"/>
          <dgm:resizeHandles/>
        </dgm:presLayoutVars>
      </dgm:prSet>
      <dgm:spPr/>
      <dgm:t>
        <a:bodyPr/>
        <a:lstStyle/>
        <a:p>
          <a:endParaRPr lang="en-US"/>
        </a:p>
      </dgm:t>
    </dgm:pt>
    <dgm:pt modelId="{DDA7AE5E-D399-4AFB-A127-0F2800DCB94E}" type="pres">
      <dgm:prSet presAssocID="{EA3EECE7-F808-42D7-9AF8-5CF33CD554C7}" presName="linNode" presStyleCnt="0"/>
      <dgm:spPr/>
    </dgm:pt>
    <dgm:pt modelId="{55BB2732-3347-42F8-ADF4-F05B6A2BE658}" type="pres">
      <dgm:prSet presAssocID="{EA3EECE7-F808-42D7-9AF8-5CF33CD554C7}" presName="parentShp" presStyleLbl="node1" presStyleIdx="0" presStyleCnt="2" custScaleX="77761" custScaleY="174956" custLinFactY="100000" custLinFactNeighborX="-2955" custLinFactNeighborY="121642">
        <dgm:presLayoutVars>
          <dgm:bulletEnabled val="1"/>
        </dgm:presLayoutVars>
      </dgm:prSet>
      <dgm:spPr/>
      <dgm:t>
        <a:bodyPr/>
        <a:lstStyle/>
        <a:p>
          <a:endParaRPr lang="en-US"/>
        </a:p>
      </dgm:t>
    </dgm:pt>
    <dgm:pt modelId="{4243A480-8212-4CAB-9047-BD2126780F40}" type="pres">
      <dgm:prSet presAssocID="{EA3EECE7-F808-42D7-9AF8-5CF33CD554C7}" presName="childShp" presStyleLbl="bgAccFollowNode1" presStyleIdx="0" presStyleCnt="2" custScaleX="107231" custScaleY="226946" custLinFactY="100000" custLinFactNeighborX="1351" custLinFactNeighborY="120112">
        <dgm:presLayoutVars>
          <dgm:bulletEnabled val="1"/>
        </dgm:presLayoutVars>
      </dgm:prSet>
      <dgm:spPr/>
      <dgm:t>
        <a:bodyPr/>
        <a:lstStyle/>
        <a:p>
          <a:endParaRPr lang="en-US"/>
        </a:p>
      </dgm:t>
    </dgm:pt>
    <dgm:pt modelId="{66523F8B-642C-419C-A979-95B303987A45}" type="pres">
      <dgm:prSet presAssocID="{B1607B59-7542-47E2-946E-D12FF14964AE}" presName="spacing" presStyleCnt="0"/>
      <dgm:spPr/>
    </dgm:pt>
    <dgm:pt modelId="{96651290-53D4-4CF6-9868-94D39F1F0540}" type="pres">
      <dgm:prSet presAssocID="{36C153CC-AAEE-461B-80ED-653DE47B2EC4}" presName="linNode" presStyleCnt="0"/>
      <dgm:spPr/>
    </dgm:pt>
    <dgm:pt modelId="{5FEDC1A7-35F3-4640-B363-09CD6EDAF75A}" type="pres">
      <dgm:prSet presAssocID="{36C153CC-AAEE-461B-80ED-653DE47B2EC4}" presName="parentShp" presStyleLbl="node1" presStyleIdx="1" presStyleCnt="2" custScaleX="77149" custScaleY="184506" custLinFactY="-100000" custLinFactNeighborX="-2527" custLinFactNeighborY="-124347">
        <dgm:presLayoutVars>
          <dgm:bulletEnabled val="1"/>
        </dgm:presLayoutVars>
      </dgm:prSet>
      <dgm:spPr/>
      <dgm:t>
        <a:bodyPr/>
        <a:lstStyle/>
        <a:p>
          <a:endParaRPr lang="en-US"/>
        </a:p>
      </dgm:t>
    </dgm:pt>
    <dgm:pt modelId="{A3364ECF-68BE-40F6-AE04-FB044855FC49}" type="pres">
      <dgm:prSet presAssocID="{36C153CC-AAEE-461B-80ED-653DE47B2EC4}" presName="childShp" presStyleLbl="bgAccFollowNode1" presStyleIdx="1" presStyleCnt="2" custScaleX="105028" custScaleY="208168" custLinFactY="-100000" custLinFactNeighborX="2645" custLinFactNeighborY="-125868">
        <dgm:presLayoutVars>
          <dgm:bulletEnabled val="1"/>
        </dgm:presLayoutVars>
      </dgm:prSet>
      <dgm:spPr/>
      <dgm:t>
        <a:bodyPr/>
        <a:lstStyle/>
        <a:p>
          <a:endParaRPr lang="en-US"/>
        </a:p>
      </dgm:t>
    </dgm:pt>
  </dgm:ptLst>
  <dgm:cxnLst>
    <dgm:cxn modelId="{E81DDD4B-291C-46F0-80BB-FF400D30639D}" srcId="{EA3EECE7-F808-42D7-9AF8-5CF33CD554C7}" destId="{5704F60C-E4EB-4B34-B983-69DEE65EB837}" srcOrd="1" destOrd="0" parTransId="{AA8EF1FD-F038-4BB4-984A-61CAC644A6E9}" sibTransId="{2372B1EA-AB4D-4DC4-8249-27EA65780B47}"/>
    <dgm:cxn modelId="{8F5A8467-59B7-4C17-AC40-C0AAAF0E66E5}" type="presOf" srcId="{F92FA791-3856-4189-A537-3CADCF68FBEE}" destId="{4243A480-8212-4CAB-9047-BD2126780F40}" srcOrd="0" destOrd="0" presId="urn:microsoft.com/office/officeart/2005/8/layout/vList6"/>
    <dgm:cxn modelId="{F1B656FF-5880-4B74-B2D6-028A0E201477}" srcId="{EA3EECE7-F808-42D7-9AF8-5CF33CD554C7}" destId="{F92FA791-3856-4189-A537-3CADCF68FBEE}" srcOrd="0" destOrd="0" parTransId="{79A54ED4-C39E-4DEC-94A2-98ED92DB92B6}" sibTransId="{B91C4A09-318B-4837-B952-A7696495727C}"/>
    <dgm:cxn modelId="{2C380996-8581-4808-8DDE-19F6712A264E}" srcId="{4CCD2550-BCA1-4C40-B70A-6ABD2D8EDD3A}" destId="{36C153CC-AAEE-461B-80ED-653DE47B2EC4}" srcOrd="1" destOrd="0" parTransId="{72A69452-EA71-49D3-BE77-E3493F0C85B1}" sibTransId="{1E43E2AF-9FC7-4637-8B8D-153E07D3E639}"/>
    <dgm:cxn modelId="{47B647CD-348D-4BCA-AB45-D0446E1C8B45}" type="presOf" srcId="{4CCD2550-BCA1-4C40-B70A-6ABD2D8EDD3A}" destId="{AC61A9C8-A19D-4A84-8D77-2D2DAA759C1E}" srcOrd="0" destOrd="0" presId="urn:microsoft.com/office/officeart/2005/8/layout/vList6"/>
    <dgm:cxn modelId="{6A14165A-C652-483B-8F95-6F1D10321CB8}" type="presOf" srcId="{50226542-72C1-4378-B381-4A9D65FB0A35}" destId="{A3364ECF-68BE-40F6-AE04-FB044855FC49}" srcOrd="0" destOrd="3" presId="urn:microsoft.com/office/officeart/2005/8/layout/vList6"/>
    <dgm:cxn modelId="{21D37C6D-8077-490D-AC88-1311BF5AFB70}" type="presOf" srcId="{39171667-D7A8-4459-A241-72FC77B8425A}" destId="{A3364ECF-68BE-40F6-AE04-FB044855FC49}" srcOrd="0" destOrd="1" presId="urn:microsoft.com/office/officeart/2005/8/layout/vList6"/>
    <dgm:cxn modelId="{9B5827A2-8AB3-4533-89FA-6DFD4EB18E6D}" type="presOf" srcId="{E5BC607D-CDFC-4228-90BE-E71EEB07D657}" destId="{4243A480-8212-4CAB-9047-BD2126780F40}" srcOrd="0" destOrd="2" presId="urn:microsoft.com/office/officeart/2005/8/layout/vList6"/>
    <dgm:cxn modelId="{5F49B113-1E42-485B-811E-83EE0E39C2E0}" type="presOf" srcId="{D587CA22-3AE6-40E7-9663-436F67FBD6E8}" destId="{A3364ECF-68BE-40F6-AE04-FB044855FC49}" srcOrd="0" destOrd="2" presId="urn:microsoft.com/office/officeart/2005/8/layout/vList6"/>
    <dgm:cxn modelId="{129100B7-48D5-4684-AECF-B09267069C33}" srcId="{4CCD2550-BCA1-4C40-B70A-6ABD2D8EDD3A}" destId="{EA3EECE7-F808-42D7-9AF8-5CF33CD554C7}" srcOrd="0" destOrd="0" parTransId="{B0BD7AB2-9C5B-4126-873B-D0E680030907}" sibTransId="{B1607B59-7542-47E2-946E-D12FF14964AE}"/>
    <dgm:cxn modelId="{450E8F48-8093-4629-B4C5-CADC6CE16BCE}" srcId="{36C153CC-AAEE-461B-80ED-653DE47B2EC4}" destId="{D587CA22-3AE6-40E7-9663-436F67FBD6E8}" srcOrd="2" destOrd="0" parTransId="{A7BE8FEC-E4AB-4F9B-AAB6-90BAA86AD256}" sibTransId="{B5BE7E8E-EFD3-4903-9D4B-6A19148C061E}"/>
    <dgm:cxn modelId="{D785A77F-7B76-4C45-B12B-FA7ED7F7B272}" srcId="{36C153CC-AAEE-461B-80ED-653DE47B2EC4}" destId="{2058720B-504B-426F-AFD4-0CE403FF29D1}" srcOrd="0" destOrd="0" parTransId="{861A98AC-C4B8-4A1E-968E-B6143391F7ED}" sibTransId="{EA6BAE7D-F314-4C06-9572-4655B95D8C33}"/>
    <dgm:cxn modelId="{884DC2A2-936F-4BCE-8EBA-3621FA30C567}" srcId="{36C153CC-AAEE-461B-80ED-653DE47B2EC4}" destId="{39171667-D7A8-4459-A241-72FC77B8425A}" srcOrd="1" destOrd="0" parTransId="{3075DC29-8B3D-48C6-BBFB-0C435407F5DE}" sibTransId="{3B8838E5-B528-4E75-BD64-49F1B0F9CD57}"/>
    <dgm:cxn modelId="{F669398C-AC7E-4D7C-B803-3614F7AA5244}" type="presOf" srcId="{EA3EECE7-F808-42D7-9AF8-5CF33CD554C7}" destId="{55BB2732-3347-42F8-ADF4-F05B6A2BE658}" srcOrd="0" destOrd="0" presId="urn:microsoft.com/office/officeart/2005/8/layout/vList6"/>
    <dgm:cxn modelId="{6127EA82-8E86-486A-99A1-1DFA071C1ABB}" type="presOf" srcId="{5704F60C-E4EB-4B34-B983-69DEE65EB837}" destId="{4243A480-8212-4CAB-9047-BD2126780F40}" srcOrd="0" destOrd="1" presId="urn:microsoft.com/office/officeart/2005/8/layout/vList6"/>
    <dgm:cxn modelId="{A06DF853-106A-4363-8E4B-5225930CC919}" type="presOf" srcId="{2058720B-504B-426F-AFD4-0CE403FF29D1}" destId="{A3364ECF-68BE-40F6-AE04-FB044855FC49}" srcOrd="0" destOrd="0" presId="urn:microsoft.com/office/officeart/2005/8/layout/vList6"/>
    <dgm:cxn modelId="{C4A10A4A-C659-48B1-B350-23F9AA96DD91}" srcId="{36C153CC-AAEE-461B-80ED-653DE47B2EC4}" destId="{50226542-72C1-4378-B381-4A9D65FB0A35}" srcOrd="3" destOrd="0" parTransId="{B07574E7-B04B-4024-B476-E09C885D707E}" sibTransId="{B4C88462-476E-4B17-B54E-6990A053068E}"/>
    <dgm:cxn modelId="{1475EEA0-20F5-4C21-B0C6-14FFA7450A97}" type="presOf" srcId="{36C153CC-AAEE-461B-80ED-653DE47B2EC4}" destId="{5FEDC1A7-35F3-4640-B363-09CD6EDAF75A}" srcOrd="0" destOrd="0" presId="urn:microsoft.com/office/officeart/2005/8/layout/vList6"/>
    <dgm:cxn modelId="{68F41091-433B-4C91-B5C5-65D01D4FB9F8}" srcId="{EA3EECE7-F808-42D7-9AF8-5CF33CD554C7}" destId="{E5BC607D-CDFC-4228-90BE-E71EEB07D657}" srcOrd="2" destOrd="0" parTransId="{6ECA0D9C-451A-44AB-AFF0-843F871104A5}" sibTransId="{0529196A-61C4-4D55-9C45-8C4EB429B624}"/>
    <dgm:cxn modelId="{729F3802-D4C3-47A0-8152-10B3FF1F69C3}" type="presParOf" srcId="{AC61A9C8-A19D-4A84-8D77-2D2DAA759C1E}" destId="{DDA7AE5E-D399-4AFB-A127-0F2800DCB94E}" srcOrd="0" destOrd="0" presId="urn:microsoft.com/office/officeart/2005/8/layout/vList6"/>
    <dgm:cxn modelId="{6789E0AC-8643-4DB8-9E6E-1AB6D39BDDDC}" type="presParOf" srcId="{DDA7AE5E-D399-4AFB-A127-0F2800DCB94E}" destId="{55BB2732-3347-42F8-ADF4-F05B6A2BE658}" srcOrd="0" destOrd="0" presId="urn:microsoft.com/office/officeart/2005/8/layout/vList6"/>
    <dgm:cxn modelId="{84D5057A-5D2D-4528-82D5-600521B9F5B9}" type="presParOf" srcId="{DDA7AE5E-D399-4AFB-A127-0F2800DCB94E}" destId="{4243A480-8212-4CAB-9047-BD2126780F40}" srcOrd="1" destOrd="0" presId="urn:microsoft.com/office/officeart/2005/8/layout/vList6"/>
    <dgm:cxn modelId="{61C86810-665F-43BB-BD6B-6262547A47F0}" type="presParOf" srcId="{AC61A9C8-A19D-4A84-8D77-2D2DAA759C1E}" destId="{66523F8B-642C-419C-A979-95B303987A45}" srcOrd="1" destOrd="0" presId="urn:microsoft.com/office/officeart/2005/8/layout/vList6"/>
    <dgm:cxn modelId="{364D596F-AAD8-4DD2-B1FC-438229F23271}" type="presParOf" srcId="{AC61A9C8-A19D-4A84-8D77-2D2DAA759C1E}" destId="{96651290-53D4-4CF6-9868-94D39F1F0540}" srcOrd="2" destOrd="0" presId="urn:microsoft.com/office/officeart/2005/8/layout/vList6"/>
    <dgm:cxn modelId="{3917B4B2-97C6-4916-8BF5-87E8CD7FF6B4}" type="presParOf" srcId="{96651290-53D4-4CF6-9868-94D39F1F0540}" destId="{5FEDC1A7-35F3-4640-B363-09CD6EDAF75A}" srcOrd="0" destOrd="0" presId="urn:microsoft.com/office/officeart/2005/8/layout/vList6"/>
    <dgm:cxn modelId="{F9EB0A53-E42D-4777-A2B9-B4EBC3E11D7A}" type="presParOf" srcId="{96651290-53D4-4CF6-9868-94D39F1F0540}" destId="{A3364ECF-68BE-40F6-AE04-FB044855FC49}"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43A480-8212-4CAB-9047-BD2126780F40}">
      <dsp:nvSpPr>
        <dsp:cNvPr id="0" name=""/>
        <dsp:cNvSpPr/>
      </dsp:nvSpPr>
      <dsp:spPr>
        <a:xfrm>
          <a:off x="2896942" y="1601568"/>
          <a:ext cx="5486407" cy="1665219"/>
        </a:xfrm>
        <a:prstGeom prst="rightArrow">
          <a:avLst>
            <a:gd name="adj1" fmla="val 75000"/>
            <a:gd name="adj2" fmla="val 50000"/>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00075">
            <a:lnSpc>
              <a:spcPct val="90000"/>
            </a:lnSpc>
            <a:spcBef>
              <a:spcPct val="0"/>
            </a:spcBef>
            <a:spcAft>
              <a:spcPct val="15000"/>
            </a:spcAft>
            <a:buChar char="••"/>
          </a:pPr>
          <a:endParaRPr lang="en-US" sz="1350" kern="1200" dirty="0">
            <a:latin typeface="Arial" panose="020B0604020202020204" pitchFamily="34" charset="0"/>
            <a:cs typeface="Arial" panose="020B0604020202020204" pitchFamily="34" charset="0"/>
          </a:endParaRPr>
        </a:p>
        <a:p>
          <a:pPr marL="114300" lvl="1" indent="-114300" algn="l" defTabSz="600075">
            <a:lnSpc>
              <a:spcPct val="90000"/>
            </a:lnSpc>
            <a:spcBef>
              <a:spcPct val="0"/>
            </a:spcBef>
            <a:spcAft>
              <a:spcPct val="15000"/>
            </a:spcAft>
            <a:buChar char="••"/>
          </a:pPr>
          <a:r>
            <a:rPr lang="en-US" sz="1350" kern="1200" dirty="0" smtClean="0">
              <a:latin typeface="Arial" panose="020B0604020202020204" pitchFamily="34" charset="0"/>
              <a:cs typeface="Arial" panose="020B0604020202020204" pitchFamily="34" charset="0"/>
            </a:rPr>
            <a:t>If employers do not offer health coverage to at least 95% of their full-time employees (and their dependents) that meets the affordability standard and  the minimum value standard, they may be subject to an Employer Shared Responsibility Payment  </a:t>
          </a:r>
          <a:endParaRPr lang="en-US" sz="1350" kern="1200" dirty="0">
            <a:latin typeface="Arial" panose="020B0604020202020204" pitchFamily="34" charset="0"/>
            <a:cs typeface="Arial" panose="020B0604020202020204" pitchFamily="34" charset="0"/>
          </a:endParaRPr>
        </a:p>
        <a:p>
          <a:pPr marL="114300" lvl="1" indent="-114300" algn="l" defTabSz="600075">
            <a:lnSpc>
              <a:spcPct val="90000"/>
            </a:lnSpc>
            <a:spcBef>
              <a:spcPct val="0"/>
            </a:spcBef>
            <a:spcAft>
              <a:spcPct val="15000"/>
            </a:spcAft>
            <a:buChar char="••"/>
          </a:pPr>
          <a:endParaRPr lang="en-US" sz="1350" kern="1200" dirty="0">
            <a:latin typeface="Arial" panose="020B0604020202020204" pitchFamily="34" charset="0"/>
            <a:cs typeface="Arial" panose="020B0604020202020204" pitchFamily="34" charset="0"/>
          </a:endParaRPr>
        </a:p>
      </dsp:txBody>
      <dsp:txXfrm>
        <a:off x="2896942" y="1809720"/>
        <a:ext cx="4861950" cy="1248915"/>
      </dsp:txXfrm>
    </dsp:sp>
    <dsp:sp modelId="{55BB2732-3347-42F8-ADF4-F05B6A2BE658}">
      <dsp:nvSpPr>
        <dsp:cNvPr id="0" name=""/>
        <dsp:cNvSpPr/>
      </dsp:nvSpPr>
      <dsp:spPr>
        <a:xfrm>
          <a:off x="47273" y="1817418"/>
          <a:ext cx="2652395" cy="1283741"/>
        </a:xfrm>
        <a:prstGeom prst="roundRect">
          <a:avLst/>
        </a:prstGeom>
        <a:solidFill>
          <a:srgbClr val="209BDE"/>
        </a:solidFill>
        <a:ln w="12700" cap="flat" cmpd="sng" algn="ctr">
          <a:noFill/>
          <a:prstDash val="solid"/>
          <a:miter lim="800000"/>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solidFill>
                <a:srgbClr val="02354C"/>
              </a:solidFill>
              <a:latin typeface="Arial" panose="020B0604020202020204" pitchFamily="34" charset="0"/>
              <a:cs typeface="Arial" panose="020B0604020202020204" pitchFamily="34" charset="0"/>
            </a:rPr>
            <a:t>REQUIRED</a:t>
          </a:r>
          <a:r>
            <a:rPr lang="en-US" sz="2000" b="0" kern="1200" dirty="0" smtClean="0">
              <a:latin typeface="Arial" panose="020B0604020202020204" pitchFamily="34" charset="0"/>
              <a:cs typeface="Arial" panose="020B0604020202020204" pitchFamily="34" charset="0"/>
            </a:rPr>
            <a:t/>
          </a:r>
          <a:br>
            <a:rPr lang="en-US" sz="2000" b="0" kern="1200" dirty="0" smtClean="0">
              <a:latin typeface="Arial" panose="020B0604020202020204" pitchFamily="34" charset="0"/>
              <a:cs typeface="Arial" panose="020B0604020202020204" pitchFamily="34" charset="0"/>
            </a:rPr>
          </a:br>
          <a:r>
            <a:rPr lang="en-US" sz="2000" b="0" kern="1200" dirty="0" smtClean="0">
              <a:solidFill>
                <a:schemeClr val="bg1"/>
              </a:solidFill>
              <a:latin typeface="Arial" panose="020B0604020202020204" pitchFamily="34" charset="0"/>
              <a:cs typeface="Arial" panose="020B0604020202020204" pitchFamily="34" charset="0"/>
            </a:rPr>
            <a:t>50 or MORE Full-Time and  FTE Employees</a:t>
          </a:r>
          <a:endParaRPr lang="en-US" sz="2000" b="0" kern="1200" dirty="0">
            <a:solidFill>
              <a:schemeClr val="bg1"/>
            </a:solidFill>
            <a:latin typeface="Arial" panose="020B0604020202020204" pitchFamily="34" charset="0"/>
            <a:cs typeface="Arial" panose="020B0604020202020204" pitchFamily="34" charset="0"/>
          </a:endParaRPr>
        </a:p>
      </dsp:txBody>
      <dsp:txXfrm>
        <a:off x="109940" y="1880085"/>
        <a:ext cx="2527061" cy="1158407"/>
      </dsp:txXfrm>
    </dsp:sp>
    <dsp:sp modelId="{A3364ECF-68BE-40F6-AE04-FB044855FC49}">
      <dsp:nvSpPr>
        <dsp:cNvPr id="0" name=""/>
        <dsp:cNvSpPr/>
      </dsp:nvSpPr>
      <dsp:spPr>
        <a:xfrm>
          <a:off x="2986999" y="81664"/>
          <a:ext cx="5373692" cy="1527435"/>
        </a:xfrm>
        <a:prstGeom prst="rightArrow">
          <a:avLst>
            <a:gd name="adj1" fmla="val 75000"/>
            <a:gd name="adj2" fmla="val 50000"/>
          </a:avLst>
        </a:prstGeom>
        <a:solidFill>
          <a:schemeClr val="accent3">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a:outerShdw blurRad="50800" dist="38100" dir="8100000" algn="tr" rotWithShape="0">
            <a:prstClr val="black">
              <a:alpha val="40000"/>
            </a:prstClr>
          </a:outerShdw>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ctr" anchorCtr="0">
          <a:noAutofit/>
        </a:bodyPr>
        <a:lstStyle/>
        <a:p>
          <a:pPr marL="114300" lvl="1" indent="-114300" algn="l" defTabSz="600075">
            <a:lnSpc>
              <a:spcPct val="90000"/>
            </a:lnSpc>
            <a:spcBef>
              <a:spcPct val="0"/>
            </a:spcBef>
            <a:spcAft>
              <a:spcPct val="15000"/>
            </a:spcAft>
            <a:buChar char="••"/>
          </a:pPr>
          <a:endParaRPr lang="en-US" sz="1350" kern="1200" dirty="0">
            <a:latin typeface="Arial" panose="020B0604020202020204" pitchFamily="34" charset="0"/>
            <a:cs typeface="Arial" panose="020B0604020202020204" pitchFamily="34" charset="0"/>
          </a:endParaRPr>
        </a:p>
        <a:p>
          <a:pPr marL="114300" lvl="1" indent="-114300" algn="l" defTabSz="600075">
            <a:lnSpc>
              <a:spcPct val="90000"/>
            </a:lnSpc>
            <a:spcBef>
              <a:spcPct val="0"/>
            </a:spcBef>
            <a:spcAft>
              <a:spcPct val="15000"/>
            </a:spcAft>
            <a:buChar char="••"/>
          </a:pPr>
          <a:r>
            <a:rPr lang="en-US" sz="1350" kern="1200" dirty="0">
              <a:latin typeface="Arial" panose="020B0604020202020204" pitchFamily="34" charset="0"/>
              <a:cs typeface="Arial" panose="020B0604020202020204" pitchFamily="34" charset="0"/>
            </a:rPr>
            <a:t>Employers with fewer than 50 full time and full-time equivalent (FTE) employees are not subject to the Employer Shared Responsibility Payment provisions.  </a:t>
          </a:r>
          <a:endParaRPr lang="en-US" sz="1350" kern="1200" dirty="0">
            <a:latin typeface="Arial" panose="020B0604020202020204" pitchFamily="34" charset="0"/>
            <a:cs typeface="Arial" panose="020B0604020202020204" pitchFamily="34" charset="0"/>
          </a:endParaRPr>
        </a:p>
        <a:p>
          <a:pPr marL="114300" lvl="1" indent="-114300" algn="l" defTabSz="600075">
            <a:lnSpc>
              <a:spcPct val="90000"/>
            </a:lnSpc>
            <a:spcBef>
              <a:spcPct val="0"/>
            </a:spcBef>
            <a:spcAft>
              <a:spcPct val="15000"/>
            </a:spcAft>
            <a:buChar char="••"/>
          </a:pPr>
          <a:r>
            <a:rPr lang="en-US" sz="1350" kern="1200" dirty="0">
              <a:latin typeface="Arial" panose="020B0604020202020204" pitchFamily="34" charset="0"/>
              <a:cs typeface="Arial" panose="020B0604020202020204" pitchFamily="34" charset="0"/>
            </a:rPr>
            <a:t>If they choose not to offer health coverage to their full-time employees (and their dependents), they will not be assessed an Employer Shared Responsibility Payment</a:t>
          </a:r>
          <a:endParaRPr lang="en-US" sz="1350" kern="1200" dirty="0">
            <a:latin typeface="Arial" panose="020B0604020202020204" pitchFamily="34" charset="0"/>
            <a:cs typeface="Arial" panose="020B0604020202020204" pitchFamily="34" charset="0"/>
          </a:endParaRPr>
        </a:p>
        <a:p>
          <a:pPr marL="114300" lvl="1" indent="-114300" algn="l" defTabSz="600075">
            <a:lnSpc>
              <a:spcPct val="90000"/>
            </a:lnSpc>
            <a:spcBef>
              <a:spcPct val="0"/>
            </a:spcBef>
            <a:spcAft>
              <a:spcPct val="15000"/>
            </a:spcAft>
            <a:buChar char="••"/>
          </a:pPr>
          <a:endParaRPr lang="en-US" sz="1350" kern="1200" dirty="0">
            <a:latin typeface="Arial" panose="020B0604020202020204" pitchFamily="34" charset="0"/>
            <a:cs typeface="Arial" panose="020B0604020202020204" pitchFamily="34" charset="0"/>
          </a:endParaRPr>
        </a:p>
      </dsp:txBody>
      <dsp:txXfrm>
        <a:off x="2986999" y="272593"/>
        <a:ext cx="4800904" cy="1145577"/>
      </dsp:txXfrm>
    </dsp:sp>
    <dsp:sp modelId="{5FEDC1A7-35F3-4640-B363-09CD6EDAF75A}">
      <dsp:nvSpPr>
        <dsp:cNvPr id="0" name=""/>
        <dsp:cNvSpPr/>
      </dsp:nvSpPr>
      <dsp:spPr>
        <a:xfrm>
          <a:off x="135967" y="179634"/>
          <a:ext cx="2631520" cy="1353815"/>
        </a:xfrm>
        <a:prstGeom prst="roundRect">
          <a:avLst/>
        </a:prstGeom>
        <a:solidFill>
          <a:srgbClr val="209BDE"/>
        </a:solidFill>
        <a:ln w="12700" cap="flat" cmpd="sng" algn="ctr">
          <a:noFill/>
          <a:prstDash val="solid"/>
          <a:miter lim="800000"/>
        </a:ln>
        <a:effectLst>
          <a:outerShdw blurRad="107950" dist="12700" dir="5400000" algn="ctr" rotWithShape="0">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n-US" sz="2000" b="1" kern="1200" dirty="0" smtClean="0">
              <a:solidFill>
                <a:srgbClr val="02354C"/>
              </a:solidFill>
              <a:latin typeface="Arial" panose="020B0604020202020204" pitchFamily="34" charset="0"/>
              <a:cs typeface="Arial" panose="020B0604020202020204" pitchFamily="34" charset="0"/>
            </a:rPr>
            <a:t>NOT REQUIRED</a:t>
          </a:r>
          <a:r>
            <a:rPr lang="en-US" sz="2500" b="1" kern="1200" dirty="0" smtClean="0">
              <a:latin typeface="Arial" panose="020B0604020202020204" pitchFamily="34" charset="0"/>
              <a:cs typeface="Arial" panose="020B0604020202020204" pitchFamily="34" charset="0"/>
            </a:rPr>
            <a:t/>
          </a:r>
          <a:br>
            <a:rPr lang="en-US" sz="2500" b="1" kern="1200" dirty="0" smtClean="0">
              <a:latin typeface="Arial" panose="020B0604020202020204" pitchFamily="34" charset="0"/>
              <a:cs typeface="Arial" panose="020B0604020202020204" pitchFamily="34" charset="0"/>
            </a:rPr>
          </a:br>
          <a:r>
            <a:rPr lang="en-US" sz="2000" b="0" kern="1200" dirty="0" smtClean="0">
              <a:solidFill>
                <a:schemeClr val="bg1"/>
              </a:solidFill>
              <a:latin typeface="Arial" panose="020B0604020202020204" pitchFamily="34" charset="0"/>
              <a:cs typeface="Arial" panose="020B0604020202020204" pitchFamily="34" charset="0"/>
            </a:rPr>
            <a:t>FEWER THAN 50 Full-Time and FTE Employees</a:t>
          </a:r>
          <a:endParaRPr lang="en-US" sz="2000" b="0" kern="1200" dirty="0">
            <a:solidFill>
              <a:schemeClr val="bg1"/>
            </a:solidFill>
            <a:latin typeface="Arial" panose="020B0604020202020204" pitchFamily="34" charset="0"/>
            <a:cs typeface="Arial" panose="020B0604020202020204" pitchFamily="34" charset="0"/>
          </a:endParaRPr>
        </a:p>
      </dsp:txBody>
      <dsp:txXfrm>
        <a:off x="202055" y="245722"/>
        <a:ext cx="2499344" cy="1221639"/>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898102" y="0"/>
            <a:ext cx="2982119" cy="466434"/>
          </a:xfrm>
          <a:prstGeom prst="rect">
            <a:avLst/>
          </a:prstGeom>
        </p:spPr>
        <p:txBody>
          <a:bodyPr vert="horz" lIns="93177" tIns="46589" rIns="93177" bIns="46589" rtlCol="0"/>
          <a:lstStyle>
            <a:lvl1pPr algn="r">
              <a:defRPr sz="1200"/>
            </a:lvl1pPr>
          </a:lstStyle>
          <a:p>
            <a:fld id="{D89FAB11-F12F-4AA2-BBF8-95E7C86076BA}" type="datetimeFigureOut">
              <a:rPr lang="en-US" smtClean="0"/>
              <a:t>10/21/2016</a:t>
            </a:fld>
            <a:endParaRPr lang="en-US" dirty="0"/>
          </a:p>
        </p:txBody>
      </p:sp>
      <p:sp>
        <p:nvSpPr>
          <p:cNvPr id="4" name="Footer Placeholder 3"/>
          <p:cNvSpPr>
            <a:spLocks noGrp="1"/>
          </p:cNvSpPr>
          <p:nvPr>
            <p:ph type="ftr" sz="quarter" idx="2"/>
          </p:nvPr>
        </p:nvSpPr>
        <p:spPr>
          <a:xfrm>
            <a:off x="0" y="8829968"/>
            <a:ext cx="2982119"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102" y="8829968"/>
            <a:ext cx="2982119" cy="466433"/>
          </a:xfrm>
          <a:prstGeom prst="rect">
            <a:avLst/>
          </a:prstGeom>
        </p:spPr>
        <p:txBody>
          <a:bodyPr vert="horz" lIns="93177" tIns="46589" rIns="93177" bIns="46589" rtlCol="0" anchor="b"/>
          <a:lstStyle>
            <a:lvl1pPr algn="r">
              <a:defRPr sz="1200"/>
            </a:lvl1pPr>
          </a:lstStyle>
          <a:p>
            <a:fld id="{8F267028-00BA-4172-BA01-D633450528AD}" type="slidenum">
              <a:rPr lang="en-US" smtClean="0"/>
              <a:t>‹#›</a:t>
            </a:fld>
            <a:endParaRPr lang="en-US" dirty="0"/>
          </a:p>
        </p:txBody>
      </p:sp>
    </p:spTree>
    <p:extLst>
      <p:ext uri="{BB962C8B-B14F-4D97-AF65-F5344CB8AC3E}">
        <p14:creationId xmlns:p14="http://schemas.microsoft.com/office/powerpoint/2010/main" val="828152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98102" y="0"/>
            <a:ext cx="2982119" cy="466434"/>
          </a:xfrm>
          <a:prstGeom prst="rect">
            <a:avLst/>
          </a:prstGeom>
        </p:spPr>
        <p:txBody>
          <a:bodyPr vert="horz" lIns="93177" tIns="46589" rIns="93177" bIns="46589" rtlCol="0"/>
          <a:lstStyle>
            <a:lvl1pPr algn="r">
              <a:defRPr sz="1200"/>
            </a:lvl1pPr>
          </a:lstStyle>
          <a:p>
            <a:fld id="{1A1FD244-DF3F-46DF-B424-64FEDE64CC88}" type="datetimeFigureOut">
              <a:rPr lang="en-US" smtClean="0"/>
              <a:t>10/21/2016</a:t>
            </a:fld>
            <a:endParaRPr lang="en-US" dirty="0"/>
          </a:p>
        </p:txBody>
      </p:sp>
      <p:sp>
        <p:nvSpPr>
          <p:cNvPr id="4" name="Slide Image Placeholder 3"/>
          <p:cNvSpPr>
            <a:spLocks noGrp="1" noRot="1" noChangeAspect="1"/>
          </p:cNvSpPr>
          <p:nvPr>
            <p:ph type="sldImg" idx="2"/>
          </p:nvPr>
        </p:nvSpPr>
        <p:spPr>
          <a:xfrm>
            <a:off x="1350963" y="1162050"/>
            <a:ext cx="4179887"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82119"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8"/>
            <a:ext cx="2982119" cy="466433"/>
          </a:xfrm>
          <a:prstGeom prst="rect">
            <a:avLst/>
          </a:prstGeom>
        </p:spPr>
        <p:txBody>
          <a:bodyPr vert="horz" lIns="93177" tIns="46589" rIns="93177" bIns="46589" rtlCol="0" anchor="b"/>
          <a:lstStyle>
            <a:lvl1pPr algn="r">
              <a:defRPr sz="1200"/>
            </a:lvl1pPr>
          </a:lstStyle>
          <a:p>
            <a:fld id="{34CF45E3-81CD-4A30-BE3D-CD247F19EFE8}" type="slidenum">
              <a:rPr lang="en-US" smtClean="0"/>
              <a:t>‹#›</a:t>
            </a:fld>
            <a:endParaRPr lang="en-US" dirty="0"/>
          </a:p>
        </p:txBody>
      </p:sp>
    </p:spTree>
    <p:extLst>
      <p:ext uri="{BB962C8B-B14F-4D97-AF65-F5344CB8AC3E}">
        <p14:creationId xmlns:p14="http://schemas.microsoft.com/office/powerpoint/2010/main" val="303620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763DEF-EB64-4934-94D7-FD7BBA019E2B}" type="slidenum">
              <a:rPr lang="en-US" smtClean="0"/>
              <a:t>3</a:t>
            </a:fld>
            <a:endParaRPr lang="en-US" dirty="0"/>
          </a:p>
        </p:txBody>
      </p:sp>
    </p:spTree>
    <p:extLst>
      <p:ext uri="{BB962C8B-B14F-4D97-AF65-F5344CB8AC3E}">
        <p14:creationId xmlns:p14="http://schemas.microsoft.com/office/powerpoint/2010/main" val="3044584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763DEF-EB64-4934-94D7-FD7BBA019E2B}"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2226136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763DEF-EB64-4934-94D7-FD7BBA019E2B}"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3846511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898A01-842B-0042-9AB7-55364486B929}" type="slidenum">
              <a:rPr lang="en-US" smtClean="0"/>
              <a:pPr/>
              <a:t>22</a:t>
            </a:fld>
            <a:endParaRPr lang="en-US" dirty="0"/>
          </a:p>
        </p:txBody>
      </p:sp>
    </p:spTree>
    <p:extLst>
      <p:ext uri="{BB962C8B-B14F-4D97-AF65-F5344CB8AC3E}">
        <p14:creationId xmlns:p14="http://schemas.microsoft.com/office/powerpoint/2010/main" val="14283266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763DEF-EB64-4934-94D7-FD7BBA019E2B}"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14162803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763DEF-EB64-4934-94D7-FD7BBA019E2B}"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2292097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763DEF-EB64-4934-94D7-FD7BBA019E2B}" type="slidenum">
              <a:rPr lang="en-US" smtClean="0">
                <a:solidFill>
                  <a:prstClr val="black"/>
                </a:solidFill>
              </a:rPr>
              <a:pPr/>
              <a:t>25</a:t>
            </a:fld>
            <a:endParaRPr lang="en-US" dirty="0">
              <a:solidFill>
                <a:prstClr val="black"/>
              </a:solidFill>
            </a:endParaRPr>
          </a:p>
        </p:txBody>
      </p:sp>
    </p:spTree>
    <p:extLst>
      <p:ext uri="{BB962C8B-B14F-4D97-AF65-F5344CB8AC3E}">
        <p14:creationId xmlns:p14="http://schemas.microsoft.com/office/powerpoint/2010/main" val="946805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763DEF-EB64-4934-94D7-FD7BBA019E2B}" type="slidenum">
              <a:rPr lang="en-US" smtClean="0"/>
              <a:t>4</a:t>
            </a:fld>
            <a:endParaRPr lang="en-US" dirty="0"/>
          </a:p>
        </p:txBody>
      </p:sp>
    </p:spTree>
    <p:extLst>
      <p:ext uri="{BB962C8B-B14F-4D97-AF65-F5344CB8AC3E}">
        <p14:creationId xmlns:p14="http://schemas.microsoft.com/office/powerpoint/2010/main" val="2519633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763DEF-EB64-4934-94D7-FD7BBA019E2B}"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024934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1DDFE0-4245-4E77-9397-49E306959DA4}" type="slidenum">
              <a:rPr lang="en-US" smtClean="0"/>
              <a:pPr/>
              <a:t>6</a:t>
            </a:fld>
            <a:endParaRPr lang="en-US" dirty="0"/>
          </a:p>
        </p:txBody>
      </p:sp>
    </p:spTree>
    <p:extLst>
      <p:ext uri="{BB962C8B-B14F-4D97-AF65-F5344CB8AC3E}">
        <p14:creationId xmlns:p14="http://schemas.microsoft.com/office/powerpoint/2010/main" val="1972968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1DDFE0-4245-4E77-9397-49E306959DA4}" type="slidenum">
              <a:rPr lang="en-US" smtClean="0"/>
              <a:pPr/>
              <a:t>7</a:t>
            </a:fld>
            <a:endParaRPr lang="en-US" dirty="0"/>
          </a:p>
        </p:txBody>
      </p:sp>
    </p:spTree>
    <p:extLst>
      <p:ext uri="{BB962C8B-B14F-4D97-AF65-F5344CB8AC3E}">
        <p14:creationId xmlns:p14="http://schemas.microsoft.com/office/powerpoint/2010/main" val="1178474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763DEF-EB64-4934-94D7-FD7BBA019E2B}" type="slidenum">
              <a:rPr lang="en-US" smtClean="0"/>
              <a:t>8</a:t>
            </a:fld>
            <a:endParaRPr lang="en-US" dirty="0"/>
          </a:p>
        </p:txBody>
      </p:sp>
    </p:spTree>
    <p:extLst>
      <p:ext uri="{BB962C8B-B14F-4D97-AF65-F5344CB8AC3E}">
        <p14:creationId xmlns:p14="http://schemas.microsoft.com/office/powerpoint/2010/main" val="4041006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763DEF-EB64-4934-94D7-FD7BBA019E2B}"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2065395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763DEF-EB64-4934-94D7-FD7BBA019E2B}"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225551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763DEF-EB64-4934-94D7-FD7BBA019E2B}"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42065936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p:cNvPicPr/>
          <p:nvPr userDrawn="1"/>
        </p:nvPicPr>
        <p:blipFill rotWithShape="1">
          <a:blip r:embed="rId2">
            <a:extLst>
              <a:ext uri="{28A0092B-C50C-407E-A947-70E740481C1C}">
                <a14:useLocalDpi xmlns:a14="http://schemas.microsoft.com/office/drawing/2010/main" val="0"/>
              </a:ext>
            </a:extLst>
          </a:blip>
          <a:srcRect t="-1921" b="-3"/>
          <a:stretch/>
        </p:blipFill>
        <p:spPr bwMode="auto">
          <a:xfrm>
            <a:off x="0" y="-159656"/>
            <a:ext cx="9144000" cy="7003144"/>
          </a:xfrm>
          <a:prstGeom prst="rect">
            <a:avLst/>
          </a:prstGeom>
          <a:ln>
            <a:noFill/>
          </a:ln>
          <a:extLst>
            <a:ext uri="{53640926-AAD7-44D8-BBD7-CCE9431645EC}">
              <a14:shadowObscured xmlns:a14="http://schemas.microsoft.com/office/drawing/2010/main"/>
            </a:ext>
          </a:extLst>
        </p:spPr>
      </p:pic>
      <p:sp>
        <p:nvSpPr>
          <p:cNvPr id="2" name="Title 1"/>
          <p:cNvSpPr>
            <a:spLocks noGrp="1"/>
          </p:cNvSpPr>
          <p:nvPr>
            <p:ph type="ctrTitle"/>
          </p:nvPr>
        </p:nvSpPr>
        <p:spPr>
          <a:xfrm>
            <a:off x="685800" y="1122363"/>
            <a:ext cx="7772400" cy="2387600"/>
          </a:xfrm>
        </p:spPr>
        <p:txBody>
          <a:bodyPr anchor="b">
            <a:normAutofit/>
          </a:bodyPr>
          <a:lstStyle>
            <a:lvl1pPr algn="l">
              <a:defRPr sz="4000" b="1">
                <a:solidFill>
                  <a:srgbClr val="209BDE"/>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D4A55D-D6EA-47DB-AFDC-3319C8657813}" type="datetime1">
              <a:rPr lang="en-US" smtClean="0"/>
              <a:t>10/21/2016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CA87AA-2568-400D-B3BF-28B9A5B3F4FB}" type="slidenum">
              <a:rPr lang="en-US" smtClean="0"/>
              <a:t>‹#›</a:t>
            </a:fld>
            <a:endParaRPr lang="en-US" dirty="0"/>
          </a:p>
        </p:txBody>
      </p:sp>
      <p:pic>
        <p:nvPicPr>
          <p:cNvPr id="9" name="Picture 8"/>
          <p:cNvPicPr>
            <a:picLocks noChangeAspect="1"/>
          </p:cNvPicPr>
          <p:nvPr userDrawn="1"/>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6457950" y="6192314"/>
            <a:ext cx="2363623" cy="601732"/>
          </a:xfrm>
          <a:prstGeom prst="rect">
            <a:avLst/>
          </a:prstGeom>
        </p:spPr>
      </p:pic>
    </p:spTree>
    <p:extLst>
      <p:ext uri="{BB962C8B-B14F-4D97-AF65-F5344CB8AC3E}">
        <p14:creationId xmlns:p14="http://schemas.microsoft.com/office/powerpoint/2010/main" val="26513193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536242-F4C1-40F6-9AA8-99D4E1B15A63}" type="datetime1">
              <a:rPr lang="en-US" smtClean="0"/>
              <a:t>10/21/2016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CA87AA-2568-400D-B3BF-28B9A5B3F4FB}" type="slidenum">
              <a:rPr lang="en-US" smtClean="0"/>
              <a:t>‹#›</a:t>
            </a:fld>
            <a:endParaRPr lang="en-US" dirty="0"/>
          </a:p>
        </p:txBody>
      </p:sp>
    </p:spTree>
    <p:extLst>
      <p:ext uri="{BB962C8B-B14F-4D97-AF65-F5344CB8AC3E}">
        <p14:creationId xmlns:p14="http://schemas.microsoft.com/office/powerpoint/2010/main" val="4167201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A2A1CE-62E9-4FA5-8A87-A193725CD1E6}" type="datetime1">
              <a:rPr lang="en-US" smtClean="0"/>
              <a:t>10/21/2016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CA87AA-2568-400D-B3BF-28B9A5B3F4FB}" type="slidenum">
              <a:rPr lang="en-US" smtClean="0"/>
              <a:t>‹#›</a:t>
            </a:fld>
            <a:endParaRPr lang="en-US" dirty="0"/>
          </a:p>
        </p:txBody>
      </p:sp>
    </p:spTree>
    <p:extLst>
      <p:ext uri="{BB962C8B-B14F-4D97-AF65-F5344CB8AC3E}">
        <p14:creationId xmlns:p14="http://schemas.microsoft.com/office/powerpoint/2010/main" val="2504872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MS content2">
    <p:spTree>
      <p:nvGrpSpPr>
        <p:cNvPr id="1" name=""/>
        <p:cNvGrpSpPr/>
        <p:nvPr/>
      </p:nvGrpSpPr>
      <p:grpSpPr>
        <a:xfrm>
          <a:off x="0" y="0"/>
          <a:ext cx="0" cy="0"/>
          <a:chOff x="0" y="0"/>
          <a:chExt cx="0" cy="0"/>
        </a:xfrm>
      </p:grpSpPr>
      <p:sp>
        <p:nvSpPr>
          <p:cNvPr id="5" name="Title 1"/>
          <p:cNvSpPr>
            <a:spLocks noGrp="1"/>
          </p:cNvSpPr>
          <p:nvPr>
            <p:ph type="title"/>
          </p:nvPr>
        </p:nvSpPr>
        <p:spPr>
          <a:xfrm>
            <a:off x="0" y="0"/>
            <a:ext cx="9144000" cy="1417638"/>
          </a:xfrm>
          <a:prstGeom prst="rect">
            <a:avLst/>
          </a:prstGeom>
          <a:solidFill>
            <a:srgbClr val="084A9C"/>
          </a:solidFill>
          <a:effectLst>
            <a:outerShdw dist="76200" dir="5640000" algn="tl" rotWithShape="0">
              <a:srgbClr val="FFD004"/>
            </a:outerShdw>
          </a:effectLst>
        </p:spPr>
        <p:txBody>
          <a:bodyPr/>
          <a:lstStyle>
            <a:lvl1pPr>
              <a:defRPr>
                <a:solidFill>
                  <a:schemeClr val="bg1"/>
                </a:solidFill>
              </a:defRPr>
            </a:lvl1pPr>
          </a:lstStyle>
          <a:p>
            <a:r>
              <a:rPr lang="en-US" smtClean="0"/>
              <a:t>Click to edit Master title style</a:t>
            </a:r>
            <a:endParaRPr lang="en-US" dirty="0"/>
          </a:p>
        </p:txBody>
      </p:sp>
      <p:sp>
        <p:nvSpPr>
          <p:cNvPr id="6" name="Content Placeholder 2"/>
          <p:cNvSpPr>
            <a:spLocks noGrp="1"/>
          </p:cNvSpPr>
          <p:nvPr>
            <p:ph idx="1"/>
          </p:nvPr>
        </p:nvSpPr>
        <p:spPr>
          <a:xfrm>
            <a:off x="457200" y="1828804"/>
            <a:ext cx="8229600" cy="42973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8469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grpSp>
        <p:nvGrpSpPr>
          <p:cNvPr id="9" name="Group 8"/>
          <p:cNvGrpSpPr/>
          <p:nvPr/>
        </p:nvGrpSpPr>
        <p:grpSpPr>
          <a:xfrm>
            <a:off x="-12698" y="1"/>
            <a:ext cx="9156700" cy="3309056"/>
            <a:chOff x="-2035" y="0"/>
            <a:chExt cx="9184132" cy="3309056"/>
          </a:xfrm>
        </p:grpSpPr>
        <p:sp>
          <p:nvSpPr>
            <p:cNvPr id="10" name="Freeform 9"/>
            <p:cNvSpPr/>
            <p:nvPr userDrawn="1"/>
          </p:nvSpPr>
          <p:spPr>
            <a:xfrm>
              <a:off x="-2035" y="0"/>
              <a:ext cx="9184132" cy="2438400"/>
            </a:xfrm>
            <a:custGeom>
              <a:avLst/>
              <a:gdLst>
                <a:gd name="connsiteX0" fmla="*/ 12700 w 9169400"/>
                <a:gd name="connsiteY0" fmla="*/ 0 h 952500"/>
                <a:gd name="connsiteX1" fmla="*/ 9156700 w 9169400"/>
                <a:gd name="connsiteY1" fmla="*/ 0 h 952500"/>
                <a:gd name="connsiteX2" fmla="*/ 9169400 w 9169400"/>
                <a:gd name="connsiteY2" fmla="*/ 952500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952500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9169400" h="952500">
                  <a:moveTo>
                    <a:pt x="12700" y="0"/>
                  </a:moveTo>
                  <a:lnTo>
                    <a:pt x="9156700" y="0"/>
                  </a:lnTo>
                  <a:lnTo>
                    <a:pt x="9169400" y="892969"/>
                  </a:lnTo>
                  <a:cubicBezTo>
                    <a:pt x="7078133" y="620118"/>
                    <a:pt x="2713567" y="997148"/>
                    <a:pt x="0" y="952500"/>
                  </a:cubicBezTo>
                  <a:lnTo>
                    <a:pt x="12700" y="0"/>
                  </a:lnTo>
                  <a:close/>
                </a:path>
              </a:pathLst>
            </a:cu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11" name="Freeform 10"/>
            <p:cNvSpPr/>
            <p:nvPr userDrawn="1"/>
          </p:nvSpPr>
          <p:spPr>
            <a:xfrm>
              <a:off x="0" y="2209800"/>
              <a:ext cx="9144000" cy="1099256"/>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426915 h 479669"/>
                <a:gd name="connsiteX4" fmla="*/ 546100 w 546100"/>
                <a:gd name="connsiteY4" fmla="*/ 0 h 479669"/>
                <a:gd name="connsiteX5" fmla="*/ 0 w 546100"/>
                <a:gd name="connsiteY5" fmla="*/ 145561 h 479669"/>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479669 h 637930"/>
                <a:gd name="connsiteX4" fmla="*/ 546100 w 546100"/>
                <a:gd name="connsiteY4" fmla="*/ 0 h 637930"/>
                <a:gd name="connsiteX5" fmla="*/ 0 w 546100"/>
                <a:gd name="connsiteY5" fmla="*/ 303822 h 637930"/>
                <a:gd name="connsiteX0" fmla="*/ 0 w 546100"/>
                <a:gd name="connsiteY0" fmla="*/ 198314 h 532422"/>
                <a:gd name="connsiteX1" fmla="*/ 0 w 546100"/>
                <a:gd name="connsiteY1" fmla="*/ 532422 h 532422"/>
                <a:gd name="connsiteX2" fmla="*/ 304906 w 546100"/>
                <a:gd name="connsiteY2" fmla="*/ 70338 h 532422"/>
                <a:gd name="connsiteX3" fmla="*/ 546100 w 546100"/>
                <a:gd name="connsiteY3" fmla="*/ 374161 h 532422"/>
                <a:gd name="connsiteX4" fmla="*/ 546100 w 546100"/>
                <a:gd name="connsiteY4" fmla="*/ 0 h 532422"/>
                <a:gd name="connsiteX5" fmla="*/ 0 w 546100"/>
                <a:gd name="connsiteY5" fmla="*/ 198314 h 532422"/>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479669 h 637930"/>
                <a:gd name="connsiteX4" fmla="*/ 546100 w 546100"/>
                <a:gd name="connsiteY4" fmla="*/ 0 h 637930"/>
                <a:gd name="connsiteX5" fmla="*/ 0 w 546100"/>
                <a:gd name="connsiteY5" fmla="*/ 303822 h 63793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637930">
                  <a:moveTo>
                    <a:pt x="0" y="303822"/>
                  </a:moveTo>
                  <a:lnTo>
                    <a:pt x="0" y="637930"/>
                  </a:lnTo>
                  <a:cubicBezTo>
                    <a:pt x="123631" y="651771"/>
                    <a:pt x="167623" y="334108"/>
                    <a:pt x="304906" y="175846"/>
                  </a:cubicBezTo>
                  <a:cubicBezTo>
                    <a:pt x="463427" y="-52754"/>
                    <a:pt x="520312" y="482600"/>
                    <a:pt x="546100" y="479669"/>
                  </a:cubicBezTo>
                  <a:lnTo>
                    <a:pt x="546100" y="0"/>
                  </a:lnTo>
                  <a:cubicBezTo>
                    <a:pt x="336762" y="-439615"/>
                    <a:pt x="139559" y="664307"/>
                    <a:pt x="0" y="303822"/>
                  </a:cubicBezTo>
                  <a:close/>
                </a:path>
              </a:pathLst>
            </a:custGeom>
            <a:gradFill flip="none" rotWithShape="1">
              <a:gsLst>
                <a:gs pos="0">
                  <a:schemeClr val="accent1"/>
                </a:gs>
                <a:gs pos="50000">
                  <a:schemeClr val="accent1">
                    <a:lumMod val="20000"/>
                    <a:lumOff val="80000"/>
                    <a:alpha val="60000"/>
                  </a:schemeClr>
                </a:gs>
                <a:gs pos="100000">
                  <a:schemeClr val="accent1">
                    <a:lumMod val="20000"/>
                    <a:lumOff val="80000"/>
                    <a:shade val="100000"/>
                    <a:satMod val="115000"/>
                    <a:alpha val="2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12" name="Freeform 11"/>
            <p:cNvSpPr/>
            <p:nvPr userDrawn="1"/>
          </p:nvSpPr>
          <p:spPr>
            <a:xfrm>
              <a:off x="0" y="2108201"/>
              <a:ext cx="9171432" cy="921455"/>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426915 h 479669"/>
                <a:gd name="connsiteX4" fmla="*/ 546100 w 546100"/>
                <a:gd name="connsiteY4" fmla="*/ 0 h 479669"/>
                <a:gd name="connsiteX5" fmla="*/ 0 w 546100"/>
                <a:gd name="connsiteY5" fmla="*/ 145561 h 479669"/>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637930">
                  <a:moveTo>
                    <a:pt x="0" y="303822"/>
                  </a:moveTo>
                  <a:lnTo>
                    <a:pt x="0" y="637930"/>
                  </a:lnTo>
                  <a:cubicBezTo>
                    <a:pt x="123631" y="651771"/>
                    <a:pt x="167623" y="334108"/>
                    <a:pt x="304906" y="175846"/>
                  </a:cubicBezTo>
                  <a:cubicBezTo>
                    <a:pt x="463427" y="-52754"/>
                    <a:pt x="520312" y="166077"/>
                    <a:pt x="546100" y="163146"/>
                  </a:cubicBezTo>
                  <a:lnTo>
                    <a:pt x="546100" y="0"/>
                  </a:lnTo>
                  <a:cubicBezTo>
                    <a:pt x="336762" y="-439615"/>
                    <a:pt x="139559" y="664307"/>
                    <a:pt x="0" y="303822"/>
                  </a:cubicBez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13" name="Freeform 12"/>
            <p:cNvSpPr/>
            <p:nvPr userDrawn="1"/>
          </p:nvSpPr>
          <p:spPr>
            <a:xfrm>
              <a:off x="0" y="2044700"/>
              <a:ext cx="9171432" cy="540455"/>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374161">
                  <a:moveTo>
                    <a:pt x="0" y="145561"/>
                  </a:moveTo>
                  <a:lnTo>
                    <a:pt x="0" y="374161"/>
                  </a:lnTo>
                  <a:cubicBezTo>
                    <a:pt x="122114" y="599017"/>
                    <a:pt x="204030" y="175847"/>
                    <a:pt x="341313" y="17585"/>
                  </a:cubicBezTo>
                  <a:cubicBezTo>
                    <a:pt x="480114" y="-87923"/>
                    <a:pt x="520312" y="60569"/>
                    <a:pt x="546100" y="57638"/>
                  </a:cubicBezTo>
                  <a:lnTo>
                    <a:pt x="546100" y="0"/>
                  </a:lnTo>
                  <a:cubicBezTo>
                    <a:pt x="372410" y="-378069"/>
                    <a:pt x="139559" y="506046"/>
                    <a:pt x="0" y="145561"/>
                  </a:cubicBez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grpSp>
      <p:sp>
        <p:nvSpPr>
          <p:cNvPr id="15" name="Title 1"/>
          <p:cNvSpPr>
            <a:spLocks noGrp="1"/>
          </p:cNvSpPr>
          <p:nvPr>
            <p:ph type="title"/>
          </p:nvPr>
        </p:nvSpPr>
        <p:spPr>
          <a:xfrm>
            <a:off x="0" y="3733800"/>
            <a:ext cx="9144000" cy="1143000"/>
          </a:xfrm>
        </p:spPr>
        <p:txBody>
          <a:bodyPr>
            <a:normAutofit/>
          </a:bodyPr>
          <a:lstStyle>
            <a:lvl1pPr algn="ctr">
              <a:defRPr sz="4800" b="0">
                <a:solidFill>
                  <a:schemeClr val="tx1"/>
                </a:solidFill>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2" name="Slide Number Placeholder 1"/>
          <p:cNvSpPr>
            <a:spLocks noGrp="1"/>
          </p:cNvSpPr>
          <p:nvPr>
            <p:ph type="sldNum" sz="quarter" idx="10"/>
          </p:nvPr>
        </p:nvSpPr>
        <p:spPr/>
        <p:txBody>
          <a:bodyPr/>
          <a:lstStyle/>
          <a:p>
            <a:fld id="{78722CDB-10C5-4BDD-A4E0-F116724D3E7A}" type="slidenum">
              <a:rPr lang="en-US" smtClean="0"/>
              <a:pPr/>
              <a:t>‹#›</a:t>
            </a:fld>
            <a:endParaRPr lang="en-US" dirty="0"/>
          </a:p>
        </p:txBody>
      </p:sp>
    </p:spTree>
    <p:extLst>
      <p:ext uri="{BB962C8B-B14F-4D97-AF65-F5344CB8AC3E}">
        <p14:creationId xmlns:p14="http://schemas.microsoft.com/office/powerpoint/2010/main" val="99094755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2_Title Slide">
    <p:spTree>
      <p:nvGrpSpPr>
        <p:cNvPr id="1" name=""/>
        <p:cNvGrpSpPr/>
        <p:nvPr/>
      </p:nvGrpSpPr>
      <p:grpSpPr>
        <a:xfrm>
          <a:off x="0" y="0"/>
          <a:ext cx="0" cy="0"/>
          <a:chOff x="0" y="0"/>
          <a:chExt cx="0" cy="0"/>
        </a:xfrm>
      </p:grpSpPr>
      <p:grpSp>
        <p:nvGrpSpPr>
          <p:cNvPr id="9" name="Group 8"/>
          <p:cNvGrpSpPr/>
          <p:nvPr/>
        </p:nvGrpSpPr>
        <p:grpSpPr>
          <a:xfrm>
            <a:off x="-12698" y="1"/>
            <a:ext cx="9156700" cy="3309056"/>
            <a:chOff x="-2035" y="0"/>
            <a:chExt cx="9184132" cy="3309056"/>
          </a:xfrm>
        </p:grpSpPr>
        <p:sp>
          <p:nvSpPr>
            <p:cNvPr id="10" name="Freeform 9"/>
            <p:cNvSpPr/>
            <p:nvPr userDrawn="1"/>
          </p:nvSpPr>
          <p:spPr>
            <a:xfrm>
              <a:off x="-2035" y="0"/>
              <a:ext cx="9184132" cy="2438400"/>
            </a:xfrm>
            <a:custGeom>
              <a:avLst/>
              <a:gdLst>
                <a:gd name="connsiteX0" fmla="*/ 12700 w 9169400"/>
                <a:gd name="connsiteY0" fmla="*/ 0 h 952500"/>
                <a:gd name="connsiteX1" fmla="*/ 9156700 w 9169400"/>
                <a:gd name="connsiteY1" fmla="*/ 0 h 952500"/>
                <a:gd name="connsiteX2" fmla="*/ 9169400 w 9169400"/>
                <a:gd name="connsiteY2" fmla="*/ 952500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952500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9169400" h="952500">
                  <a:moveTo>
                    <a:pt x="12700" y="0"/>
                  </a:moveTo>
                  <a:lnTo>
                    <a:pt x="9156700" y="0"/>
                  </a:lnTo>
                  <a:lnTo>
                    <a:pt x="9169400" y="892969"/>
                  </a:lnTo>
                  <a:cubicBezTo>
                    <a:pt x="7078133" y="620118"/>
                    <a:pt x="2713567" y="997148"/>
                    <a:pt x="0" y="952500"/>
                  </a:cubicBezTo>
                  <a:lnTo>
                    <a:pt x="12700" y="0"/>
                  </a:lnTo>
                  <a:close/>
                </a:path>
              </a:pathLst>
            </a:cu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11" name="Freeform 10"/>
            <p:cNvSpPr/>
            <p:nvPr userDrawn="1"/>
          </p:nvSpPr>
          <p:spPr>
            <a:xfrm>
              <a:off x="0" y="2209800"/>
              <a:ext cx="9144000" cy="1099256"/>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426915 h 479669"/>
                <a:gd name="connsiteX4" fmla="*/ 546100 w 546100"/>
                <a:gd name="connsiteY4" fmla="*/ 0 h 479669"/>
                <a:gd name="connsiteX5" fmla="*/ 0 w 546100"/>
                <a:gd name="connsiteY5" fmla="*/ 145561 h 479669"/>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479669 h 637930"/>
                <a:gd name="connsiteX4" fmla="*/ 546100 w 546100"/>
                <a:gd name="connsiteY4" fmla="*/ 0 h 637930"/>
                <a:gd name="connsiteX5" fmla="*/ 0 w 546100"/>
                <a:gd name="connsiteY5" fmla="*/ 303822 h 637930"/>
                <a:gd name="connsiteX0" fmla="*/ 0 w 546100"/>
                <a:gd name="connsiteY0" fmla="*/ 198314 h 532422"/>
                <a:gd name="connsiteX1" fmla="*/ 0 w 546100"/>
                <a:gd name="connsiteY1" fmla="*/ 532422 h 532422"/>
                <a:gd name="connsiteX2" fmla="*/ 304906 w 546100"/>
                <a:gd name="connsiteY2" fmla="*/ 70338 h 532422"/>
                <a:gd name="connsiteX3" fmla="*/ 546100 w 546100"/>
                <a:gd name="connsiteY3" fmla="*/ 374161 h 532422"/>
                <a:gd name="connsiteX4" fmla="*/ 546100 w 546100"/>
                <a:gd name="connsiteY4" fmla="*/ 0 h 532422"/>
                <a:gd name="connsiteX5" fmla="*/ 0 w 546100"/>
                <a:gd name="connsiteY5" fmla="*/ 198314 h 532422"/>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479669 h 637930"/>
                <a:gd name="connsiteX4" fmla="*/ 546100 w 546100"/>
                <a:gd name="connsiteY4" fmla="*/ 0 h 637930"/>
                <a:gd name="connsiteX5" fmla="*/ 0 w 546100"/>
                <a:gd name="connsiteY5" fmla="*/ 303822 h 63793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637930">
                  <a:moveTo>
                    <a:pt x="0" y="303822"/>
                  </a:moveTo>
                  <a:lnTo>
                    <a:pt x="0" y="637930"/>
                  </a:lnTo>
                  <a:cubicBezTo>
                    <a:pt x="123631" y="651771"/>
                    <a:pt x="167623" y="334108"/>
                    <a:pt x="304906" y="175846"/>
                  </a:cubicBezTo>
                  <a:cubicBezTo>
                    <a:pt x="463427" y="-52754"/>
                    <a:pt x="520312" y="482600"/>
                    <a:pt x="546100" y="479669"/>
                  </a:cubicBezTo>
                  <a:lnTo>
                    <a:pt x="546100" y="0"/>
                  </a:lnTo>
                  <a:cubicBezTo>
                    <a:pt x="336762" y="-439615"/>
                    <a:pt x="139559" y="664307"/>
                    <a:pt x="0" y="303822"/>
                  </a:cubicBezTo>
                  <a:close/>
                </a:path>
              </a:pathLst>
            </a:custGeom>
            <a:gradFill flip="none" rotWithShape="1">
              <a:gsLst>
                <a:gs pos="0">
                  <a:schemeClr val="accent1"/>
                </a:gs>
                <a:gs pos="50000">
                  <a:schemeClr val="accent1">
                    <a:lumMod val="20000"/>
                    <a:lumOff val="80000"/>
                    <a:alpha val="60000"/>
                  </a:schemeClr>
                </a:gs>
                <a:gs pos="100000">
                  <a:schemeClr val="accent1">
                    <a:lumMod val="20000"/>
                    <a:lumOff val="80000"/>
                    <a:shade val="100000"/>
                    <a:satMod val="115000"/>
                    <a:alpha val="2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12" name="Freeform 11"/>
            <p:cNvSpPr/>
            <p:nvPr userDrawn="1"/>
          </p:nvSpPr>
          <p:spPr>
            <a:xfrm>
              <a:off x="0" y="2108201"/>
              <a:ext cx="9171432" cy="921455"/>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426915 h 479669"/>
                <a:gd name="connsiteX4" fmla="*/ 546100 w 546100"/>
                <a:gd name="connsiteY4" fmla="*/ 0 h 479669"/>
                <a:gd name="connsiteX5" fmla="*/ 0 w 546100"/>
                <a:gd name="connsiteY5" fmla="*/ 145561 h 479669"/>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637930">
                  <a:moveTo>
                    <a:pt x="0" y="303822"/>
                  </a:moveTo>
                  <a:lnTo>
                    <a:pt x="0" y="637930"/>
                  </a:lnTo>
                  <a:cubicBezTo>
                    <a:pt x="123631" y="651771"/>
                    <a:pt x="167623" y="334108"/>
                    <a:pt x="304906" y="175846"/>
                  </a:cubicBezTo>
                  <a:cubicBezTo>
                    <a:pt x="463427" y="-52754"/>
                    <a:pt x="520312" y="166077"/>
                    <a:pt x="546100" y="163146"/>
                  </a:cubicBezTo>
                  <a:lnTo>
                    <a:pt x="546100" y="0"/>
                  </a:lnTo>
                  <a:cubicBezTo>
                    <a:pt x="336762" y="-439615"/>
                    <a:pt x="139559" y="664307"/>
                    <a:pt x="0" y="303822"/>
                  </a:cubicBez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13" name="Freeform 12"/>
            <p:cNvSpPr/>
            <p:nvPr userDrawn="1"/>
          </p:nvSpPr>
          <p:spPr>
            <a:xfrm>
              <a:off x="0" y="2044700"/>
              <a:ext cx="9171432" cy="540455"/>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374161">
                  <a:moveTo>
                    <a:pt x="0" y="145561"/>
                  </a:moveTo>
                  <a:lnTo>
                    <a:pt x="0" y="374161"/>
                  </a:lnTo>
                  <a:cubicBezTo>
                    <a:pt x="122114" y="599017"/>
                    <a:pt x="204030" y="175847"/>
                    <a:pt x="341313" y="17585"/>
                  </a:cubicBezTo>
                  <a:cubicBezTo>
                    <a:pt x="480114" y="-87923"/>
                    <a:pt x="520312" y="60569"/>
                    <a:pt x="546100" y="57638"/>
                  </a:cubicBezTo>
                  <a:lnTo>
                    <a:pt x="546100" y="0"/>
                  </a:lnTo>
                  <a:cubicBezTo>
                    <a:pt x="372410" y="-378069"/>
                    <a:pt x="139559" y="506046"/>
                    <a:pt x="0" y="145561"/>
                  </a:cubicBez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grpSp>
      <p:sp>
        <p:nvSpPr>
          <p:cNvPr id="15" name="Title 1"/>
          <p:cNvSpPr>
            <a:spLocks noGrp="1"/>
          </p:cNvSpPr>
          <p:nvPr>
            <p:ph type="title"/>
          </p:nvPr>
        </p:nvSpPr>
        <p:spPr>
          <a:xfrm>
            <a:off x="0" y="3733800"/>
            <a:ext cx="9144000" cy="1143000"/>
          </a:xfrm>
        </p:spPr>
        <p:txBody>
          <a:bodyPr>
            <a:normAutofit/>
          </a:bodyPr>
          <a:lstStyle>
            <a:lvl1pPr algn="ctr">
              <a:defRPr sz="4800" b="0">
                <a:solidFill>
                  <a:schemeClr val="tx1"/>
                </a:solidFill>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2" name="Slide Number Placeholder 1"/>
          <p:cNvSpPr>
            <a:spLocks noGrp="1"/>
          </p:cNvSpPr>
          <p:nvPr>
            <p:ph type="sldNum" sz="quarter" idx="10"/>
          </p:nvPr>
        </p:nvSpPr>
        <p:spPr/>
        <p:txBody>
          <a:bodyPr/>
          <a:lstStyle/>
          <a:p>
            <a:fld id="{78722CDB-10C5-4BDD-A4E0-F116724D3E7A}" type="slidenum">
              <a:rPr lang="en-US" smtClean="0"/>
              <a:pPr/>
              <a:t>‹#›</a:t>
            </a:fld>
            <a:endParaRPr lang="en-US" dirty="0"/>
          </a:p>
        </p:txBody>
      </p:sp>
    </p:spTree>
    <p:extLst>
      <p:ext uri="{BB962C8B-B14F-4D97-AF65-F5344CB8AC3E}">
        <p14:creationId xmlns:p14="http://schemas.microsoft.com/office/powerpoint/2010/main" val="9909475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3_Title Slide">
    <p:spTree>
      <p:nvGrpSpPr>
        <p:cNvPr id="1" name=""/>
        <p:cNvGrpSpPr/>
        <p:nvPr/>
      </p:nvGrpSpPr>
      <p:grpSpPr>
        <a:xfrm>
          <a:off x="0" y="0"/>
          <a:ext cx="0" cy="0"/>
          <a:chOff x="0" y="0"/>
          <a:chExt cx="0" cy="0"/>
        </a:xfrm>
      </p:grpSpPr>
      <p:grpSp>
        <p:nvGrpSpPr>
          <p:cNvPr id="9" name="Group 8"/>
          <p:cNvGrpSpPr/>
          <p:nvPr/>
        </p:nvGrpSpPr>
        <p:grpSpPr>
          <a:xfrm>
            <a:off x="-12698" y="1"/>
            <a:ext cx="9156700" cy="3309056"/>
            <a:chOff x="-2035" y="0"/>
            <a:chExt cx="9184132" cy="3309056"/>
          </a:xfrm>
        </p:grpSpPr>
        <p:sp>
          <p:nvSpPr>
            <p:cNvPr id="10" name="Freeform 9"/>
            <p:cNvSpPr/>
            <p:nvPr userDrawn="1"/>
          </p:nvSpPr>
          <p:spPr>
            <a:xfrm>
              <a:off x="-2035" y="0"/>
              <a:ext cx="9184132" cy="2438400"/>
            </a:xfrm>
            <a:custGeom>
              <a:avLst/>
              <a:gdLst>
                <a:gd name="connsiteX0" fmla="*/ 12700 w 9169400"/>
                <a:gd name="connsiteY0" fmla="*/ 0 h 952500"/>
                <a:gd name="connsiteX1" fmla="*/ 9156700 w 9169400"/>
                <a:gd name="connsiteY1" fmla="*/ 0 h 952500"/>
                <a:gd name="connsiteX2" fmla="*/ 9169400 w 9169400"/>
                <a:gd name="connsiteY2" fmla="*/ 952500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952500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9169400" h="952500">
                  <a:moveTo>
                    <a:pt x="12700" y="0"/>
                  </a:moveTo>
                  <a:lnTo>
                    <a:pt x="9156700" y="0"/>
                  </a:lnTo>
                  <a:lnTo>
                    <a:pt x="9169400" y="892969"/>
                  </a:lnTo>
                  <a:cubicBezTo>
                    <a:pt x="7078133" y="620118"/>
                    <a:pt x="2713567" y="997148"/>
                    <a:pt x="0" y="952500"/>
                  </a:cubicBezTo>
                  <a:lnTo>
                    <a:pt x="12700" y="0"/>
                  </a:lnTo>
                  <a:close/>
                </a:path>
              </a:pathLst>
            </a:cu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11" name="Freeform 10"/>
            <p:cNvSpPr/>
            <p:nvPr userDrawn="1"/>
          </p:nvSpPr>
          <p:spPr>
            <a:xfrm>
              <a:off x="0" y="2209800"/>
              <a:ext cx="9144000" cy="1099256"/>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426915 h 479669"/>
                <a:gd name="connsiteX4" fmla="*/ 546100 w 546100"/>
                <a:gd name="connsiteY4" fmla="*/ 0 h 479669"/>
                <a:gd name="connsiteX5" fmla="*/ 0 w 546100"/>
                <a:gd name="connsiteY5" fmla="*/ 145561 h 479669"/>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479669 h 637930"/>
                <a:gd name="connsiteX4" fmla="*/ 546100 w 546100"/>
                <a:gd name="connsiteY4" fmla="*/ 0 h 637930"/>
                <a:gd name="connsiteX5" fmla="*/ 0 w 546100"/>
                <a:gd name="connsiteY5" fmla="*/ 303822 h 637930"/>
                <a:gd name="connsiteX0" fmla="*/ 0 w 546100"/>
                <a:gd name="connsiteY0" fmla="*/ 198314 h 532422"/>
                <a:gd name="connsiteX1" fmla="*/ 0 w 546100"/>
                <a:gd name="connsiteY1" fmla="*/ 532422 h 532422"/>
                <a:gd name="connsiteX2" fmla="*/ 304906 w 546100"/>
                <a:gd name="connsiteY2" fmla="*/ 70338 h 532422"/>
                <a:gd name="connsiteX3" fmla="*/ 546100 w 546100"/>
                <a:gd name="connsiteY3" fmla="*/ 374161 h 532422"/>
                <a:gd name="connsiteX4" fmla="*/ 546100 w 546100"/>
                <a:gd name="connsiteY4" fmla="*/ 0 h 532422"/>
                <a:gd name="connsiteX5" fmla="*/ 0 w 546100"/>
                <a:gd name="connsiteY5" fmla="*/ 198314 h 532422"/>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479669 h 637930"/>
                <a:gd name="connsiteX4" fmla="*/ 546100 w 546100"/>
                <a:gd name="connsiteY4" fmla="*/ 0 h 637930"/>
                <a:gd name="connsiteX5" fmla="*/ 0 w 546100"/>
                <a:gd name="connsiteY5" fmla="*/ 303822 h 63793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637930">
                  <a:moveTo>
                    <a:pt x="0" y="303822"/>
                  </a:moveTo>
                  <a:lnTo>
                    <a:pt x="0" y="637930"/>
                  </a:lnTo>
                  <a:cubicBezTo>
                    <a:pt x="123631" y="651771"/>
                    <a:pt x="167623" y="334108"/>
                    <a:pt x="304906" y="175846"/>
                  </a:cubicBezTo>
                  <a:cubicBezTo>
                    <a:pt x="463427" y="-52754"/>
                    <a:pt x="520312" y="482600"/>
                    <a:pt x="546100" y="479669"/>
                  </a:cubicBezTo>
                  <a:lnTo>
                    <a:pt x="546100" y="0"/>
                  </a:lnTo>
                  <a:cubicBezTo>
                    <a:pt x="336762" y="-439615"/>
                    <a:pt x="139559" y="664307"/>
                    <a:pt x="0" y="303822"/>
                  </a:cubicBezTo>
                  <a:close/>
                </a:path>
              </a:pathLst>
            </a:custGeom>
            <a:gradFill flip="none" rotWithShape="1">
              <a:gsLst>
                <a:gs pos="0">
                  <a:schemeClr val="accent1"/>
                </a:gs>
                <a:gs pos="50000">
                  <a:schemeClr val="accent1">
                    <a:lumMod val="20000"/>
                    <a:lumOff val="80000"/>
                    <a:alpha val="60000"/>
                  </a:schemeClr>
                </a:gs>
                <a:gs pos="100000">
                  <a:schemeClr val="accent1">
                    <a:lumMod val="20000"/>
                    <a:lumOff val="80000"/>
                    <a:shade val="100000"/>
                    <a:satMod val="115000"/>
                    <a:alpha val="2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12" name="Freeform 11"/>
            <p:cNvSpPr/>
            <p:nvPr userDrawn="1"/>
          </p:nvSpPr>
          <p:spPr>
            <a:xfrm>
              <a:off x="0" y="2108201"/>
              <a:ext cx="9171432" cy="921455"/>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426915 h 479669"/>
                <a:gd name="connsiteX4" fmla="*/ 546100 w 546100"/>
                <a:gd name="connsiteY4" fmla="*/ 0 h 479669"/>
                <a:gd name="connsiteX5" fmla="*/ 0 w 546100"/>
                <a:gd name="connsiteY5" fmla="*/ 145561 h 479669"/>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637930">
                  <a:moveTo>
                    <a:pt x="0" y="303822"/>
                  </a:moveTo>
                  <a:lnTo>
                    <a:pt x="0" y="637930"/>
                  </a:lnTo>
                  <a:cubicBezTo>
                    <a:pt x="123631" y="651771"/>
                    <a:pt x="167623" y="334108"/>
                    <a:pt x="304906" y="175846"/>
                  </a:cubicBezTo>
                  <a:cubicBezTo>
                    <a:pt x="463427" y="-52754"/>
                    <a:pt x="520312" y="166077"/>
                    <a:pt x="546100" y="163146"/>
                  </a:cubicBezTo>
                  <a:lnTo>
                    <a:pt x="546100" y="0"/>
                  </a:lnTo>
                  <a:cubicBezTo>
                    <a:pt x="336762" y="-439615"/>
                    <a:pt x="139559" y="664307"/>
                    <a:pt x="0" y="303822"/>
                  </a:cubicBez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13" name="Freeform 12"/>
            <p:cNvSpPr/>
            <p:nvPr userDrawn="1"/>
          </p:nvSpPr>
          <p:spPr>
            <a:xfrm>
              <a:off x="0" y="2044700"/>
              <a:ext cx="9171432" cy="540455"/>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374161">
                  <a:moveTo>
                    <a:pt x="0" y="145561"/>
                  </a:moveTo>
                  <a:lnTo>
                    <a:pt x="0" y="374161"/>
                  </a:lnTo>
                  <a:cubicBezTo>
                    <a:pt x="122114" y="599017"/>
                    <a:pt x="204030" y="175847"/>
                    <a:pt x="341313" y="17585"/>
                  </a:cubicBezTo>
                  <a:cubicBezTo>
                    <a:pt x="480114" y="-87923"/>
                    <a:pt x="520312" y="60569"/>
                    <a:pt x="546100" y="57638"/>
                  </a:cubicBezTo>
                  <a:lnTo>
                    <a:pt x="546100" y="0"/>
                  </a:lnTo>
                  <a:cubicBezTo>
                    <a:pt x="372410" y="-378069"/>
                    <a:pt x="139559" y="506046"/>
                    <a:pt x="0" y="145561"/>
                  </a:cubicBez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grpSp>
      <p:sp>
        <p:nvSpPr>
          <p:cNvPr id="15" name="Title 1"/>
          <p:cNvSpPr>
            <a:spLocks noGrp="1"/>
          </p:cNvSpPr>
          <p:nvPr>
            <p:ph type="title"/>
          </p:nvPr>
        </p:nvSpPr>
        <p:spPr>
          <a:xfrm>
            <a:off x="0" y="3733800"/>
            <a:ext cx="9144000" cy="1143000"/>
          </a:xfrm>
        </p:spPr>
        <p:txBody>
          <a:bodyPr>
            <a:normAutofit/>
          </a:bodyPr>
          <a:lstStyle>
            <a:lvl1pPr algn="ctr">
              <a:defRPr sz="4800" b="0">
                <a:solidFill>
                  <a:schemeClr val="tx1"/>
                </a:solidFill>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2" name="Slide Number Placeholder 1"/>
          <p:cNvSpPr>
            <a:spLocks noGrp="1"/>
          </p:cNvSpPr>
          <p:nvPr>
            <p:ph type="sldNum" sz="quarter" idx="10"/>
          </p:nvPr>
        </p:nvSpPr>
        <p:spPr/>
        <p:txBody>
          <a:bodyPr/>
          <a:lstStyle/>
          <a:p>
            <a:fld id="{78722CDB-10C5-4BDD-A4E0-F116724D3E7A}" type="slidenum">
              <a:rPr lang="en-US" smtClean="0"/>
              <a:pPr/>
              <a:t>‹#›</a:t>
            </a:fld>
            <a:endParaRPr lang="en-US" dirty="0"/>
          </a:p>
        </p:txBody>
      </p:sp>
    </p:spTree>
    <p:extLst>
      <p:ext uri="{BB962C8B-B14F-4D97-AF65-F5344CB8AC3E}">
        <p14:creationId xmlns:p14="http://schemas.microsoft.com/office/powerpoint/2010/main" val="99094755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4_Title Slide">
    <p:spTree>
      <p:nvGrpSpPr>
        <p:cNvPr id="1" name=""/>
        <p:cNvGrpSpPr/>
        <p:nvPr/>
      </p:nvGrpSpPr>
      <p:grpSpPr>
        <a:xfrm>
          <a:off x="0" y="0"/>
          <a:ext cx="0" cy="0"/>
          <a:chOff x="0" y="0"/>
          <a:chExt cx="0" cy="0"/>
        </a:xfrm>
      </p:grpSpPr>
      <p:grpSp>
        <p:nvGrpSpPr>
          <p:cNvPr id="9" name="Group 8"/>
          <p:cNvGrpSpPr/>
          <p:nvPr/>
        </p:nvGrpSpPr>
        <p:grpSpPr>
          <a:xfrm>
            <a:off x="-12698" y="1"/>
            <a:ext cx="9156700" cy="3309056"/>
            <a:chOff x="-2035" y="0"/>
            <a:chExt cx="9184132" cy="3309056"/>
          </a:xfrm>
        </p:grpSpPr>
        <p:sp>
          <p:nvSpPr>
            <p:cNvPr id="10" name="Freeform 9"/>
            <p:cNvSpPr/>
            <p:nvPr userDrawn="1"/>
          </p:nvSpPr>
          <p:spPr>
            <a:xfrm>
              <a:off x="-2035" y="0"/>
              <a:ext cx="9184132" cy="2438400"/>
            </a:xfrm>
            <a:custGeom>
              <a:avLst/>
              <a:gdLst>
                <a:gd name="connsiteX0" fmla="*/ 12700 w 9169400"/>
                <a:gd name="connsiteY0" fmla="*/ 0 h 952500"/>
                <a:gd name="connsiteX1" fmla="*/ 9156700 w 9169400"/>
                <a:gd name="connsiteY1" fmla="*/ 0 h 952500"/>
                <a:gd name="connsiteX2" fmla="*/ 9169400 w 9169400"/>
                <a:gd name="connsiteY2" fmla="*/ 952500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952500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 name="connsiteX0" fmla="*/ 12700 w 9169400"/>
                <a:gd name="connsiteY0" fmla="*/ 0 h 952500"/>
                <a:gd name="connsiteX1" fmla="*/ 9156700 w 9169400"/>
                <a:gd name="connsiteY1" fmla="*/ 0 h 952500"/>
                <a:gd name="connsiteX2" fmla="*/ 9169400 w 9169400"/>
                <a:gd name="connsiteY2" fmla="*/ 892969 h 952500"/>
                <a:gd name="connsiteX3" fmla="*/ 0 w 9169400"/>
                <a:gd name="connsiteY3" fmla="*/ 952500 h 952500"/>
                <a:gd name="connsiteX4" fmla="*/ 12700 w 9169400"/>
                <a:gd name="connsiteY4" fmla="*/ 0 h 95250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9169400" h="952500">
                  <a:moveTo>
                    <a:pt x="12700" y="0"/>
                  </a:moveTo>
                  <a:lnTo>
                    <a:pt x="9156700" y="0"/>
                  </a:lnTo>
                  <a:lnTo>
                    <a:pt x="9169400" y="892969"/>
                  </a:lnTo>
                  <a:cubicBezTo>
                    <a:pt x="7078133" y="620118"/>
                    <a:pt x="2713567" y="997148"/>
                    <a:pt x="0" y="952500"/>
                  </a:cubicBezTo>
                  <a:lnTo>
                    <a:pt x="12700" y="0"/>
                  </a:lnTo>
                  <a:close/>
                </a:path>
              </a:pathLst>
            </a:cu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11" name="Freeform 10"/>
            <p:cNvSpPr/>
            <p:nvPr userDrawn="1"/>
          </p:nvSpPr>
          <p:spPr>
            <a:xfrm>
              <a:off x="0" y="2209800"/>
              <a:ext cx="9144000" cy="1099256"/>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426915 h 479669"/>
                <a:gd name="connsiteX4" fmla="*/ 546100 w 546100"/>
                <a:gd name="connsiteY4" fmla="*/ 0 h 479669"/>
                <a:gd name="connsiteX5" fmla="*/ 0 w 546100"/>
                <a:gd name="connsiteY5" fmla="*/ 145561 h 479669"/>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479669 h 637930"/>
                <a:gd name="connsiteX4" fmla="*/ 546100 w 546100"/>
                <a:gd name="connsiteY4" fmla="*/ 0 h 637930"/>
                <a:gd name="connsiteX5" fmla="*/ 0 w 546100"/>
                <a:gd name="connsiteY5" fmla="*/ 303822 h 637930"/>
                <a:gd name="connsiteX0" fmla="*/ 0 w 546100"/>
                <a:gd name="connsiteY0" fmla="*/ 198314 h 532422"/>
                <a:gd name="connsiteX1" fmla="*/ 0 w 546100"/>
                <a:gd name="connsiteY1" fmla="*/ 532422 h 532422"/>
                <a:gd name="connsiteX2" fmla="*/ 304906 w 546100"/>
                <a:gd name="connsiteY2" fmla="*/ 70338 h 532422"/>
                <a:gd name="connsiteX3" fmla="*/ 546100 w 546100"/>
                <a:gd name="connsiteY3" fmla="*/ 374161 h 532422"/>
                <a:gd name="connsiteX4" fmla="*/ 546100 w 546100"/>
                <a:gd name="connsiteY4" fmla="*/ 0 h 532422"/>
                <a:gd name="connsiteX5" fmla="*/ 0 w 546100"/>
                <a:gd name="connsiteY5" fmla="*/ 198314 h 532422"/>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479669 h 637930"/>
                <a:gd name="connsiteX4" fmla="*/ 546100 w 546100"/>
                <a:gd name="connsiteY4" fmla="*/ 0 h 637930"/>
                <a:gd name="connsiteX5" fmla="*/ 0 w 546100"/>
                <a:gd name="connsiteY5" fmla="*/ 303822 h 63793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637930">
                  <a:moveTo>
                    <a:pt x="0" y="303822"/>
                  </a:moveTo>
                  <a:lnTo>
                    <a:pt x="0" y="637930"/>
                  </a:lnTo>
                  <a:cubicBezTo>
                    <a:pt x="123631" y="651771"/>
                    <a:pt x="167623" y="334108"/>
                    <a:pt x="304906" y="175846"/>
                  </a:cubicBezTo>
                  <a:cubicBezTo>
                    <a:pt x="463427" y="-52754"/>
                    <a:pt x="520312" y="482600"/>
                    <a:pt x="546100" y="479669"/>
                  </a:cubicBezTo>
                  <a:lnTo>
                    <a:pt x="546100" y="0"/>
                  </a:lnTo>
                  <a:cubicBezTo>
                    <a:pt x="336762" y="-439615"/>
                    <a:pt x="139559" y="664307"/>
                    <a:pt x="0" y="303822"/>
                  </a:cubicBezTo>
                  <a:close/>
                </a:path>
              </a:pathLst>
            </a:custGeom>
            <a:gradFill flip="none" rotWithShape="1">
              <a:gsLst>
                <a:gs pos="0">
                  <a:schemeClr val="accent1"/>
                </a:gs>
                <a:gs pos="50000">
                  <a:schemeClr val="accent1">
                    <a:lumMod val="20000"/>
                    <a:lumOff val="80000"/>
                    <a:alpha val="60000"/>
                  </a:schemeClr>
                </a:gs>
                <a:gs pos="100000">
                  <a:schemeClr val="accent1">
                    <a:lumMod val="20000"/>
                    <a:lumOff val="80000"/>
                    <a:shade val="100000"/>
                    <a:satMod val="115000"/>
                    <a:alpha val="24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12" name="Freeform 11"/>
            <p:cNvSpPr/>
            <p:nvPr userDrawn="1"/>
          </p:nvSpPr>
          <p:spPr>
            <a:xfrm>
              <a:off x="0" y="2108201"/>
              <a:ext cx="9171432" cy="921455"/>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57638 h 479669"/>
                <a:gd name="connsiteX4" fmla="*/ 546100 w 546100"/>
                <a:gd name="connsiteY4" fmla="*/ 0 h 479669"/>
                <a:gd name="connsiteX5" fmla="*/ 0 w 546100"/>
                <a:gd name="connsiteY5" fmla="*/ 145561 h 479669"/>
                <a:gd name="connsiteX0" fmla="*/ 0 w 546100"/>
                <a:gd name="connsiteY0" fmla="*/ 145561 h 479669"/>
                <a:gd name="connsiteX1" fmla="*/ 0 w 546100"/>
                <a:gd name="connsiteY1" fmla="*/ 479669 h 479669"/>
                <a:gd name="connsiteX2" fmla="*/ 341313 w 546100"/>
                <a:gd name="connsiteY2" fmla="*/ 17585 h 479669"/>
                <a:gd name="connsiteX3" fmla="*/ 546100 w 546100"/>
                <a:gd name="connsiteY3" fmla="*/ 426915 h 479669"/>
                <a:gd name="connsiteX4" fmla="*/ 546100 w 546100"/>
                <a:gd name="connsiteY4" fmla="*/ 0 h 479669"/>
                <a:gd name="connsiteX5" fmla="*/ 0 w 546100"/>
                <a:gd name="connsiteY5" fmla="*/ 145561 h 479669"/>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58517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41313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 name="connsiteX0" fmla="*/ 0 w 546100"/>
                <a:gd name="connsiteY0" fmla="*/ 303822 h 637930"/>
                <a:gd name="connsiteX1" fmla="*/ 0 w 546100"/>
                <a:gd name="connsiteY1" fmla="*/ 637930 h 637930"/>
                <a:gd name="connsiteX2" fmla="*/ 304906 w 546100"/>
                <a:gd name="connsiteY2" fmla="*/ 175846 h 637930"/>
                <a:gd name="connsiteX3" fmla="*/ 546100 w 546100"/>
                <a:gd name="connsiteY3" fmla="*/ 163146 h 637930"/>
                <a:gd name="connsiteX4" fmla="*/ 546100 w 546100"/>
                <a:gd name="connsiteY4" fmla="*/ 0 h 637930"/>
                <a:gd name="connsiteX5" fmla="*/ 0 w 546100"/>
                <a:gd name="connsiteY5" fmla="*/ 303822 h 637930"/>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637930">
                  <a:moveTo>
                    <a:pt x="0" y="303822"/>
                  </a:moveTo>
                  <a:lnTo>
                    <a:pt x="0" y="637930"/>
                  </a:lnTo>
                  <a:cubicBezTo>
                    <a:pt x="123631" y="651771"/>
                    <a:pt x="167623" y="334108"/>
                    <a:pt x="304906" y="175846"/>
                  </a:cubicBezTo>
                  <a:cubicBezTo>
                    <a:pt x="463427" y="-52754"/>
                    <a:pt x="520312" y="166077"/>
                    <a:pt x="546100" y="163146"/>
                  </a:cubicBezTo>
                  <a:lnTo>
                    <a:pt x="546100" y="0"/>
                  </a:lnTo>
                  <a:cubicBezTo>
                    <a:pt x="336762" y="-439615"/>
                    <a:pt x="139559" y="664307"/>
                    <a:pt x="0" y="303822"/>
                  </a:cubicBez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sp>
          <p:nvSpPr>
            <p:cNvPr id="13" name="Freeform 12"/>
            <p:cNvSpPr/>
            <p:nvPr userDrawn="1"/>
          </p:nvSpPr>
          <p:spPr>
            <a:xfrm>
              <a:off x="0" y="2044700"/>
              <a:ext cx="9171432" cy="540455"/>
            </a:xfrm>
            <a:custGeom>
              <a:avLst/>
              <a:gdLst>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0 h 228600"/>
                <a:gd name="connsiteX1" fmla="*/ 0 w 546100"/>
                <a:gd name="connsiteY1" fmla="*/ 228600 h 228600"/>
                <a:gd name="connsiteX2" fmla="*/ 546100 w 546100"/>
                <a:gd name="connsiteY2" fmla="*/ 228600 h 228600"/>
                <a:gd name="connsiteX3" fmla="*/ 546100 w 546100"/>
                <a:gd name="connsiteY3" fmla="*/ 12700 h 228600"/>
                <a:gd name="connsiteX4" fmla="*/ 0 w 546100"/>
                <a:gd name="connsiteY4" fmla="*/ 0 h 228600"/>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374161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546100 w 546100"/>
                <a:gd name="connsiteY2" fmla="*/ 57638 h 374161"/>
                <a:gd name="connsiteX3" fmla="*/ 546100 w 546100"/>
                <a:gd name="connsiteY3" fmla="*/ 0 h 374161"/>
                <a:gd name="connsiteX4" fmla="*/ 0 w 546100"/>
                <a:gd name="connsiteY4"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91372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 name="connsiteX0" fmla="*/ 0 w 546100"/>
                <a:gd name="connsiteY0" fmla="*/ 145561 h 374161"/>
                <a:gd name="connsiteX1" fmla="*/ 0 w 546100"/>
                <a:gd name="connsiteY1" fmla="*/ 374161 h 374161"/>
                <a:gd name="connsiteX2" fmla="*/ 341313 w 546100"/>
                <a:gd name="connsiteY2" fmla="*/ 17585 h 374161"/>
                <a:gd name="connsiteX3" fmla="*/ 546100 w 546100"/>
                <a:gd name="connsiteY3" fmla="*/ 57638 h 374161"/>
                <a:gd name="connsiteX4" fmla="*/ 546100 w 546100"/>
                <a:gd name="connsiteY4" fmla="*/ 0 h 374161"/>
                <a:gd name="connsiteX5" fmla="*/ 0 w 546100"/>
                <a:gd name="connsiteY5" fmla="*/ 145561 h 374161"/>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100" h="374161">
                  <a:moveTo>
                    <a:pt x="0" y="145561"/>
                  </a:moveTo>
                  <a:lnTo>
                    <a:pt x="0" y="374161"/>
                  </a:lnTo>
                  <a:cubicBezTo>
                    <a:pt x="122114" y="599017"/>
                    <a:pt x="204030" y="175847"/>
                    <a:pt x="341313" y="17585"/>
                  </a:cubicBezTo>
                  <a:cubicBezTo>
                    <a:pt x="480114" y="-87923"/>
                    <a:pt x="520312" y="60569"/>
                    <a:pt x="546100" y="57638"/>
                  </a:cubicBezTo>
                  <a:lnTo>
                    <a:pt x="546100" y="0"/>
                  </a:lnTo>
                  <a:cubicBezTo>
                    <a:pt x="372410" y="-378069"/>
                    <a:pt x="139559" y="506046"/>
                    <a:pt x="0" y="145561"/>
                  </a:cubicBez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cs typeface="Arial" pitchFamily="34" charset="0"/>
              </a:endParaRPr>
            </a:p>
          </p:txBody>
        </p:sp>
      </p:grpSp>
      <p:sp>
        <p:nvSpPr>
          <p:cNvPr id="15" name="Title 1"/>
          <p:cNvSpPr>
            <a:spLocks noGrp="1"/>
          </p:cNvSpPr>
          <p:nvPr>
            <p:ph type="title"/>
          </p:nvPr>
        </p:nvSpPr>
        <p:spPr>
          <a:xfrm>
            <a:off x="0" y="3733800"/>
            <a:ext cx="9144000" cy="1143000"/>
          </a:xfrm>
        </p:spPr>
        <p:txBody>
          <a:bodyPr>
            <a:normAutofit/>
          </a:bodyPr>
          <a:lstStyle>
            <a:lvl1pPr algn="ctr">
              <a:defRPr sz="4800" b="0">
                <a:solidFill>
                  <a:schemeClr val="tx1"/>
                </a:solidFill>
                <a:effectLst>
                  <a:outerShdw blurRad="38100" dist="38100" dir="2700000" algn="tl">
                    <a:srgbClr val="000000">
                      <a:alpha val="43137"/>
                    </a:srgbClr>
                  </a:outerShdw>
                </a:effectLst>
              </a:defRPr>
            </a:lvl1pPr>
          </a:lstStyle>
          <a:p>
            <a:r>
              <a:rPr lang="en-US" smtClean="0"/>
              <a:t>Click to edit Master title style</a:t>
            </a:r>
            <a:endParaRPr lang="en-US" dirty="0"/>
          </a:p>
        </p:txBody>
      </p:sp>
      <p:sp>
        <p:nvSpPr>
          <p:cNvPr id="2" name="Slide Number Placeholder 1"/>
          <p:cNvSpPr>
            <a:spLocks noGrp="1"/>
          </p:cNvSpPr>
          <p:nvPr>
            <p:ph type="sldNum" sz="quarter" idx="10"/>
          </p:nvPr>
        </p:nvSpPr>
        <p:spPr/>
        <p:txBody>
          <a:bodyPr/>
          <a:lstStyle/>
          <a:p>
            <a:fld id="{78722CDB-10C5-4BDD-A4E0-F116724D3E7A}" type="slidenum">
              <a:rPr lang="en-US" smtClean="0"/>
              <a:pPr/>
              <a:t>‹#›</a:t>
            </a:fld>
            <a:endParaRPr lang="en-US" dirty="0"/>
          </a:p>
        </p:txBody>
      </p:sp>
    </p:spTree>
    <p:extLst>
      <p:ext uri="{BB962C8B-B14F-4D97-AF65-F5344CB8AC3E}">
        <p14:creationId xmlns:p14="http://schemas.microsoft.com/office/powerpoint/2010/main" val="9909475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9" name="Picture 8"/>
          <p:cNvPicPr/>
          <p:nvPr userDrawn="1"/>
        </p:nvPicPr>
        <p:blipFill rotWithShape="1">
          <a:blip r:embed="rId2">
            <a:extLst>
              <a:ext uri="{28A0092B-C50C-407E-A947-70E740481C1C}">
                <a14:useLocalDpi xmlns:a14="http://schemas.microsoft.com/office/drawing/2010/main" val="0"/>
              </a:ext>
            </a:extLst>
          </a:blip>
          <a:srcRect t="-1921" b="-3"/>
          <a:stretch/>
        </p:blipFill>
        <p:spPr bwMode="auto">
          <a:xfrm>
            <a:off x="0" y="-159656"/>
            <a:ext cx="9144000" cy="7003144"/>
          </a:xfrm>
          <a:prstGeom prst="rect">
            <a:avLst/>
          </a:prstGeom>
          <a:ln>
            <a:noFill/>
          </a:ln>
          <a:extLst>
            <a:ext uri="{53640926-AAD7-44D8-BBD7-CCE9431645EC}">
              <a14:shadowObscured xmlns:a14="http://schemas.microsoft.com/office/drawing/2010/main"/>
            </a:ext>
          </a:extLst>
        </p:spPr>
      </p:pic>
      <p:sp>
        <p:nvSpPr>
          <p:cNvPr id="2" name="Title 1"/>
          <p:cNvSpPr>
            <a:spLocks noGrp="1"/>
          </p:cNvSpPr>
          <p:nvPr>
            <p:ph type="title"/>
          </p:nvPr>
        </p:nvSpPr>
        <p:spPr>
          <a:xfrm>
            <a:off x="628650" y="796925"/>
            <a:ext cx="7886700" cy="893764"/>
          </a:xfrm>
        </p:spPr>
        <p:txBody>
          <a:bodyPr>
            <a:normAutofit/>
          </a:bodyPr>
          <a:lstStyle>
            <a:lvl1pPr>
              <a:defRPr sz="3600" b="1">
                <a:solidFill>
                  <a:srgbClr val="209BDE"/>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628650" y="1825625"/>
            <a:ext cx="7886700" cy="4003675"/>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5A6414-F1F6-4E78-B6DB-85C16333796B}" type="datetime1">
              <a:rPr lang="en-US" smtClean="0"/>
              <a:t>10/21/2016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CA87AA-2568-400D-B3BF-28B9A5B3F4FB}" type="slidenum">
              <a:rPr lang="en-US" smtClean="0"/>
              <a:t>‹#›</a:t>
            </a:fld>
            <a:endParaRPr lang="en-US" dirty="0"/>
          </a:p>
        </p:txBody>
      </p:sp>
      <p:pic>
        <p:nvPicPr>
          <p:cNvPr id="11" name="Picture 10"/>
          <p:cNvPicPr>
            <a:picLocks noChangeAspect="1"/>
          </p:cNvPicPr>
          <p:nvPr userDrawn="1"/>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6457950" y="6192314"/>
            <a:ext cx="2363623" cy="601732"/>
          </a:xfrm>
          <a:prstGeom prst="rect">
            <a:avLst/>
          </a:prstGeom>
        </p:spPr>
      </p:pic>
    </p:spTree>
    <p:extLst>
      <p:ext uri="{BB962C8B-B14F-4D97-AF65-F5344CB8AC3E}">
        <p14:creationId xmlns:p14="http://schemas.microsoft.com/office/powerpoint/2010/main" val="739278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AA8AD4-2097-4D07-929F-800CD4CB35AD}" type="datetime1">
              <a:rPr lang="en-US" smtClean="0"/>
              <a:t>10/21/2016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CA87AA-2568-400D-B3BF-28B9A5B3F4FB}" type="slidenum">
              <a:rPr lang="en-US" smtClean="0"/>
              <a:t>‹#›</a:t>
            </a:fld>
            <a:endParaRPr lang="en-US" dirty="0"/>
          </a:p>
        </p:txBody>
      </p:sp>
    </p:spTree>
    <p:extLst>
      <p:ext uri="{BB962C8B-B14F-4D97-AF65-F5344CB8AC3E}">
        <p14:creationId xmlns:p14="http://schemas.microsoft.com/office/powerpoint/2010/main" val="16320109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0" name="Picture 9"/>
          <p:cNvPicPr/>
          <p:nvPr userDrawn="1"/>
        </p:nvPicPr>
        <p:blipFill rotWithShape="1">
          <a:blip r:embed="rId2">
            <a:extLst>
              <a:ext uri="{28A0092B-C50C-407E-A947-70E740481C1C}">
                <a14:useLocalDpi xmlns:a14="http://schemas.microsoft.com/office/drawing/2010/main" val="0"/>
              </a:ext>
            </a:extLst>
          </a:blip>
          <a:srcRect t="-1921" b="-3"/>
          <a:stretch/>
        </p:blipFill>
        <p:spPr bwMode="auto">
          <a:xfrm>
            <a:off x="0" y="-159656"/>
            <a:ext cx="9144000" cy="7003144"/>
          </a:xfrm>
          <a:prstGeom prst="rect">
            <a:avLst/>
          </a:prstGeom>
          <a:ln>
            <a:noFill/>
          </a:ln>
          <a:extLst>
            <a:ext uri="{53640926-AAD7-44D8-BBD7-CCE9431645EC}">
              <a14:shadowObscured xmlns:a14="http://schemas.microsoft.com/office/drawing/2010/main"/>
            </a:ext>
          </a:extLst>
        </p:spPr>
      </p:pic>
      <p:sp>
        <p:nvSpPr>
          <p:cNvPr id="3" name="Content Placeholder 2"/>
          <p:cNvSpPr>
            <a:spLocks noGrp="1"/>
          </p:cNvSpPr>
          <p:nvPr>
            <p:ph sz="half" idx="1"/>
          </p:nvPr>
        </p:nvSpPr>
        <p:spPr>
          <a:xfrm>
            <a:off x="628650" y="1825625"/>
            <a:ext cx="3886200" cy="4117975"/>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117975"/>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AE5562-649D-484F-BC22-7F40E55361E5}" type="datetime1">
              <a:rPr lang="en-US" smtClean="0"/>
              <a:t>10/21/2016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CA87AA-2568-400D-B3BF-28B9A5B3F4FB}" type="slidenum">
              <a:rPr lang="en-US" smtClean="0"/>
              <a:t>‹#›</a:t>
            </a:fld>
            <a:endParaRPr lang="en-US" dirty="0"/>
          </a:p>
        </p:txBody>
      </p:sp>
      <p:sp>
        <p:nvSpPr>
          <p:cNvPr id="9" name="Title 1"/>
          <p:cNvSpPr>
            <a:spLocks noGrp="1"/>
          </p:cNvSpPr>
          <p:nvPr>
            <p:ph type="title"/>
          </p:nvPr>
        </p:nvSpPr>
        <p:spPr>
          <a:xfrm>
            <a:off x="628650" y="796925"/>
            <a:ext cx="7886700" cy="893764"/>
          </a:xfrm>
        </p:spPr>
        <p:txBody>
          <a:bodyPr>
            <a:normAutofit/>
          </a:bodyPr>
          <a:lstStyle>
            <a:lvl1pPr>
              <a:defRPr sz="3600" b="1">
                <a:solidFill>
                  <a:srgbClr val="209BDE"/>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284163677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0DDCC3E-61B7-47D7-B9FA-2969CC1E8FF7}" type="datetime1">
              <a:rPr lang="en-US" smtClean="0"/>
              <a:t>10/21/2016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7CA87AA-2568-400D-B3BF-28B9A5B3F4FB}" type="slidenum">
              <a:rPr lang="en-US" smtClean="0"/>
              <a:t>‹#›</a:t>
            </a:fld>
            <a:endParaRPr lang="en-US" dirty="0"/>
          </a:p>
        </p:txBody>
      </p:sp>
    </p:spTree>
    <p:extLst>
      <p:ext uri="{BB962C8B-B14F-4D97-AF65-F5344CB8AC3E}">
        <p14:creationId xmlns:p14="http://schemas.microsoft.com/office/powerpoint/2010/main" val="3991091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0A5288B-C5F2-4AF8-AF5B-790B7809A0B4}" type="datetime1">
              <a:rPr lang="en-US" smtClean="0"/>
              <a:t>10/21/2016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7CA87AA-2568-400D-B3BF-28B9A5B3F4FB}" type="slidenum">
              <a:rPr lang="en-US" smtClean="0"/>
              <a:t>‹#›</a:t>
            </a:fld>
            <a:endParaRPr lang="en-US" dirty="0"/>
          </a:p>
        </p:txBody>
      </p:sp>
    </p:spTree>
    <p:extLst>
      <p:ext uri="{BB962C8B-B14F-4D97-AF65-F5344CB8AC3E}">
        <p14:creationId xmlns:p14="http://schemas.microsoft.com/office/powerpoint/2010/main" val="216004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23748-8E4D-4DBF-BD7F-5EAA8A06FE10}" type="datetime1">
              <a:rPr lang="en-US" smtClean="0"/>
              <a:t>10/21/2016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7CA87AA-2568-400D-B3BF-28B9A5B3F4FB}" type="slidenum">
              <a:rPr lang="en-US" smtClean="0"/>
              <a:t>‹#›</a:t>
            </a:fld>
            <a:endParaRPr lang="en-US" dirty="0"/>
          </a:p>
        </p:txBody>
      </p:sp>
    </p:spTree>
    <p:extLst>
      <p:ext uri="{BB962C8B-B14F-4D97-AF65-F5344CB8AC3E}">
        <p14:creationId xmlns:p14="http://schemas.microsoft.com/office/powerpoint/2010/main" val="4068121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A21EA9-7272-49C8-AD0E-6F13B6DAEC8D}" type="datetime1">
              <a:rPr lang="en-US" smtClean="0"/>
              <a:t>10/21/2016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CA87AA-2568-400D-B3BF-28B9A5B3F4FB}" type="slidenum">
              <a:rPr lang="en-US" smtClean="0"/>
              <a:t>‹#›</a:t>
            </a:fld>
            <a:endParaRPr lang="en-US" dirty="0"/>
          </a:p>
        </p:txBody>
      </p:sp>
    </p:spTree>
    <p:extLst>
      <p:ext uri="{BB962C8B-B14F-4D97-AF65-F5344CB8AC3E}">
        <p14:creationId xmlns:p14="http://schemas.microsoft.com/office/powerpoint/2010/main" val="150102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5362A8-E5FC-4A1D-BCC2-A783C5E530B1}" type="datetime1">
              <a:rPr lang="en-US" smtClean="0"/>
              <a:t>10/21/2016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7CA87AA-2568-400D-B3BF-28B9A5B3F4FB}" type="slidenum">
              <a:rPr lang="en-US" smtClean="0"/>
              <a:t>‹#›</a:t>
            </a:fld>
            <a:endParaRPr lang="en-US" dirty="0"/>
          </a:p>
        </p:txBody>
      </p:sp>
    </p:spTree>
    <p:extLst>
      <p:ext uri="{BB962C8B-B14F-4D97-AF65-F5344CB8AC3E}">
        <p14:creationId xmlns:p14="http://schemas.microsoft.com/office/powerpoint/2010/main" val="966169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55E187-8107-4D76-8038-8913DF499F53}" type="datetime1">
              <a:rPr lang="en-US" smtClean="0"/>
              <a:t>10/21/2016</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CA87AA-2568-400D-B3BF-28B9A5B3F4FB}" type="slidenum">
              <a:rPr lang="en-US" smtClean="0"/>
              <a:t>‹#›</a:t>
            </a:fld>
            <a:endParaRPr lang="en-US" dirty="0"/>
          </a:p>
        </p:txBody>
      </p:sp>
    </p:spTree>
    <p:extLst>
      <p:ext uri="{BB962C8B-B14F-4D97-AF65-F5344CB8AC3E}">
        <p14:creationId xmlns:p14="http://schemas.microsoft.com/office/powerpoint/2010/main" val="1596003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arketplace.cms.gov/outreach-and-education/shop-premium-payments.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healthcare.gov/shop-calculators-taxcredit/"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hyperlink" Target="https://www.healthcare.gov/small-businesse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go.hc.gov/shop-videos" TargetMode="External"/><Relationship Id="rId3" Type="http://schemas.openxmlformats.org/officeDocument/2006/relationships/hyperlink" Target="http://www.irs.gov/Affordable-Care-Act" TargetMode="External"/><Relationship Id="rId7" Type="http://schemas.openxmlformats.org/officeDocument/2006/relationships/hyperlink" Target="https://www.cms.gov/cciio/programs-and-initiatives/health-insurance-marketplaces/a-b-resources.html" TargetMode="External"/><Relationship Id="rId2" Type="http://schemas.openxmlformats.org/officeDocument/2006/relationships/hyperlink" Target="https://www.healthcare.gov/small-businesses/get-answers/" TargetMode="External"/><Relationship Id="rId1" Type="http://schemas.openxmlformats.org/officeDocument/2006/relationships/slideLayout" Target="../slideLayouts/slideLayout2.xml"/><Relationship Id="rId6" Type="http://schemas.openxmlformats.org/officeDocument/2006/relationships/hyperlink" Target="https://eidm.cms.gov/EIDMLoginApp/login.jsp?contextType=external&amp;username=string&amp;OverrideRetryLimit=3&amp;contextValue=/oam&amp;password=sercure_string&amp;challenge_url=https://eidm.cms.gov/EIDMLoginApp/login.jsp&amp;ssoCookie=Secure&amp;request_id=8719609763519560068&amp;authn_try_count=0&amp;locale=en_US&amp;resource_url=https://www.healthcare.gov/marketplace/small-businesses/agent" TargetMode="External"/><Relationship Id="rId5" Type="http://schemas.openxmlformats.org/officeDocument/2006/relationships/hyperlink" Target="https://www.healthcare.gov/small-businesses/for-agents-and-brokers/" TargetMode="External"/><Relationship Id="rId4" Type="http://schemas.openxmlformats.org/officeDocument/2006/relationships/hyperlink" Target="https://www.youtube.com/watch?v=6q07nQ511ds&amp;index=21&amp;list=PLrwM1ZVcvDhZyJgnLLzrfOoEGZcAPxBUC"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arketplace.cms.gov/outreach-and-education/enroll-in-shop.pdf" TargetMode="External"/><Relationship Id="rId7" Type="http://schemas.openxmlformats.org/officeDocument/2006/relationships/hyperlink" Target="https://www.cms.gov/cciio/programs-and-initiatives/health-insurance-marketplaces/a-b-resources.html" TargetMode="External"/><Relationship Id="rId2" Type="http://schemas.openxmlformats.org/officeDocument/2006/relationships/hyperlink" Target="https://www.healthcare.gov/small-businesses/provide-shop-coverage/using-insurance-agents-and-brokers/" TargetMode="External"/><Relationship Id="rId1" Type="http://schemas.openxmlformats.org/officeDocument/2006/relationships/slideLayout" Target="../slideLayouts/slideLayout2.xml"/><Relationship Id="rId6" Type="http://schemas.openxmlformats.org/officeDocument/2006/relationships/hyperlink" Target="https://marketplace.cms.gov/outreach-and-education/employees-should-know-about-shop-2016.pdf" TargetMode="External"/><Relationship Id="rId5" Type="http://schemas.openxmlformats.org/officeDocument/2006/relationships/hyperlink" Target="https://marketplace.cms.gov/outreach-and-education/enroll-in-shop-employees.pdf" TargetMode="External"/><Relationship Id="rId4" Type="http://schemas.openxmlformats.org/officeDocument/2006/relationships/hyperlink" Target="https://marketplace.cms.gov/outreach-and-education/enroll-in-shop-employees-2016.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hyperlink" Target="https://www.healthcare.gov/shop-calculators-fte/" TargetMode="External"/><Relationship Id="rId5" Type="http://schemas.openxmlformats.org/officeDocument/2006/relationships/tags" Target="../tags/tag5.xml"/><Relationship Id="rId10" Type="http://schemas.openxmlformats.org/officeDocument/2006/relationships/notesSlide" Target="../notesSlides/notesSlide3.xml"/><Relationship Id="rId4" Type="http://schemas.openxmlformats.org/officeDocument/2006/relationships/tags" Target="../tags/tag4.xml"/><Relationship Id="rId9"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s://www.healthcare.gov/glossary/affordable-coverage/" TargetMode="External"/><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hyperlink" Target="https://www.healthcare.gov/small-businesses/shop-calculators-mp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6375" y="1983701"/>
            <a:ext cx="7611825" cy="1470662"/>
          </a:xfrm>
          <a:prstGeom prst="rect">
            <a:avLst/>
          </a:prstGeom>
        </p:spPr>
      </p:pic>
      <p:sp>
        <p:nvSpPr>
          <p:cNvPr id="7" name="Subtitle 2"/>
          <p:cNvSpPr txBox="1">
            <a:spLocks/>
          </p:cNvSpPr>
          <p:nvPr/>
        </p:nvSpPr>
        <p:spPr>
          <a:xfrm>
            <a:off x="470780" y="3654588"/>
            <a:ext cx="8229600" cy="53641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i="1" dirty="0" smtClean="0">
                <a:solidFill>
                  <a:srgbClr val="209BDE"/>
                </a:solidFill>
              </a:rPr>
              <a:t>An Overview for 2017 Coverage</a:t>
            </a:r>
            <a:endParaRPr lang="en-US" dirty="0"/>
          </a:p>
        </p:txBody>
      </p:sp>
    </p:spTree>
    <p:extLst>
      <p:ext uri="{BB962C8B-B14F-4D97-AF65-F5344CB8AC3E}">
        <p14:creationId xmlns:p14="http://schemas.microsoft.com/office/powerpoint/2010/main" val="27998895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900791"/>
            <a:ext cx="9143999" cy="893764"/>
          </a:xfrm>
        </p:spPr>
        <p:txBody>
          <a:bodyPr>
            <a:noAutofit/>
          </a:bodyPr>
          <a:lstStyle/>
          <a:p>
            <a:pPr algn="ctr"/>
            <a:r>
              <a:rPr lang="en-US" sz="3200" dirty="0" smtClean="0"/>
              <a:t>Health </a:t>
            </a:r>
            <a:r>
              <a:rPr lang="en-US" sz="3200" dirty="0"/>
              <a:t>&amp; Dental Coverage </a:t>
            </a:r>
            <a:r>
              <a:rPr lang="en-US" sz="3200" dirty="0" smtClean="0"/>
              <a:t>Options </a:t>
            </a:r>
            <a:br>
              <a:rPr lang="en-US" sz="3200" dirty="0" smtClean="0"/>
            </a:br>
            <a:r>
              <a:rPr lang="en-US" sz="3200" dirty="0" smtClean="0"/>
              <a:t>in the SHOP Marketplace</a:t>
            </a:r>
            <a:endParaRPr lang="en-US" sz="3200" dirty="0"/>
          </a:p>
        </p:txBody>
      </p:sp>
      <p:sp>
        <p:nvSpPr>
          <p:cNvPr id="3" name="Content Placeholder 2"/>
          <p:cNvSpPr>
            <a:spLocks noGrp="1"/>
          </p:cNvSpPr>
          <p:nvPr>
            <p:ph idx="1"/>
          </p:nvPr>
        </p:nvSpPr>
        <p:spPr>
          <a:xfrm>
            <a:off x="457200" y="1918934"/>
            <a:ext cx="8251902" cy="4386036"/>
          </a:xfrm>
        </p:spPr>
        <p:txBody>
          <a:bodyPr>
            <a:normAutofit/>
          </a:bodyPr>
          <a:lstStyle/>
          <a:p>
            <a:r>
              <a:rPr lang="en-US" sz="1800" dirty="0" smtClean="0"/>
              <a:t>Employers may offer their qualified employees one of three options</a:t>
            </a:r>
            <a:r>
              <a:rPr lang="en-US" sz="1800" dirty="0" smtClean="0">
                <a:solidFill>
                  <a:srgbClr val="FF0000"/>
                </a:solidFill>
              </a:rPr>
              <a:t> </a:t>
            </a:r>
            <a:r>
              <a:rPr lang="en-US" sz="1800" dirty="0" smtClean="0"/>
              <a:t>through the SHOP Marketplace: </a:t>
            </a:r>
          </a:p>
          <a:p>
            <a:pPr marL="800100" lvl="1" indent="-342900">
              <a:buFont typeface="+mj-lt"/>
              <a:buAutoNum type="arabicPeriod"/>
            </a:pPr>
            <a:r>
              <a:rPr lang="en-US" sz="1800" dirty="0" smtClean="0"/>
              <a:t>Only </a:t>
            </a:r>
            <a:r>
              <a:rPr lang="en-US" sz="1800" dirty="0"/>
              <a:t>health coverage </a:t>
            </a:r>
          </a:p>
          <a:p>
            <a:pPr marL="800100" lvl="1" indent="-342900">
              <a:buFont typeface="+mj-lt"/>
              <a:buAutoNum type="arabicPeriod"/>
            </a:pPr>
            <a:r>
              <a:rPr lang="en-US" sz="1800" dirty="0"/>
              <a:t>Only dental coverage</a:t>
            </a:r>
          </a:p>
          <a:p>
            <a:pPr marL="800100" lvl="1" indent="-342900">
              <a:buFont typeface="+mj-lt"/>
              <a:buAutoNum type="arabicPeriod"/>
            </a:pPr>
            <a:r>
              <a:rPr lang="en-US" sz="1800" dirty="0"/>
              <a:t>Both health and dental </a:t>
            </a:r>
            <a:r>
              <a:rPr lang="en-US" sz="1800" dirty="0" smtClean="0"/>
              <a:t>coverage</a:t>
            </a:r>
          </a:p>
          <a:p>
            <a:pPr lvl="1">
              <a:buFont typeface="Arial" panose="020B0604020202020204" pitchFamily="34" charset="0"/>
              <a:buChar char="−"/>
            </a:pPr>
            <a:r>
              <a:rPr lang="en-US" sz="1600" dirty="0"/>
              <a:t>If a qualified employee is offered both health and dental coverage, he/she may choose to enroll in both health and dental coverage, only health coverage, or only dental coverage</a:t>
            </a:r>
          </a:p>
          <a:p>
            <a:r>
              <a:rPr lang="en-US" sz="1800" dirty="0" smtClean="0"/>
              <a:t>Employers may also offer health and dental coverage to their employees’ dependents</a:t>
            </a:r>
          </a:p>
          <a:p>
            <a:pPr lvl="1">
              <a:buFont typeface="Arial" panose="020B0604020202020204" pitchFamily="34" charset="0"/>
              <a:buChar char="−"/>
            </a:pPr>
            <a:r>
              <a:rPr lang="en-US" sz="1600" dirty="0"/>
              <a:t>Dependents must enroll in the same health </a:t>
            </a:r>
            <a:r>
              <a:rPr lang="en-US" sz="1600" dirty="0" smtClean="0"/>
              <a:t>and/or </a:t>
            </a:r>
            <a:r>
              <a:rPr lang="en-US" sz="1600" dirty="0"/>
              <a:t>dental plan as the </a:t>
            </a:r>
            <a:r>
              <a:rPr lang="en-US" sz="1600" dirty="0" smtClean="0"/>
              <a:t>qualified employee</a:t>
            </a:r>
            <a:endParaRPr lang="en-US" sz="1600" dirty="0"/>
          </a:p>
          <a:p>
            <a:pPr lvl="1">
              <a:buFont typeface="Arial" panose="020B0604020202020204" pitchFamily="34" charset="0"/>
              <a:buChar char="−"/>
            </a:pPr>
            <a:r>
              <a:rPr lang="en-US" sz="1600" dirty="0"/>
              <a:t>If </a:t>
            </a:r>
            <a:r>
              <a:rPr lang="en-US" sz="1600" dirty="0" smtClean="0"/>
              <a:t>a qualified employee </a:t>
            </a:r>
            <a:r>
              <a:rPr lang="en-US" sz="1600" dirty="0"/>
              <a:t>is offered both health and dental </a:t>
            </a:r>
            <a:r>
              <a:rPr lang="en-US" sz="1600" dirty="0" smtClean="0"/>
              <a:t>coverage and enrolls in both, dependents </a:t>
            </a:r>
            <a:r>
              <a:rPr lang="en-US" sz="1600" dirty="0"/>
              <a:t>will be able to enroll in either the health or dental coverage the </a:t>
            </a:r>
            <a:r>
              <a:rPr lang="en-US" sz="1600" dirty="0" smtClean="0"/>
              <a:t>employee </a:t>
            </a:r>
            <a:r>
              <a:rPr lang="en-US" sz="1600" dirty="0"/>
              <a:t>picks, or in both</a:t>
            </a:r>
          </a:p>
        </p:txBody>
      </p:sp>
      <p:sp>
        <p:nvSpPr>
          <p:cNvPr id="5" name="Slide Number Placeholder 3"/>
          <p:cNvSpPr txBox="1">
            <a:spLocks/>
          </p:cNvSpPr>
          <p:nvPr/>
        </p:nvSpPr>
        <p:spPr>
          <a:xfrm>
            <a:off x="0" y="6356351"/>
            <a:ext cx="9143999"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10</a:t>
            </a:r>
            <a:endParaRPr lang="en-US" dirty="0"/>
          </a:p>
        </p:txBody>
      </p:sp>
    </p:spTree>
    <p:extLst>
      <p:ext uri="{BB962C8B-B14F-4D97-AF65-F5344CB8AC3E}">
        <p14:creationId xmlns:p14="http://schemas.microsoft.com/office/powerpoint/2010/main" val="1485826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7171"/>
            <a:ext cx="8251902" cy="893764"/>
          </a:xfrm>
        </p:spPr>
        <p:txBody>
          <a:bodyPr>
            <a:noAutofit/>
          </a:bodyPr>
          <a:lstStyle/>
          <a:p>
            <a:pPr algn="ctr"/>
            <a:r>
              <a:rPr lang="en-US" sz="3200" dirty="0"/>
              <a:t>How the SHOP Marketplace Works: Different Plans for Different Budgets</a:t>
            </a:r>
          </a:p>
        </p:txBody>
      </p:sp>
      <p:sp>
        <p:nvSpPr>
          <p:cNvPr id="3" name="Content Placeholder 2"/>
          <p:cNvSpPr>
            <a:spLocks noGrp="1"/>
          </p:cNvSpPr>
          <p:nvPr>
            <p:ph idx="1"/>
          </p:nvPr>
        </p:nvSpPr>
        <p:spPr>
          <a:xfrm>
            <a:off x="457200" y="1689549"/>
            <a:ext cx="8251902" cy="4620986"/>
          </a:xfrm>
        </p:spPr>
        <p:txBody>
          <a:bodyPr>
            <a:normAutofit/>
          </a:bodyPr>
          <a:lstStyle/>
          <a:p>
            <a:r>
              <a:rPr lang="en-US" sz="1600" b="1" dirty="0" smtClean="0"/>
              <a:t>SHOP Marketplace </a:t>
            </a:r>
            <a:r>
              <a:rPr lang="en-US" sz="1600" b="1" dirty="0" smtClean="0">
                <a:solidFill>
                  <a:srgbClr val="209BDE"/>
                </a:solidFill>
              </a:rPr>
              <a:t>health plans </a:t>
            </a:r>
            <a:r>
              <a:rPr lang="en-US" sz="1600" b="1" dirty="0" smtClean="0"/>
              <a:t>are available in four plan categories: </a:t>
            </a:r>
            <a:br>
              <a:rPr lang="en-US" sz="1600" b="1" dirty="0" smtClean="0"/>
            </a:br>
            <a:r>
              <a:rPr lang="en-US" sz="1600" b="1" dirty="0" smtClean="0">
                <a:solidFill>
                  <a:srgbClr val="209BDE"/>
                </a:solidFill>
              </a:rPr>
              <a:t>Bronze</a:t>
            </a:r>
            <a:r>
              <a:rPr lang="en-US" sz="1600" b="1" dirty="0"/>
              <a:t>,</a:t>
            </a:r>
            <a:r>
              <a:rPr lang="en-US" sz="1600" b="1" dirty="0">
                <a:solidFill>
                  <a:srgbClr val="209BDE"/>
                </a:solidFill>
              </a:rPr>
              <a:t> Silver</a:t>
            </a:r>
            <a:r>
              <a:rPr lang="en-US" sz="1600" b="1" dirty="0"/>
              <a:t>,</a:t>
            </a:r>
            <a:r>
              <a:rPr lang="en-US" sz="1600" b="1" dirty="0">
                <a:solidFill>
                  <a:srgbClr val="209BDE"/>
                </a:solidFill>
              </a:rPr>
              <a:t> Gold</a:t>
            </a:r>
            <a:r>
              <a:rPr lang="en-US" sz="1600" b="1" dirty="0"/>
              <a:t>, </a:t>
            </a:r>
            <a:r>
              <a:rPr lang="en-US" sz="1600" b="1" dirty="0" smtClean="0"/>
              <a:t>and </a:t>
            </a:r>
            <a:r>
              <a:rPr lang="en-US" sz="1600" b="1" dirty="0" smtClean="0">
                <a:solidFill>
                  <a:srgbClr val="209BDE"/>
                </a:solidFill>
              </a:rPr>
              <a:t>Platinum</a:t>
            </a:r>
          </a:p>
          <a:p>
            <a:pPr lvl="1">
              <a:buFont typeface="Arial" panose="020B0604020202020204" pitchFamily="34" charset="0"/>
              <a:buChar char="−"/>
            </a:pPr>
            <a:r>
              <a:rPr lang="en-US" sz="1400" dirty="0" smtClean="0"/>
              <a:t>Categories </a:t>
            </a:r>
            <a:r>
              <a:rPr lang="en-US" sz="1400" dirty="0"/>
              <a:t>generally reflect how </a:t>
            </a:r>
            <a:r>
              <a:rPr lang="en-US" sz="1400" dirty="0" smtClean="0"/>
              <a:t>much enrollees pay for premiums, deductibles, copayments, and the total amount they’d expect to have to spend out-of-pocket for the year</a:t>
            </a:r>
          </a:p>
          <a:p>
            <a:pPr marL="457200" lvl="1" indent="0">
              <a:lnSpc>
                <a:spcPct val="100000"/>
              </a:lnSpc>
              <a:spcBef>
                <a:spcPts val="0"/>
              </a:spcBef>
              <a:buNone/>
            </a:pPr>
            <a:r>
              <a:rPr lang="en-US" sz="1400" b="1" dirty="0" smtClean="0"/>
              <a:t>      Example: </a:t>
            </a:r>
          </a:p>
          <a:p>
            <a:pPr lvl="2">
              <a:lnSpc>
                <a:spcPct val="100000"/>
              </a:lnSpc>
              <a:spcBef>
                <a:spcPts val="0"/>
              </a:spcBef>
            </a:pPr>
            <a:r>
              <a:rPr lang="en-US" sz="1400" dirty="0" smtClean="0"/>
              <a:t>Platinum health plans may be expected to cover 90% of the total cost of covering essential health benefits, but the monthly premium will generally be the highest compared to plans in the other categories</a:t>
            </a:r>
          </a:p>
          <a:p>
            <a:pPr lvl="1">
              <a:buFont typeface="Arial" panose="020B0604020202020204" pitchFamily="34" charset="0"/>
              <a:buChar char="−"/>
            </a:pPr>
            <a:r>
              <a:rPr lang="en-US" sz="1400" dirty="0" smtClean="0"/>
              <a:t>All </a:t>
            </a:r>
            <a:r>
              <a:rPr lang="en-US" sz="1400" dirty="0"/>
              <a:t>plans cover “essential health benefits,” but </a:t>
            </a:r>
            <a:r>
              <a:rPr lang="en-US" sz="1400" dirty="0" smtClean="0"/>
              <a:t>can differ by provider </a:t>
            </a:r>
            <a:r>
              <a:rPr lang="en-US" sz="1400" dirty="0"/>
              <a:t>network, prescription drug formularies, </a:t>
            </a:r>
            <a:r>
              <a:rPr lang="en-US" sz="1400" dirty="0" smtClean="0"/>
              <a:t>or additional </a:t>
            </a:r>
            <a:r>
              <a:rPr lang="en-US" sz="1400" dirty="0"/>
              <a:t>benefits </a:t>
            </a:r>
            <a:r>
              <a:rPr lang="en-US" sz="1400" dirty="0" smtClean="0"/>
              <a:t>offered, among other things</a:t>
            </a:r>
          </a:p>
          <a:p>
            <a:pPr lvl="1">
              <a:buFont typeface="Arial" panose="020B0604020202020204" pitchFamily="34" charset="0"/>
              <a:buChar char="−"/>
            </a:pPr>
            <a:r>
              <a:rPr lang="en-US" sz="1400" dirty="0" smtClean="0"/>
              <a:t>Plans cannot charge higher premiums for enrollees based on high medical costs or pre-existing medical conditions, raise premiums because an enrollee needs care, or charge women more than men based on gender</a:t>
            </a:r>
            <a:endParaRPr lang="en-US" sz="1400" dirty="0"/>
          </a:p>
          <a:p>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2184878480"/>
              </p:ext>
            </p:extLst>
          </p:nvPr>
        </p:nvGraphicFramePr>
        <p:xfrm>
          <a:off x="1225996" y="4658194"/>
          <a:ext cx="6714309" cy="1463040"/>
        </p:xfrm>
        <a:graphic>
          <a:graphicData uri="http://schemas.openxmlformats.org/drawingml/2006/table">
            <a:tbl>
              <a:tblPr firstRow="1" bandRow="1">
                <a:tableStyleId>{5C22544A-7EE6-4342-B048-85BDC9FD1C3A}</a:tableStyleId>
              </a:tblPr>
              <a:tblGrid>
                <a:gridCol w="1045029"/>
                <a:gridCol w="2834640"/>
                <a:gridCol w="2834640"/>
              </a:tblGrid>
              <a:tr h="274425">
                <a:tc>
                  <a:txBody>
                    <a:bodyPr/>
                    <a:lstStyle/>
                    <a:p>
                      <a:pPr algn="ctr"/>
                      <a:r>
                        <a:rPr lang="en-US" sz="1100" b="1" dirty="0" smtClean="0">
                          <a:latin typeface="Arial" panose="020B0604020202020204" pitchFamily="34" charset="0"/>
                          <a:cs typeface="Arial" panose="020B0604020202020204" pitchFamily="34" charset="0"/>
                        </a:rPr>
                        <a:t>Plan Category</a:t>
                      </a:r>
                      <a:endParaRPr lang="en-US" sz="1100" b="1"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209BDE"/>
                    </a:solidFill>
                  </a:tcPr>
                </a:tc>
                <a:tc>
                  <a:txBody>
                    <a:bodyPr/>
                    <a:lstStyle/>
                    <a:p>
                      <a:pPr algn="ctr"/>
                      <a:r>
                        <a:rPr lang="en-US" sz="1100" b="1" baseline="0" dirty="0" smtClean="0">
                          <a:latin typeface="Arial" panose="020B0604020202020204" pitchFamily="34" charset="0"/>
                          <a:cs typeface="Arial" panose="020B0604020202020204" pitchFamily="34" charset="0"/>
                        </a:rPr>
                        <a:t>Total cost of care paid by the plan      </a:t>
                      </a:r>
                      <a:r>
                        <a:rPr lang="en-US" sz="1100" b="1" baseline="0" dirty="0" smtClean="0">
                          <a:solidFill>
                            <a:schemeClr val="bg1"/>
                          </a:solidFill>
                          <a:latin typeface="Arial" panose="020B0604020202020204" pitchFamily="34" charset="0"/>
                          <a:cs typeface="Arial" panose="020B0604020202020204" pitchFamily="34" charset="0"/>
                        </a:rPr>
                        <a:t>(on average)</a:t>
                      </a:r>
                      <a:endParaRPr lang="en-US" sz="1100" b="1" dirty="0">
                        <a:solidFill>
                          <a:schemeClr val="bg1"/>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209BD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1" dirty="0" smtClean="0">
                          <a:latin typeface="Arial" panose="020B0604020202020204" pitchFamily="34" charset="0"/>
                          <a:cs typeface="Arial" panose="020B0604020202020204" pitchFamily="34" charset="0"/>
                        </a:rPr>
                        <a:t>T</a:t>
                      </a:r>
                      <a:r>
                        <a:rPr lang="en-US" sz="1100" b="1" baseline="0" dirty="0" smtClean="0">
                          <a:latin typeface="Arial" panose="020B0604020202020204" pitchFamily="34" charset="0"/>
                          <a:cs typeface="Arial" panose="020B0604020202020204" pitchFamily="34" charset="0"/>
                        </a:rPr>
                        <a:t>otal cost of care paid by the employee (on average)</a:t>
                      </a:r>
                      <a:endParaRPr lang="en-US" sz="1100" b="1" dirty="0" smtClean="0">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209BDE"/>
                    </a:solidFill>
                  </a:tcPr>
                </a:tc>
              </a:tr>
              <a:tr h="165719">
                <a:tc>
                  <a:txBody>
                    <a:bodyPr/>
                    <a:lstStyle/>
                    <a:p>
                      <a:pPr algn="ctr"/>
                      <a:r>
                        <a:rPr lang="en-US" sz="1100" b="1" dirty="0" smtClean="0">
                          <a:latin typeface="Arial" panose="020B0604020202020204" pitchFamily="34" charset="0"/>
                          <a:cs typeface="Arial" panose="020B0604020202020204" pitchFamily="34" charset="0"/>
                        </a:rPr>
                        <a:t>Bronze</a:t>
                      </a:r>
                      <a:endParaRPr lang="en-US" sz="1100" b="1" dirty="0">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100" b="1" dirty="0" smtClean="0">
                          <a:latin typeface="Arial" panose="020B0604020202020204" pitchFamily="34" charset="0"/>
                          <a:cs typeface="Arial" panose="020B0604020202020204" pitchFamily="34" charset="0"/>
                        </a:rPr>
                        <a:t>60%</a:t>
                      </a:r>
                      <a:endParaRPr lang="en-US" sz="1100" b="1" dirty="0">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100" b="1" dirty="0" smtClean="0">
                          <a:latin typeface="Arial" panose="020B0604020202020204" pitchFamily="34" charset="0"/>
                          <a:cs typeface="Arial" panose="020B0604020202020204" pitchFamily="34" charset="0"/>
                        </a:rPr>
                        <a:t>40%</a:t>
                      </a:r>
                      <a:endParaRPr lang="en-US" sz="1100" b="1" dirty="0">
                        <a:latin typeface="Arial" panose="020B0604020202020204" pitchFamily="34" charset="0"/>
                        <a:cs typeface="Arial" panose="020B0604020202020204" pitchFamily="34" charset="0"/>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165719">
                <a:tc>
                  <a:txBody>
                    <a:bodyPr/>
                    <a:lstStyle/>
                    <a:p>
                      <a:pPr algn="ctr"/>
                      <a:r>
                        <a:rPr lang="en-US" sz="1100" b="1" dirty="0" smtClean="0">
                          <a:latin typeface="Arial" panose="020B0604020202020204" pitchFamily="34" charset="0"/>
                          <a:cs typeface="Arial" panose="020B0604020202020204" pitchFamily="34" charset="0"/>
                        </a:rPr>
                        <a:t>Silver</a:t>
                      </a:r>
                      <a:endParaRPr lang="en-US" sz="1100" b="1"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100" b="1" dirty="0" smtClean="0">
                          <a:latin typeface="Arial" panose="020B0604020202020204" pitchFamily="34" charset="0"/>
                          <a:cs typeface="Arial" panose="020B0604020202020204" pitchFamily="34" charset="0"/>
                        </a:rPr>
                        <a:t>70%</a:t>
                      </a:r>
                      <a:endParaRPr lang="en-US" sz="1100" b="1"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100" b="1" dirty="0" smtClean="0">
                          <a:latin typeface="Arial" panose="020B0604020202020204" pitchFamily="34" charset="0"/>
                          <a:cs typeface="Arial" panose="020B0604020202020204" pitchFamily="34" charset="0"/>
                        </a:rPr>
                        <a:t>30%</a:t>
                      </a:r>
                      <a:endParaRPr lang="en-US" sz="1100" b="1"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65719">
                <a:tc>
                  <a:txBody>
                    <a:bodyPr/>
                    <a:lstStyle/>
                    <a:p>
                      <a:pPr algn="ctr"/>
                      <a:r>
                        <a:rPr lang="en-US" sz="1100" b="1" dirty="0" smtClean="0">
                          <a:latin typeface="Arial" panose="020B0604020202020204" pitchFamily="34" charset="0"/>
                          <a:cs typeface="Arial" panose="020B0604020202020204" pitchFamily="34" charset="0"/>
                        </a:rPr>
                        <a:t>Gold</a:t>
                      </a:r>
                      <a:endParaRPr lang="en-US" sz="1100" b="1"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100" b="1" dirty="0" smtClean="0">
                          <a:latin typeface="Arial" panose="020B0604020202020204" pitchFamily="34" charset="0"/>
                          <a:cs typeface="Arial" panose="020B0604020202020204" pitchFamily="34" charset="0"/>
                        </a:rPr>
                        <a:t>80%</a:t>
                      </a:r>
                      <a:endParaRPr lang="en-US" sz="1100" b="1"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100" b="1" dirty="0" smtClean="0">
                          <a:latin typeface="Arial" panose="020B0604020202020204" pitchFamily="34" charset="0"/>
                          <a:cs typeface="Arial" panose="020B0604020202020204" pitchFamily="34" charset="0"/>
                        </a:rPr>
                        <a:t>20%</a:t>
                      </a:r>
                      <a:endParaRPr lang="en-US" sz="1100" b="1"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165719">
                <a:tc>
                  <a:txBody>
                    <a:bodyPr/>
                    <a:lstStyle/>
                    <a:p>
                      <a:pPr algn="ctr"/>
                      <a:r>
                        <a:rPr lang="en-US" sz="1100" b="1" dirty="0" smtClean="0">
                          <a:latin typeface="Arial" panose="020B0604020202020204" pitchFamily="34" charset="0"/>
                          <a:cs typeface="Arial" panose="020B0604020202020204" pitchFamily="34" charset="0"/>
                        </a:rPr>
                        <a:t>Platinum</a:t>
                      </a:r>
                      <a:endParaRPr lang="en-US" sz="1100" b="1"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100" b="1" dirty="0" smtClean="0">
                          <a:latin typeface="Arial" panose="020B0604020202020204" pitchFamily="34" charset="0"/>
                          <a:cs typeface="Arial" panose="020B0604020202020204" pitchFamily="34" charset="0"/>
                        </a:rPr>
                        <a:t>90%</a:t>
                      </a:r>
                      <a:endParaRPr lang="en-US" sz="1100" b="1"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100" b="1" dirty="0" smtClean="0">
                          <a:latin typeface="Arial" panose="020B0604020202020204" pitchFamily="34" charset="0"/>
                          <a:cs typeface="Arial" panose="020B0604020202020204" pitchFamily="34" charset="0"/>
                        </a:rPr>
                        <a:t>10%</a:t>
                      </a:r>
                      <a:endParaRPr lang="en-US" sz="1100" b="1" dirty="0">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
        <p:nvSpPr>
          <p:cNvPr id="7" name="Slide Number Placeholder 3"/>
          <p:cNvSpPr txBox="1">
            <a:spLocks/>
          </p:cNvSpPr>
          <p:nvPr/>
        </p:nvSpPr>
        <p:spPr>
          <a:xfrm>
            <a:off x="0" y="6356351"/>
            <a:ext cx="9143999"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11</a:t>
            </a:r>
            <a:endParaRPr lang="en-US" dirty="0"/>
          </a:p>
        </p:txBody>
      </p:sp>
    </p:spTree>
    <p:extLst>
      <p:ext uri="{BB962C8B-B14F-4D97-AF65-F5344CB8AC3E}">
        <p14:creationId xmlns:p14="http://schemas.microsoft.com/office/powerpoint/2010/main" val="27935369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4557"/>
            <a:ext cx="8251902" cy="893764"/>
          </a:xfrm>
        </p:spPr>
        <p:txBody>
          <a:bodyPr>
            <a:noAutofit/>
          </a:bodyPr>
          <a:lstStyle/>
          <a:p>
            <a:pPr algn="ctr"/>
            <a:r>
              <a:rPr lang="en-US" sz="3200" dirty="0"/>
              <a:t>How the SHOP Marketplace Works: Different Plans for Different </a:t>
            </a:r>
            <a:r>
              <a:rPr lang="en-US" sz="3200" dirty="0" smtClean="0"/>
              <a:t>Budgets</a:t>
            </a:r>
            <a:endParaRPr lang="en-US" sz="2000" dirty="0"/>
          </a:p>
        </p:txBody>
      </p:sp>
      <p:sp>
        <p:nvSpPr>
          <p:cNvPr id="3" name="Content Placeholder 2"/>
          <p:cNvSpPr>
            <a:spLocks noGrp="1"/>
          </p:cNvSpPr>
          <p:nvPr>
            <p:ph idx="1"/>
          </p:nvPr>
        </p:nvSpPr>
        <p:spPr>
          <a:xfrm>
            <a:off x="457200" y="2344278"/>
            <a:ext cx="8251902" cy="4213278"/>
          </a:xfrm>
        </p:spPr>
        <p:txBody>
          <a:bodyPr>
            <a:normAutofit/>
          </a:bodyPr>
          <a:lstStyle/>
          <a:p>
            <a:r>
              <a:rPr lang="en-US" sz="1800" b="1" dirty="0"/>
              <a:t>SHOP Marketplace </a:t>
            </a:r>
            <a:r>
              <a:rPr lang="en-US" sz="1800" b="1" dirty="0">
                <a:solidFill>
                  <a:srgbClr val="209BDE"/>
                </a:solidFill>
              </a:rPr>
              <a:t>dental plans </a:t>
            </a:r>
            <a:r>
              <a:rPr lang="en-US" sz="1800" b="1" dirty="0"/>
              <a:t>are available in two plan categories: </a:t>
            </a:r>
            <a:r>
              <a:rPr lang="en-US" sz="1800" b="1" dirty="0">
                <a:solidFill>
                  <a:srgbClr val="209BDE"/>
                </a:solidFill>
              </a:rPr>
              <a:t>High</a:t>
            </a:r>
            <a:r>
              <a:rPr lang="en-US" sz="1800" b="1" dirty="0"/>
              <a:t> and </a:t>
            </a:r>
            <a:r>
              <a:rPr lang="en-US" sz="1800" b="1" dirty="0">
                <a:solidFill>
                  <a:srgbClr val="209BDE"/>
                </a:solidFill>
              </a:rPr>
              <a:t>Low</a:t>
            </a:r>
          </a:p>
          <a:p>
            <a:pPr lvl="1">
              <a:buFont typeface="Arial" panose="020B0604020202020204" pitchFamily="34" charset="0"/>
              <a:buChar char="−"/>
            </a:pPr>
            <a:r>
              <a:rPr lang="en-US" sz="1600" dirty="0" smtClean="0"/>
              <a:t>Categories </a:t>
            </a:r>
            <a:r>
              <a:rPr lang="en-US" sz="1600" dirty="0"/>
              <a:t>generally reflect how </a:t>
            </a:r>
            <a:r>
              <a:rPr lang="en-US" sz="1600" dirty="0" smtClean="0"/>
              <a:t>much enrollees pay for premiums, deductibles, copayments, and the total amount they’d expect to pay out-of-pocket for the year</a:t>
            </a:r>
          </a:p>
          <a:p>
            <a:pPr lvl="2">
              <a:lnSpc>
                <a:spcPct val="100000"/>
              </a:lnSpc>
              <a:spcBef>
                <a:spcPts val="600"/>
              </a:spcBef>
            </a:pPr>
            <a:r>
              <a:rPr lang="en-US" sz="1600" b="1" dirty="0"/>
              <a:t>High</a:t>
            </a:r>
            <a:r>
              <a:rPr lang="en-US" sz="1600" dirty="0"/>
              <a:t> dental plans have </a:t>
            </a:r>
            <a:r>
              <a:rPr lang="en-US" sz="1600" dirty="0" smtClean="0"/>
              <a:t>generally higher </a:t>
            </a:r>
            <a:r>
              <a:rPr lang="en-US" sz="1600" dirty="0"/>
              <a:t>premiums but lower copayments and deductibles compared to low dental </a:t>
            </a:r>
            <a:r>
              <a:rPr lang="en-US" sz="1600" dirty="0" smtClean="0"/>
              <a:t>plans. So you’ll generally pay more every month, but less when you go to the dentist</a:t>
            </a:r>
            <a:endParaRPr lang="en-US" sz="1600" dirty="0"/>
          </a:p>
          <a:p>
            <a:pPr lvl="2">
              <a:lnSpc>
                <a:spcPct val="100000"/>
              </a:lnSpc>
              <a:spcBef>
                <a:spcPts val="0"/>
              </a:spcBef>
            </a:pPr>
            <a:r>
              <a:rPr lang="en-US" sz="1600" b="1" dirty="0"/>
              <a:t>Low</a:t>
            </a:r>
            <a:r>
              <a:rPr lang="en-US" sz="1600" dirty="0"/>
              <a:t> </a:t>
            </a:r>
            <a:r>
              <a:rPr lang="en-US" sz="1600" dirty="0" smtClean="0"/>
              <a:t>dental plans generally have lower </a:t>
            </a:r>
            <a:r>
              <a:rPr lang="en-US" sz="1600" dirty="0"/>
              <a:t>premiums but higher copayments and </a:t>
            </a:r>
            <a:r>
              <a:rPr lang="en-US" sz="1600" dirty="0" smtClean="0"/>
              <a:t>deductibles compared to high dental plans. </a:t>
            </a:r>
            <a:r>
              <a:rPr lang="en-US" sz="1600" dirty="0"/>
              <a:t>So you’ll </a:t>
            </a:r>
            <a:r>
              <a:rPr lang="en-US" sz="1600" dirty="0" smtClean="0"/>
              <a:t>generally pay </a:t>
            </a:r>
            <a:r>
              <a:rPr lang="en-US" sz="1600" dirty="0"/>
              <a:t>less every month, but </a:t>
            </a:r>
            <a:r>
              <a:rPr lang="en-US" sz="1600" dirty="0" smtClean="0"/>
              <a:t>more </a:t>
            </a:r>
            <a:r>
              <a:rPr lang="en-US" sz="1600" dirty="0"/>
              <a:t>when you go to the </a:t>
            </a:r>
            <a:r>
              <a:rPr lang="en-US" sz="1600" dirty="0" smtClean="0"/>
              <a:t>dentist</a:t>
            </a:r>
            <a:endParaRPr lang="en-US" sz="1600" dirty="0"/>
          </a:p>
        </p:txBody>
      </p:sp>
      <p:sp>
        <p:nvSpPr>
          <p:cNvPr id="7" name="Slide Number Placeholder 3"/>
          <p:cNvSpPr txBox="1">
            <a:spLocks/>
          </p:cNvSpPr>
          <p:nvPr/>
        </p:nvSpPr>
        <p:spPr>
          <a:xfrm>
            <a:off x="0" y="6356351"/>
            <a:ext cx="9143999"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12</a:t>
            </a:r>
            <a:endParaRPr lang="en-US" dirty="0"/>
          </a:p>
        </p:txBody>
      </p:sp>
    </p:spTree>
    <p:extLst>
      <p:ext uri="{BB962C8B-B14F-4D97-AF65-F5344CB8AC3E}">
        <p14:creationId xmlns:p14="http://schemas.microsoft.com/office/powerpoint/2010/main" val="1490378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783308"/>
            <a:ext cx="8218448" cy="893764"/>
          </a:xfrm>
        </p:spPr>
        <p:txBody>
          <a:bodyPr>
            <a:noAutofit/>
          </a:bodyPr>
          <a:lstStyle/>
          <a:p>
            <a:pPr algn="ctr"/>
            <a:r>
              <a:rPr lang="en-US" sz="3200" dirty="0"/>
              <a:t>Employee Choice: </a:t>
            </a:r>
            <a:r>
              <a:rPr lang="en-US" sz="3200" dirty="0" smtClean="0"/>
              <a:t/>
            </a:r>
            <a:br>
              <a:rPr lang="en-US" sz="3200" dirty="0" smtClean="0"/>
            </a:br>
            <a:r>
              <a:rPr lang="en-US" sz="3200" dirty="0" smtClean="0"/>
              <a:t>Offering Employers Flexibility </a:t>
            </a:r>
            <a:r>
              <a:rPr lang="en-US" sz="3200" dirty="0"/>
              <a:t>&amp; Control </a:t>
            </a:r>
          </a:p>
        </p:txBody>
      </p:sp>
      <p:sp>
        <p:nvSpPr>
          <p:cNvPr id="3" name="Content Placeholder 2"/>
          <p:cNvSpPr>
            <a:spLocks noGrp="1"/>
          </p:cNvSpPr>
          <p:nvPr>
            <p:ph idx="1"/>
          </p:nvPr>
        </p:nvSpPr>
        <p:spPr>
          <a:xfrm>
            <a:off x="457201" y="1929688"/>
            <a:ext cx="8218448" cy="4386036"/>
          </a:xfrm>
        </p:spPr>
        <p:txBody>
          <a:bodyPr>
            <a:normAutofit/>
          </a:bodyPr>
          <a:lstStyle/>
          <a:p>
            <a:pPr marL="0" indent="0">
              <a:buNone/>
            </a:pPr>
            <a:r>
              <a:rPr lang="en-US" sz="1900" b="1" dirty="0" smtClean="0"/>
              <a:t>Employers can offer qualified employees: </a:t>
            </a:r>
          </a:p>
          <a:p>
            <a:pPr marL="457200" indent="-457200">
              <a:buAutoNum type="arabicPeriod"/>
            </a:pPr>
            <a:r>
              <a:rPr lang="en-US" sz="1900" dirty="0" smtClean="0"/>
              <a:t>A single health or dental plan</a:t>
            </a:r>
          </a:p>
          <a:p>
            <a:pPr marL="457200" indent="-457200">
              <a:buAutoNum type="arabicPeriod"/>
            </a:pPr>
            <a:r>
              <a:rPr lang="en-US" sz="1900" dirty="0" smtClean="0"/>
              <a:t>A choice of plans within a plan </a:t>
            </a:r>
            <a:br>
              <a:rPr lang="en-US" sz="1900" dirty="0" smtClean="0"/>
            </a:br>
            <a:r>
              <a:rPr lang="en-US" sz="1900" dirty="0" smtClean="0"/>
              <a:t>category the employer chooses</a:t>
            </a:r>
            <a:endParaRPr lang="en-US" sz="1900" strike="sngStrike" dirty="0" smtClean="0">
              <a:solidFill>
                <a:srgbClr val="FF0000"/>
              </a:solidFill>
            </a:endParaRPr>
          </a:p>
          <a:p>
            <a:pPr lvl="1"/>
            <a:r>
              <a:rPr lang="en-US" sz="1600" dirty="0" smtClean="0"/>
              <a:t>Qualified employees </a:t>
            </a:r>
            <a:r>
              <a:rPr lang="en-US" sz="1600" dirty="0"/>
              <a:t>choose any plan </a:t>
            </a:r>
            <a:r>
              <a:rPr lang="en-US" sz="1600" dirty="0" smtClean="0"/>
              <a:t>across                                                 insurance companies within the selected plan                                                      category </a:t>
            </a:r>
          </a:p>
          <a:p>
            <a:pPr marL="457200" indent="-457200">
              <a:buAutoNum type="arabicPeriod"/>
            </a:pPr>
            <a:r>
              <a:rPr lang="en-US" sz="1900" dirty="0" smtClean="0"/>
              <a:t>And, in some states a choice of plans                                              offered by a single health insurance company</a:t>
            </a:r>
            <a:br>
              <a:rPr lang="en-US" sz="1900" dirty="0" smtClean="0"/>
            </a:br>
            <a:r>
              <a:rPr lang="en-US" sz="1900" dirty="0" smtClean="0"/>
              <a:t> the employer chooses</a:t>
            </a:r>
            <a:endParaRPr lang="en-US" sz="1900" strike="sngStrike" dirty="0" smtClean="0">
              <a:solidFill>
                <a:srgbClr val="FF0000"/>
              </a:solidFill>
            </a:endParaRPr>
          </a:p>
          <a:p>
            <a:pPr lvl="1"/>
            <a:r>
              <a:rPr lang="en-US" sz="1600" dirty="0" smtClean="0"/>
              <a:t>Qualified employees choose any plan across coverage</a:t>
            </a:r>
            <a:br>
              <a:rPr lang="en-US" sz="1600" dirty="0" smtClean="0"/>
            </a:br>
            <a:r>
              <a:rPr lang="en-US" sz="1600" dirty="0" smtClean="0"/>
              <a:t>categories offered by the selected health insurance                                               company</a:t>
            </a:r>
            <a:endParaRPr lang="en-US" sz="1900" dirty="0" smtClean="0"/>
          </a:p>
        </p:txBody>
      </p:sp>
      <p:pic>
        <p:nvPicPr>
          <p:cNvPr id="5" name="Picture 2"/>
          <p:cNvPicPr>
            <a:picLocks noChangeAspect="1" noChangeArrowheads="1"/>
          </p:cNvPicPr>
          <p:nvPr/>
        </p:nvPicPr>
        <p:blipFill>
          <a:blip r:embed="rId2" cstate="print"/>
          <a:srcRect l="28636" t="31716" r="20596" b="11940"/>
          <a:stretch>
            <a:fillRect/>
          </a:stretch>
        </p:blipFill>
        <p:spPr bwMode="auto">
          <a:xfrm>
            <a:off x="5878537" y="2102876"/>
            <a:ext cx="2784380" cy="1737360"/>
          </a:xfrm>
          <a:prstGeom prst="rect">
            <a:avLst/>
          </a:prstGeom>
          <a:noFill/>
          <a:ln w="9525">
            <a:noFill/>
            <a:miter lim="800000"/>
            <a:headEnd/>
            <a:tailEnd/>
          </a:ln>
        </p:spPr>
      </p:pic>
      <p:sp>
        <p:nvSpPr>
          <p:cNvPr id="7" name="Slide Number Placeholder 3"/>
          <p:cNvSpPr txBox="1">
            <a:spLocks/>
          </p:cNvSpPr>
          <p:nvPr/>
        </p:nvSpPr>
        <p:spPr>
          <a:xfrm>
            <a:off x="0" y="6356351"/>
            <a:ext cx="9143999"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13</a:t>
            </a:r>
            <a:endParaRPr lang="en-US" dirty="0"/>
          </a:p>
        </p:txBody>
      </p:sp>
      <p:sp>
        <p:nvSpPr>
          <p:cNvPr id="4" name="TextBox 3"/>
          <p:cNvSpPr txBox="1"/>
          <p:nvPr/>
        </p:nvSpPr>
        <p:spPr>
          <a:xfrm>
            <a:off x="5900997" y="1838739"/>
            <a:ext cx="2774652" cy="261610"/>
          </a:xfrm>
          <a:prstGeom prst="rect">
            <a:avLst/>
          </a:prstGeom>
          <a:noFill/>
          <a:ln>
            <a:noFill/>
          </a:ln>
        </p:spPr>
        <p:txBody>
          <a:bodyPr wrap="square" rtlCol="0" anchor="b">
            <a:spAutoFit/>
          </a:bodyPr>
          <a:lstStyle/>
          <a:p>
            <a:pPr algn="ctr"/>
            <a:r>
              <a:rPr lang="en-US" sz="1100" b="1" dirty="0" smtClean="0">
                <a:latin typeface="Arial" panose="020B0604020202020204" pitchFamily="34" charset="0"/>
                <a:cs typeface="Arial" panose="020B0604020202020204" pitchFamily="34" charset="0"/>
              </a:rPr>
              <a:t>Employee Choice by Plan Category </a:t>
            </a:r>
            <a:endParaRPr lang="en-US" sz="1100" b="1" dirty="0">
              <a:latin typeface="Arial" panose="020B0604020202020204" pitchFamily="34" charset="0"/>
              <a:cs typeface="Arial" panose="020B0604020202020204" pitchFamily="34" charset="0"/>
            </a:endParaRPr>
          </a:p>
        </p:txBody>
      </p:sp>
      <p:pic>
        <p:nvPicPr>
          <p:cNvPr id="10" name="Picture 9"/>
          <p:cNvPicPr>
            <a:picLocks noChangeAspect="1"/>
          </p:cNvPicPr>
          <p:nvPr/>
        </p:nvPicPr>
        <p:blipFill>
          <a:blip r:embed="rId3"/>
          <a:stretch>
            <a:fillRect/>
          </a:stretch>
        </p:blipFill>
        <p:spPr>
          <a:xfrm>
            <a:off x="6231737" y="4241874"/>
            <a:ext cx="2774652" cy="1724908"/>
          </a:xfrm>
          <a:prstGeom prst="rect">
            <a:avLst/>
          </a:prstGeom>
        </p:spPr>
      </p:pic>
      <p:sp>
        <p:nvSpPr>
          <p:cNvPr id="11" name="TextBox 10"/>
          <p:cNvSpPr txBox="1"/>
          <p:nvPr/>
        </p:nvSpPr>
        <p:spPr>
          <a:xfrm>
            <a:off x="6119837" y="3949347"/>
            <a:ext cx="2975452" cy="261610"/>
          </a:xfrm>
          <a:prstGeom prst="rect">
            <a:avLst/>
          </a:prstGeom>
          <a:noFill/>
          <a:ln>
            <a:noFill/>
          </a:ln>
        </p:spPr>
        <p:txBody>
          <a:bodyPr wrap="square" rtlCol="0" anchor="b">
            <a:spAutoFit/>
          </a:bodyPr>
          <a:lstStyle/>
          <a:p>
            <a:pPr algn="ctr"/>
            <a:r>
              <a:rPr lang="en-US" sz="1100" b="1" dirty="0" smtClean="0">
                <a:latin typeface="Arial" panose="020B0604020202020204" pitchFamily="34" charset="0"/>
                <a:cs typeface="Arial" panose="020B0604020202020204" pitchFamily="34" charset="0"/>
              </a:rPr>
              <a:t>Employee Choice by Insurance Company</a:t>
            </a:r>
            <a:endParaRPr lang="en-US" sz="11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1328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1007048"/>
            <a:ext cx="8218448" cy="893764"/>
          </a:xfrm>
        </p:spPr>
        <p:txBody>
          <a:bodyPr>
            <a:noAutofit/>
          </a:bodyPr>
          <a:lstStyle/>
          <a:p>
            <a:pPr algn="ctr"/>
            <a:r>
              <a:rPr lang="en-US" sz="3200" dirty="0"/>
              <a:t>Employee Choice: </a:t>
            </a:r>
            <a:r>
              <a:rPr lang="en-US" sz="3200" dirty="0" smtClean="0"/>
              <a:t/>
            </a:r>
            <a:br>
              <a:rPr lang="en-US" sz="3200" dirty="0" smtClean="0"/>
            </a:br>
            <a:r>
              <a:rPr lang="en-US" sz="3200" dirty="0" smtClean="0"/>
              <a:t>Offering Employers Flexibility </a:t>
            </a:r>
            <a:r>
              <a:rPr lang="en-US" sz="3200" dirty="0"/>
              <a:t>&amp; </a:t>
            </a:r>
            <a:r>
              <a:rPr lang="en-US" sz="3200" dirty="0" smtClean="0"/>
              <a:t>Control</a:t>
            </a:r>
            <a:br>
              <a:rPr lang="en-US" sz="3200" dirty="0" smtClean="0"/>
            </a:br>
            <a:r>
              <a:rPr lang="en-US" sz="2000" dirty="0" smtClean="0"/>
              <a:t>(Continued)</a:t>
            </a:r>
            <a:endParaRPr lang="en-US" sz="2000" dirty="0"/>
          </a:p>
        </p:txBody>
      </p:sp>
      <p:sp>
        <p:nvSpPr>
          <p:cNvPr id="3" name="Content Placeholder 2"/>
          <p:cNvSpPr>
            <a:spLocks noGrp="1"/>
          </p:cNvSpPr>
          <p:nvPr>
            <p:ph idx="1"/>
          </p:nvPr>
        </p:nvSpPr>
        <p:spPr>
          <a:xfrm>
            <a:off x="457201" y="1826855"/>
            <a:ext cx="8218448" cy="4386036"/>
          </a:xfrm>
        </p:spPr>
        <p:txBody>
          <a:bodyPr>
            <a:normAutofit/>
          </a:bodyPr>
          <a:lstStyle/>
          <a:p>
            <a:pPr marL="0" indent="0">
              <a:buFont typeface="Arial" panose="020B0604020202020204" pitchFamily="34" charset="0"/>
              <a:buNone/>
            </a:pPr>
            <a:r>
              <a:rPr lang="en-US" sz="1900" dirty="0" smtClean="0"/>
              <a:t> </a:t>
            </a:r>
            <a:endParaRPr lang="en-US" sz="1900" dirty="0"/>
          </a:p>
          <a:p>
            <a:pPr marL="0" indent="0">
              <a:buNone/>
            </a:pPr>
            <a:r>
              <a:rPr lang="en-US" sz="1800" b="1" dirty="0" smtClean="0"/>
              <a:t>Advantages </a:t>
            </a:r>
            <a:r>
              <a:rPr lang="en-US" sz="1800" b="1" dirty="0"/>
              <a:t>of offering </a:t>
            </a:r>
            <a:r>
              <a:rPr lang="en-US" sz="1800" b="1" dirty="0" smtClean="0"/>
              <a:t>qualified employees a </a:t>
            </a:r>
            <a:r>
              <a:rPr lang="en-US" sz="1800" b="1" dirty="0"/>
              <a:t>choice of plans</a:t>
            </a:r>
            <a:r>
              <a:rPr lang="en-US" sz="1800" b="1" dirty="0" smtClean="0"/>
              <a:t>:</a:t>
            </a:r>
          </a:p>
          <a:p>
            <a:pPr lvl="1"/>
            <a:r>
              <a:rPr lang="en-US" sz="1800" dirty="0" smtClean="0"/>
              <a:t>They can choose </a:t>
            </a:r>
            <a:r>
              <a:rPr lang="en-US" sz="1800" dirty="0"/>
              <a:t>plans that best fit their coverage needs </a:t>
            </a:r>
          </a:p>
          <a:p>
            <a:pPr lvl="1"/>
            <a:r>
              <a:rPr lang="en-US" sz="1800" dirty="0" smtClean="0"/>
              <a:t>Employer does not have to predict their health care needs</a:t>
            </a:r>
          </a:p>
          <a:p>
            <a:pPr lvl="1"/>
            <a:r>
              <a:rPr lang="en-US" sz="1800" dirty="0" smtClean="0"/>
              <a:t>Employer </a:t>
            </a:r>
            <a:r>
              <a:rPr lang="en-US" sz="1800" dirty="0"/>
              <a:t>receives and pays just </a:t>
            </a:r>
            <a:r>
              <a:rPr lang="en-US" sz="1800" b="1" dirty="0"/>
              <a:t>one monthly </a:t>
            </a:r>
            <a:r>
              <a:rPr lang="en-US" sz="1800" b="1" dirty="0" smtClean="0"/>
              <a:t>bill </a:t>
            </a:r>
            <a:r>
              <a:rPr lang="en-US" sz="1800" dirty="0" smtClean="0"/>
              <a:t>even when offering multiple plans with different health insurance companies, per state</a:t>
            </a:r>
            <a:endParaRPr lang="en-US" sz="1800" dirty="0"/>
          </a:p>
          <a:p>
            <a:pPr lvl="1"/>
            <a:r>
              <a:rPr lang="en-US" sz="1800" dirty="0"/>
              <a:t>Employer sets choice </a:t>
            </a:r>
            <a:r>
              <a:rPr lang="en-US" sz="1800" dirty="0" smtClean="0"/>
              <a:t>limits to control health care costs</a:t>
            </a:r>
            <a:endParaRPr lang="en-US" sz="1800" dirty="0"/>
          </a:p>
          <a:p>
            <a:endParaRPr lang="en-US" sz="1600" dirty="0"/>
          </a:p>
        </p:txBody>
      </p:sp>
      <p:sp>
        <p:nvSpPr>
          <p:cNvPr id="7" name="Slide Number Placeholder 3"/>
          <p:cNvSpPr txBox="1">
            <a:spLocks/>
          </p:cNvSpPr>
          <p:nvPr/>
        </p:nvSpPr>
        <p:spPr>
          <a:xfrm>
            <a:off x="0" y="6356351"/>
            <a:ext cx="9143999"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14</a:t>
            </a:r>
            <a:endParaRPr lang="en-US" dirty="0"/>
          </a:p>
        </p:txBody>
      </p:sp>
    </p:spTree>
    <p:extLst>
      <p:ext uri="{BB962C8B-B14F-4D97-AF65-F5344CB8AC3E}">
        <p14:creationId xmlns:p14="http://schemas.microsoft.com/office/powerpoint/2010/main" val="14328899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877367"/>
            <a:ext cx="9144000" cy="955592"/>
          </a:xfrm>
          <a:solidFill>
            <a:srgbClr val="084A9C">
              <a:alpha val="0"/>
            </a:srgbClr>
          </a:solidFill>
          <a:effectLst>
            <a:outerShdw dist="76200" dir="5640000" algn="tl" rotWithShape="0">
              <a:srgbClr val="FFD004">
                <a:alpha val="0"/>
              </a:srgbClr>
            </a:outerShdw>
          </a:effectLst>
        </p:spPr>
        <p:txBody>
          <a:bodyPr>
            <a:normAutofit/>
          </a:bodyPr>
          <a:lstStyle/>
          <a:p>
            <a:pPr algn="ctr"/>
            <a:r>
              <a:rPr lang="en-US" sz="3200" dirty="0" smtClean="0"/>
              <a:t>See Plans &amp; Prices </a:t>
            </a:r>
            <a:r>
              <a:rPr lang="en-US" sz="3200" dirty="0"/>
              <a:t>on HealthCare.gov</a:t>
            </a:r>
          </a:p>
        </p:txBody>
      </p:sp>
      <p:sp>
        <p:nvSpPr>
          <p:cNvPr id="5" name="Slide Number Placeholder 4"/>
          <p:cNvSpPr>
            <a:spLocks noGrp="1"/>
          </p:cNvSpPr>
          <p:nvPr>
            <p:ph type="sldNum" sz="quarter" idx="12"/>
          </p:nvPr>
        </p:nvSpPr>
        <p:spPr>
          <a:xfrm>
            <a:off x="0" y="6356351"/>
            <a:ext cx="9144000" cy="365125"/>
          </a:xfrm>
        </p:spPr>
        <p:txBody>
          <a:bodyPr/>
          <a:lstStyle/>
          <a:p>
            <a:pPr algn="ctr"/>
            <a:r>
              <a:rPr lang="en-US" dirty="0" smtClean="0">
                <a:solidFill>
                  <a:prstClr val="black">
                    <a:tint val="75000"/>
                  </a:prstClr>
                </a:solidFill>
              </a:rPr>
              <a:t>15</a:t>
            </a:r>
            <a:endParaRPr lang="en-US" dirty="0">
              <a:solidFill>
                <a:prstClr val="black">
                  <a:tint val="75000"/>
                </a:prstClr>
              </a:solidFill>
            </a:endParaRPr>
          </a:p>
        </p:txBody>
      </p:sp>
      <p:sp>
        <p:nvSpPr>
          <p:cNvPr id="6" name="Content Placeholder 3"/>
          <p:cNvSpPr>
            <a:spLocks noGrp="1"/>
          </p:cNvSpPr>
          <p:nvPr>
            <p:ph idx="1"/>
          </p:nvPr>
        </p:nvSpPr>
        <p:spPr>
          <a:xfrm>
            <a:off x="457199" y="1742123"/>
            <a:ext cx="8240751" cy="4206501"/>
          </a:xfrm>
        </p:spPr>
        <p:txBody>
          <a:bodyPr numCol="1">
            <a:noAutofit/>
          </a:bodyPr>
          <a:lstStyle/>
          <a:p>
            <a:pPr marL="457200" indent="-457200">
              <a:buFont typeface="+mj-lt"/>
              <a:buAutoNum type="arabicPeriod"/>
            </a:pPr>
            <a:r>
              <a:rPr lang="en-US" sz="2000" b="1" dirty="0" smtClean="0"/>
              <a:t>Browse</a:t>
            </a:r>
            <a:r>
              <a:rPr lang="en-US" sz="2000" dirty="0" smtClean="0"/>
              <a:t> </a:t>
            </a:r>
            <a:r>
              <a:rPr lang="en-US" sz="2000" dirty="0"/>
              <a:t>available SHOP Marketplace health and dental plans before </a:t>
            </a:r>
            <a:r>
              <a:rPr lang="en-US" sz="2000" dirty="0" smtClean="0"/>
              <a:t>choosing coverage</a:t>
            </a:r>
          </a:p>
          <a:p>
            <a:pPr marL="742950" lvl="1" indent="-285750"/>
            <a:r>
              <a:rPr lang="en-US" sz="1600" dirty="0"/>
              <a:t>Save time with the application process by becoming familiar with coverage options before you get started</a:t>
            </a:r>
          </a:p>
          <a:p>
            <a:pPr marL="742950" lvl="1" indent="-285750"/>
            <a:r>
              <a:rPr lang="en-US" sz="1600" dirty="0"/>
              <a:t>See plan and pricing options that are available in your area without creating an account</a:t>
            </a:r>
            <a:endParaRPr lang="en-US" sz="1600" strike="sngStrike" dirty="0"/>
          </a:p>
          <a:p>
            <a:pPr marL="457200" indent="-457200">
              <a:buFont typeface="+mj-lt"/>
              <a:buAutoNum type="arabicPeriod"/>
            </a:pPr>
            <a:r>
              <a:rPr lang="en-US" sz="2000" b="1" dirty="0"/>
              <a:t>Generate estimates </a:t>
            </a:r>
            <a:r>
              <a:rPr lang="en-US" sz="2000" dirty="0"/>
              <a:t>for </a:t>
            </a:r>
            <a:r>
              <a:rPr lang="en-US" sz="2000" dirty="0" smtClean="0"/>
              <a:t>customized premium </a:t>
            </a:r>
            <a:r>
              <a:rPr lang="en-US" sz="2000" dirty="0"/>
              <a:t>and out-of-pocket plan </a:t>
            </a:r>
            <a:r>
              <a:rPr lang="en-US" sz="2000" dirty="0" smtClean="0"/>
              <a:t>costs</a:t>
            </a:r>
          </a:p>
          <a:p>
            <a:pPr lvl="1"/>
            <a:r>
              <a:rPr lang="en-US" sz="1600" dirty="0"/>
              <a:t>Choose </a:t>
            </a:r>
            <a:r>
              <a:rPr lang="en-US" sz="1600" dirty="0" smtClean="0"/>
              <a:t>coverage that </a:t>
            </a:r>
            <a:r>
              <a:rPr lang="en-US" sz="1600" dirty="0"/>
              <a:t>is affordable for both employers and </a:t>
            </a:r>
            <a:r>
              <a:rPr lang="en-US" sz="1600" dirty="0" smtClean="0"/>
              <a:t>employees</a:t>
            </a:r>
          </a:p>
          <a:p>
            <a:pPr marL="457200" indent="-457200">
              <a:buFont typeface="+mj-lt"/>
              <a:buAutoNum type="arabicPeriod"/>
            </a:pPr>
            <a:r>
              <a:rPr lang="en-US" sz="2000" b="1" dirty="0">
                <a:solidFill>
                  <a:prstClr val="black"/>
                </a:solidFill>
              </a:rPr>
              <a:t>Compare plans </a:t>
            </a:r>
            <a:r>
              <a:rPr lang="en-US" sz="2000" dirty="0">
                <a:solidFill>
                  <a:prstClr val="black"/>
                </a:solidFill>
              </a:rPr>
              <a:t>based on </a:t>
            </a:r>
            <a:r>
              <a:rPr lang="en-US" sz="2000" dirty="0" smtClean="0">
                <a:solidFill>
                  <a:prstClr val="black"/>
                </a:solidFill>
              </a:rPr>
              <a:t>product network type, plan </a:t>
            </a:r>
            <a:r>
              <a:rPr lang="en-US" sz="2000" dirty="0">
                <a:solidFill>
                  <a:prstClr val="black"/>
                </a:solidFill>
              </a:rPr>
              <a:t>category, </a:t>
            </a:r>
            <a:r>
              <a:rPr lang="en-US" sz="2000" dirty="0" smtClean="0">
                <a:solidFill>
                  <a:prstClr val="black"/>
                </a:solidFill>
              </a:rPr>
              <a:t>insurance company</a:t>
            </a:r>
            <a:r>
              <a:rPr lang="en-US" sz="2000" dirty="0">
                <a:solidFill>
                  <a:prstClr val="black"/>
                </a:solidFill>
              </a:rPr>
              <a:t>, premium, deductible, and </a:t>
            </a:r>
            <a:r>
              <a:rPr lang="en-US" sz="2000" dirty="0" smtClean="0">
                <a:solidFill>
                  <a:prstClr val="black"/>
                </a:solidFill>
              </a:rPr>
              <a:t>out-of-pocket maximum</a:t>
            </a:r>
          </a:p>
          <a:p>
            <a:pPr lvl="1"/>
            <a:r>
              <a:rPr lang="en-US" sz="1600" dirty="0">
                <a:solidFill>
                  <a:prstClr val="black"/>
                </a:solidFill>
              </a:rPr>
              <a:t>Make an informed decision that fits employers’ and employees’ budget and coverage needs </a:t>
            </a:r>
            <a:endParaRPr lang="en-US" sz="1600" dirty="0"/>
          </a:p>
          <a:p>
            <a:pPr marL="914400" lvl="1" indent="-457200">
              <a:buFont typeface="+mj-lt"/>
              <a:buAutoNum type="arabicPeriod"/>
            </a:pPr>
            <a:endParaRPr lang="en-US" sz="1600" dirty="0"/>
          </a:p>
          <a:p>
            <a:pPr marL="457200" indent="-457200">
              <a:buFont typeface="+mj-lt"/>
              <a:buAutoNum type="arabicPeriod"/>
            </a:pPr>
            <a:endParaRPr lang="en-US" sz="2000" dirty="0"/>
          </a:p>
          <a:p>
            <a:pPr marL="914400" lvl="1" indent="-457200">
              <a:buFont typeface="+mj-lt"/>
              <a:buAutoNum type="arabicPeriod"/>
            </a:pPr>
            <a:endParaRPr lang="en-US" sz="1600" dirty="0"/>
          </a:p>
        </p:txBody>
      </p:sp>
    </p:spTree>
    <p:extLst>
      <p:ext uri="{BB962C8B-B14F-4D97-AF65-F5344CB8AC3E}">
        <p14:creationId xmlns:p14="http://schemas.microsoft.com/office/powerpoint/2010/main" val="19562330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909291"/>
            <a:ext cx="9144000" cy="893764"/>
          </a:xfrm>
          <a:solidFill>
            <a:srgbClr val="084A9C">
              <a:alpha val="0"/>
            </a:srgbClr>
          </a:solidFill>
          <a:effectLst>
            <a:outerShdw dist="76200" dir="5640000" algn="tl" rotWithShape="0">
              <a:srgbClr val="FFD004">
                <a:alpha val="0"/>
              </a:srgbClr>
            </a:outerShdw>
          </a:effectLst>
        </p:spPr>
        <p:txBody>
          <a:bodyPr>
            <a:noAutofit/>
          </a:bodyPr>
          <a:lstStyle/>
          <a:p>
            <a:pPr algn="ctr">
              <a:lnSpc>
                <a:spcPct val="100000"/>
              </a:lnSpc>
            </a:pPr>
            <a:r>
              <a:rPr lang="en-US" sz="3200" dirty="0"/>
              <a:t>How to Enroll in the SHOP </a:t>
            </a:r>
            <a:r>
              <a:rPr lang="en-US" sz="3200" dirty="0" smtClean="0"/>
              <a:t>Marketplace: Employers</a:t>
            </a:r>
            <a:endParaRPr lang="en-US" sz="2000" b="1" dirty="0"/>
          </a:p>
        </p:txBody>
      </p:sp>
      <p:sp>
        <p:nvSpPr>
          <p:cNvPr id="5" name="Slide Number Placeholder 4"/>
          <p:cNvSpPr>
            <a:spLocks noGrp="1"/>
          </p:cNvSpPr>
          <p:nvPr>
            <p:ph type="sldNum" sz="quarter" idx="12"/>
          </p:nvPr>
        </p:nvSpPr>
        <p:spPr>
          <a:xfrm>
            <a:off x="464277" y="6356351"/>
            <a:ext cx="8196036" cy="365125"/>
          </a:xfrm>
        </p:spPr>
        <p:txBody>
          <a:bodyPr/>
          <a:lstStyle/>
          <a:p>
            <a:pPr algn="ctr"/>
            <a:fld id="{D7CA87AA-2568-400D-B3BF-28B9A5B3F4FB}" type="slidenum">
              <a:rPr lang="en-US" smtClean="0">
                <a:solidFill>
                  <a:prstClr val="black">
                    <a:tint val="75000"/>
                  </a:prstClr>
                </a:solidFill>
              </a:rPr>
              <a:pPr algn="ctr"/>
              <a:t>16</a:t>
            </a:fld>
            <a:endParaRPr lang="en-US" dirty="0">
              <a:solidFill>
                <a:prstClr val="black">
                  <a:tint val="75000"/>
                </a:prstClr>
              </a:solidFill>
            </a:endParaRPr>
          </a:p>
        </p:txBody>
      </p:sp>
      <p:sp>
        <p:nvSpPr>
          <p:cNvPr id="2" name="Content Placeholder 1"/>
          <p:cNvSpPr>
            <a:spLocks noGrp="1"/>
          </p:cNvSpPr>
          <p:nvPr>
            <p:ph idx="1"/>
          </p:nvPr>
        </p:nvSpPr>
        <p:spPr>
          <a:xfrm>
            <a:off x="457200" y="2711303"/>
            <a:ext cx="7886700" cy="3355866"/>
          </a:xfrm>
        </p:spPr>
        <p:txBody>
          <a:bodyPr>
            <a:normAutofit lnSpcReduction="10000"/>
          </a:bodyPr>
          <a:lstStyle/>
          <a:p>
            <a:pPr marL="0" indent="0">
              <a:buNone/>
            </a:pPr>
            <a:r>
              <a:rPr lang="en-US" sz="2400" b="1" dirty="0" smtClean="0"/>
              <a:t>Option 1</a:t>
            </a:r>
            <a:r>
              <a:rPr lang="en-US" sz="2400" b="1" dirty="0"/>
              <a:t>:</a:t>
            </a:r>
            <a:r>
              <a:rPr lang="en-US" sz="2400" b="1" dirty="0" smtClean="0"/>
              <a:t> Enroll with a SHOP Marketplace registered agent or broker: </a:t>
            </a:r>
            <a:endParaRPr lang="en-US" sz="2400" b="1" strike="sngStrike" dirty="0" smtClean="0">
              <a:solidFill>
                <a:srgbClr val="FF0000"/>
              </a:solidFill>
            </a:endParaRPr>
          </a:p>
          <a:p>
            <a:pPr marL="800100" lvl="1" indent="-342900">
              <a:spcBef>
                <a:spcPts val="800"/>
              </a:spcBef>
              <a:buFont typeface="Arial" panose="020B0604020202020204" pitchFamily="34" charset="0"/>
              <a:buAutoNum type="arabicPeriod"/>
            </a:pPr>
            <a:r>
              <a:rPr lang="en-US" sz="1700" dirty="0"/>
              <a:t>Create </a:t>
            </a:r>
            <a:r>
              <a:rPr lang="en-US" sz="1700" dirty="0" smtClean="0"/>
              <a:t>an account on HealthCare.gov</a:t>
            </a:r>
            <a:endParaRPr lang="en-US" sz="1700" dirty="0"/>
          </a:p>
          <a:p>
            <a:pPr marL="800100" lvl="1" indent="-342900">
              <a:spcBef>
                <a:spcPts val="800"/>
              </a:spcBef>
              <a:buFont typeface="Arial" panose="020B0604020202020204" pitchFamily="34" charset="0"/>
              <a:buAutoNum type="arabicPeriod"/>
            </a:pPr>
            <a:r>
              <a:rPr lang="en-US" sz="1700" dirty="0"/>
              <a:t>L</a:t>
            </a:r>
            <a:r>
              <a:rPr lang="en-US" sz="1700" dirty="0" smtClean="0"/>
              <a:t>og in and select the “Get Assistance/ Find an Agent or Broker” tab to find and authorize a SHOP Marketplace registered agent/broker to assist with your SHOP Marketplace application and enrollment. </a:t>
            </a:r>
          </a:p>
          <a:p>
            <a:pPr marL="800100" lvl="1" indent="-342900">
              <a:spcBef>
                <a:spcPts val="800"/>
              </a:spcBef>
              <a:buFont typeface="Arial" panose="020B0604020202020204" pitchFamily="34" charset="0"/>
              <a:buAutoNum type="arabicPeriod"/>
            </a:pPr>
            <a:r>
              <a:rPr lang="en-US" sz="1700" dirty="0" smtClean="0"/>
              <a:t>Authorize a SHOP Marketplace registered agent or broker to help enroll </a:t>
            </a:r>
            <a:r>
              <a:rPr lang="en-US" sz="1700" dirty="0"/>
              <a:t>your group in SHOP Marketplace </a:t>
            </a:r>
            <a:r>
              <a:rPr lang="en-US" sz="1700" dirty="0" smtClean="0"/>
              <a:t>coverage</a:t>
            </a:r>
          </a:p>
          <a:p>
            <a:pPr marL="800100" lvl="1" indent="-342900">
              <a:spcBef>
                <a:spcPts val="800"/>
              </a:spcBef>
              <a:buFont typeface="Arial" panose="020B0604020202020204" pitchFamily="34" charset="0"/>
              <a:buAutoNum type="arabicPeriod"/>
            </a:pPr>
            <a:r>
              <a:rPr lang="en-US" sz="1700" dirty="0" smtClean="0"/>
              <a:t>Submit initial premium payment—you should submit your initial premium payment once your employees have responded to your offer of coverage after the applicable minimum participation rate has been met. Agents and brokers can’t submit payments for you </a:t>
            </a:r>
            <a:endParaRPr lang="en-US" sz="1700" dirty="0"/>
          </a:p>
          <a:p>
            <a:pPr marL="0" indent="0">
              <a:buNone/>
            </a:pPr>
            <a:endParaRPr lang="en-US" dirty="0"/>
          </a:p>
          <a:p>
            <a:pPr marL="0" indent="0">
              <a:buNone/>
            </a:pPr>
            <a:endParaRPr lang="en-US" dirty="0"/>
          </a:p>
        </p:txBody>
      </p:sp>
      <p:sp>
        <p:nvSpPr>
          <p:cNvPr id="6" name="TextBox 5"/>
          <p:cNvSpPr txBox="1"/>
          <p:nvPr/>
        </p:nvSpPr>
        <p:spPr>
          <a:xfrm>
            <a:off x="457200" y="1912326"/>
            <a:ext cx="8343899" cy="707886"/>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There are two ways employers may </a:t>
            </a:r>
            <a:r>
              <a:rPr lang="en-US" sz="2000" dirty="0" smtClean="0">
                <a:latin typeface="Arial" panose="020B0604020202020204" pitchFamily="34" charset="0"/>
                <a:cs typeface="Arial" panose="020B0604020202020204" pitchFamily="34" charset="0"/>
              </a:rPr>
              <a:t>enroll their group in SHOP Marketplace coverage through HealthCare.gov:</a:t>
            </a:r>
            <a:endParaRPr lang="en-US" sz="2000" dirty="0"/>
          </a:p>
        </p:txBody>
      </p:sp>
    </p:spTree>
    <p:extLst>
      <p:ext uri="{BB962C8B-B14F-4D97-AF65-F5344CB8AC3E}">
        <p14:creationId xmlns:p14="http://schemas.microsoft.com/office/powerpoint/2010/main" val="8284662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930767"/>
            <a:ext cx="9144000" cy="893764"/>
          </a:xfrm>
          <a:solidFill>
            <a:srgbClr val="084A9C">
              <a:alpha val="0"/>
            </a:srgbClr>
          </a:solidFill>
          <a:effectLst>
            <a:outerShdw dist="76200" dir="5640000" algn="tl" rotWithShape="0">
              <a:srgbClr val="FFD004">
                <a:alpha val="0"/>
              </a:srgbClr>
            </a:outerShdw>
          </a:effectLst>
        </p:spPr>
        <p:txBody>
          <a:bodyPr>
            <a:noAutofit/>
          </a:bodyPr>
          <a:lstStyle/>
          <a:p>
            <a:pPr algn="ctr">
              <a:lnSpc>
                <a:spcPct val="100000"/>
              </a:lnSpc>
            </a:pPr>
            <a:r>
              <a:rPr lang="en-US" sz="3200" dirty="0"/>
              <a:t>How to Enroll in the SHOP </a:t>
            </a:r>
            <a:r>
              <a:rPr lang="en-US" sz="3200" dirty="0" smtClean="0"/>
              <a:t>Marketplace: Employers </a:t>
            </a:r>
            <a:r>
              <a:rPr lang="en-US" sz="2000" dirty="0"/>
              <a:t>(continued)</a:t>
            </a:r>
            <a:endParaRPr lang="en-US" sz="2000" b="1" dirty="0"/>
          </a:p>
        </p:txBody>
      </p:sp>
      <p:sp>
        <p:nvSpPr>
          <p:cNvPr id="5" name="Slide Number Placeholder 4"/>
          <p:cNvSpPr>
            <a:spLocks noGrp="1"/>
          </p:cNvSpPr>
          <p:nvPr>
            <p:ph type="sldNum" sz="quarter" idx="12"/>
          </p:nvPr>
        </p:nvSpPr>
        <p:spPr>
          <a:xfrm>
            <a:off x="464277" y="6356351"/>
            <a:ext cx="8196036" cy="365125"/>
          </a:xfrm>
        </p:spPr>
        <p:txBody>
          <a:bodyPr/>
          <a:lstStyle/>
          <a:p>
            <a:pPr algn="ctr"/>
            <a:fld id="{D7CA87AA-2568-400D-B3BF-28B9A5B3F4FB}" type="slidenum">
              <a:rPr lang="en-US" smtClean="0">
                <a:solidFill>
                  <a:prstClr val="black">
                    <a:tint val="75000"/>
                  </a:prstClr>
                </a:solidFill>
              </a:rPr>
              <a:pPr algn="ctr"/>
              <a:t>17</a:t>
            </a:fld>
            <a:endParaRPr lang="en-US" dirty="0">
              <a:solidFill>
                <a:prstClr val="black">
                  <a:tint val="75000"/>
                </a:prstClr>
              </a:solidFill>
            </a:endParaRPr>
          </a:p>
        </p:txBody>
      </p:sp>
      <p:sp>
        <p:nvSpPr>
          <p:cNvPr id="2" name="Content Placeholder 1"/>
          <p:cNvSpPr>
            <a:spLocks noGrp="1"/>
          </p:cNvSpPr>
          <p:nvPr>
            <p:ph idx="1"/>
          </p:nvPr>
        </p:nvSpPr>
        <p:spPr>
          <a:xfrm>
            <a:off x="850899" y="2065021"/>
            <a:ext cx="7692159" cy="4003675"/>
          </a:xfrm>
        </p:spPr>
        <p:txBody>
          <a:bodyPr>
            <a:normAutofit/>
          </a:bodyPr>
          <a:lstStyle/>
          <a:p>
            <a:pPr marL="0" indent="0">
              <a:buNone/>
            </a:pPr>
            <a:r>
              <a:rPr lang="en-US" sz="2400" b="1" dirty="0" smtClean="0"/>
              <a:t>Option 2</a:t>
            </a:r>
            <a:r>
              <a:rPr lang="en-US" sz="2400" b="1" dirty="0"/>
              <a:t>:</a:t>
            </a:r>
            <a:r>
              <a:rPr lang="en-US" sz="2400" b="1" dirty="0" smtClean="0"/>
              <a:t> Enroll on your own without an agent or broker</a:t>
            </a:r>
          </a:p>
          <a:p>
            <a:pPr marL="800100" lvl="1" indent="-342900">
              <a:buFont typeface="Arial" panose="020B0604020202020204" pitchFamily="34" charset="0"/>
              <a:buAutoNum type="arabicPeriod"/>
            </a:pPr>
            <a:r>
              <a:rPr lang="en-US" sz="2000" dirty="0" smtClean="0"/>
              <a:t>Select the “Small Business” tab on the top of </a:t>
            </a:r>
            <a:br>
              <a:rPr lang="en-US" sz="2000" dirty="0" smtClean="0"/>
            </a:br>
            <a:r>
              <a:rPr lang="en-US" sz="2000" dirty="0" smtClean="0"/>
              <a:t>HealthCare.gov and then the green “For Employers” button</a:t>
            </a:r>
            <a:endParaRPr lang="en-US" sz="2000" dirty="0"/>
          </a:p>
          <a:p>
            <a:pPr marL="800100" lvl="1" indent="-342900">
              <a:buFont typeface="Arial" panose="020B0604020202020204" pitchFamily="34" charset="0"/>
              <a:buAutoNum type="arabicPeriod"/>
            </a:pPr>
            <a:r>
              <a:rPr lang="en-US" sz="2000" dirty="0"/>
              <a:t>Select your state from the drop-down menu and click “Apply Now”</a:t>
            </a:r>
          </a:p>
          <a:p>
            <a:pPr marL="800100" lvl="1" indent="-342900">
              <a:buFont typeface="Arial" panose="020B0604020202020204" pitchFamily="34" charset="0"/>
              <a:buAutoNum type="arabicPeriod"/>
            </a:pPr>
            <a:r>
              <a:rPr lang="en-US" sz="2000" dirty="0"/>
              <a:t>Create </a:t>
            </a:r>
            <a:r>
              <a:rPr lang="en-US" sz="2000" dirty="0" smtClean="0"/>
              <a:t>a HealthCare.gov account </a:t>
            </a:r>
          </a:p>
          <a:p>
            <a:pPr marL="800100" lvl="1" indent="-342900">
              <a:buFont typeface="Arial" panose="020B0604020202020204" pitchFamily="34" charset="0"/>
              <a:buAutoNum type="arabicPeriod"/>
            </a:pPr>
            <a:r>
              <a:rPr lang="en-US" sz="2000" dirty="0" smtClean="0"/>
              <a:t>Complete </a:t>
            </a:r>
            <a:r>
              <a:rPr lang="en-US" sz="2000" dirty="0"/>
              <a:t>a SHOP Marketplace application</a:t>
            </a:r>
          </a:p>
          <a:p>
            <a:pPr marL="800100" lvl="1" indent="-342900">
              <a:buFont typeface="Arial" panose="020B0604020202020204" pitchFamily="34" charset="0"/>
              <a:buAutoNum type="arabicPeriod"/>
            </a:pPr>
            <a:r>
              <a:rPr lang="en-US" sz="2000" dirty="0"/>
              <a:t>Select </a:t>
            </a:r>
            <a:r>
              <a:rPr lang="en-US" sz="2000" dirty="0" smtClean="0"/>
              <a:t>coverage, contribution, </a:t>
            </a:r>
            <a:r>
              <a:rPr lang="en-US" sz="2000" dirty="0"/>
              <a:t>and make an offer to </a:t>
            </a:r>
            <a:r>
              <a:rPr lang="en-US" sz="2000" dirty="0" smtClean="0"/>
              <a:t>employees </a:t>
            </a:r>
            <a:endParaRPr lang="en-US" sz="2000" dirty="0"/>
          </a:p>
          <a:p>
            <a:pPr marL="800100" lvl="1" indent="-342900">
              <a:buFont typeface="Arial" panose="020B0604020202020204" pitchFamily="34" charset="0"/>
              <a:buAutoNum type="arabicPeriod"/>
            </a:pPr>
            <a:r>
              <a:rPr lang="en-US" sz="2000" dirty="0"/>
              <a:t>Track employee participation and submit enrollment </a:t>
            </a:r>
            <a:endParaRPr lang="en-US" sz="2000" dirty="0" smtClean="0"/>
          </a:p>
          <a:p>
            <a:pPr marL="800100" lvl="1" indent="-342900">
              <a:buFont typeface="Arial" panose="020B0604020202020204" pitchFamily="34" charset="0"/>
              <a:buAutoNum type="arabicPeriod"/>
            </a:pPr>
            <a:r>
              <a:rPr lang="en-US" sz="2000" dirty="0" smtClean="0"/>
              <a:t>Submit initial premium payment</a:t>
            </a:r>
            <a:endParaRPr lang="en-US" dirty="0"/>
          </a:p>
          <a:p>
            <a:pPr marL="0" indent="0">
              <a:buNone/>
            </a:pPr>
            <a:endParaRPr lang="en-US" dirty="0"/>
          </a:p>
        </p:txBody>
      </p:sp>
    </p:spTree>
    <p:extLst>
      <p:ext uri="{BB962C8B-B14F-4D97-AF65-F5344CB8AC3E}">
        <p14:creationId xmlns:p14="http://schemas.microsoft.com/office/powerpoint/2010/main" val="37729177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8351" y="946187"/>
            <a:ext cx="8240751" cy="893764"/>
          </a:xfrm>
          <a:solidFill>
            <a:srgbClr val="084A9C">
              <a:alpha val="0"/>
            </a:srgbClr>
          </a:solidFill>
          <a:effectLst>
            <a:outerShdw dist="76200" dir="5640000" algn="tl" rotWithShape="0">
              <a:srgbClr val="FFD004">
                <a:alpha val="0"/>
              </a:srgbClr>
            </a:outerShdw>
          </a:effectLst>
        </p:spPr>
        <p:txBody>
          <a:bodyPr>
            <a:normAutofit fontScale="90000"/>
          </a:bodyPr>
          <a:lstStyle/>
          <a:p>
            <a:pPr algn="ctr">
              <a:lnSpc>
                <a:spcPct val="100000"/>
              </a:lnSpc>
            </a:pPr>
            <a:r>
              <a:rPr lang="en-US" dirty="0"/>
              <a:t>How </a:t>
            </a:r>
            <a:r>
              <a:rPr lang="en-US" dirty="0" smtClean="0"/>
              <a:t>to Enroll in the SHOP Marketplace: Employees</a:t>
            </a:r>
            <a:endParaRPr lang="en-US" sz="4000" b="1" dirty="0">
              <a:solidFill>
                <a:srgbClr val="FF0000"/>
              </a:solidFill>
            </a:endParaRPr>
          </a:p>
        </p:txBody>
      </p:sp>
      <p:sp>
        <p:nvSpPr>
          <p:cNvPr id="5" name="Slide Number Placeholder 4"/>
          <p:cNvSpPr>
            <a:spLocks noGrp="1"/>
          </p:cNvSpPr>
          <p:nvPr>
            <p:ph type="sldNum" sz="quarter" idx="12"/>
          </p:nvPr>
        </p:nvSpPr>
        <p:spPr>
          <a:xfrm>
            <a:off x="0" y="6356351"/>
            <a:ext cx="9144000" cy="365125"/>
          </a:xfrm>
        </p:spPr>
        <p:txBody>
          <a:bodyPr/>
          <a:lstStyle/>
          <a:p>
            <a:pPr algn="ctr"/>
            <a:fld id="{D7CA87AA-2568-400D-B3BF-28B9A5B3F4FB}" type="slidenum">
              <a:rPr lang="en-US" smtClean="0">
                <a:solidFill>
                  <a:prstClr val="black">
                    <a:tint val="75000"/>
                  </a:prstClr>
                </a:solidFill>
              </a:rPr>
              <a:pPr algn="ctr"/>
              <a:t>18</a:t>
            </a:fld>
            <a:endParaRPr lang="en-US" dirty="0">
              <a:solidFill>
                <a:prstClr val="black">
                  <a:tint val="75000"/>
                </a:prstClr>
              </a:solidFill>
            </a:endParaRPr>
          </a:p>
        </p:txBody>
      </p:sp>
      <p:sp>
        <p:nvSpPr>
          <p:cNvPr id="7" name="Content Placeholder 1"/>
          <p:cNvSpPr>
            <a:spLocks noGrp="1"/>
          </p:cNvSpPr>
          <p:nvPr>
            <p:ph idx="1"/>
          </p:nvPr>
        </p:nvSpPr>
        <p:spPr>
          <a:xfrm>
            <a:off x="628650" y="2025893"/>
            <a:ext cx="7886700" cy="4003675"/>
          </a:xfrm>
        </p:spPr>
        <p:txBody>
          <a:bodyPr>
            <a:normAutofit/>
          </a:bodyPr>
          <a:lstStyle/>
          <a:p>
            <a:pPr marL="0" indent="0">
              <a:buNone/>
            </a:pPr>
            <a:r>
              <a:rPr lang="en-US" sz="1800" b="1" dirty="0" smtClean="0"/>
              <a:t>Enroll online through HealthCare.gov</a:t>
            </a:r>
          </a:p>
          <a:p>
            <a:pPr marL="800100" lvl="1" indent="-342900">
              <a:buFont typeface="Arial" panose="020B0604020202020204" pitchFamily="34" charset="0"/>
              <a:buAutoNum type="arabicPeriod"/>
            </a:pPr>
            <a:r>
              <a:rPr lang="en-US" sz="1800" dirty="0" smtClean="0"/>
              <a:t>Receive an email from the SHOP Marketplace that includes the employer’s offer of coverage and a SHOP participation code </a:t>
            </a:r>
          </a:p>
          <a:p>
            <a:pPr marL="800100" lvl="1" indent="-342900">
              <a:buFont typeface="Arial" panose="020B0604020202020204" pitchFamily="34" charset="0"/>
              <a:buAutoNum type="arabicPeriod"/>
            </a:pPr>
            <a:r>
              <a:rPr lang="en-US" sz="1800" dirty="0" smtClean="0"/>
              <a:t>Create a HealthCare.gov account and log in</a:t>
            </a:r>
          </a:p>
          <a:p>
            <a:pPr marL="800100" lvl="1" indent="-342900">
              <a:buFont typeface="Arial" panose="020B0604020202020204" pitchFamily="34" charset="0"/>
              <a:buAutoNum type="arabicPeriod"/>
            </a:pPr>
            <a:r>
              <a:rPr lang="en-US" sz="1800" dirty="0" smtClean="0"/>
              <a:t>Select “Visit Employee Marketplace”</a:t>
            </a:r>
          </a:p>
          <a:p>
            <a:pPr marL="800100" lvl="1" indent="-342900">
              <a:buFont typeface="Arial" panose="020B0604020202020204" pitchFamily="34" charset="0"/>
              <a:buAutoNum type="arabicPeriod"/>
            </a:pPr>
            <a:r>
              <a:rPr lang="en-US" sz="1800" dirty="0" smtClean="0"/>
              <a:t>Confirm eligibility by entering the participation code included in your offer email </a:t>
            </a:r>
          </a:p>
          <a:p>
            <a:pPr marL="800100" lvl="1" indent="-342900">
              <a:buFont typeface="Arial" panose="020B0604020202020204" pitchFamily="34" charset="0"/>
              <a:buAutoNum type="arabicPeriod"/>
            </a:pPr>
            <a:r>
              <a:rPr lang="en-US" sz="1800" dirty="0" smtClean="0"/>
              <a:t>Review your coverage offer; if the employer is offering you a choice of plans, select a plan, and add dependents if applicable</a:t>
            </a:r>
          </a:p>
          <a:p>
            <a:pPr marL="0" indent="0">
              <a:buNone/>
            </a:pPr>
            <a:endParaRPr lang="en-US" dirty="0" smtClean="0"/>
          </a:p>
          <a:p>
            <a:pPr marL="0" indent="0">
              <a:buNone/>
            </a:pPr>
            <a:endParaRPr lang="en-US" dirty="0"/>
          </a:p>
        </p:txBody>
      </p:sp>
      <p:sp>
        <p:nvSpPr>
          <p:cNvPr id="8" name="TextBox 7"/>
          <p:cNvSpPr txBox="1"/>
          <p:nvPr/>
        </p:nvSpPr>
        <p:spPr>
          <a:xfrm>
            <a:off x="1089243" y="4826302"/>
            <a:ext cx="6735411" cy="1046259"/>
          </a:xfrm>
          <a:prstGeom prst="rect">
            <a:avLst/>
          </a:prstGeom>
          <a:solidFill>
            <a:schemeClr val="accent1">
              <a:lumMod val="20000"/>
              <a:lumOff val="80000"/>
            </a:schemeClr>
          </a:solidFill>
        </p:spPr>
        <p:txBody>
          <a:bodyPr wrap="square" rtlCol="0">
            <a:noAutofit/>
          </a:bodyPr>
          <a:lstStyle/>
          <a:p>
            <a:r>
              <a:rPr lang="en-US" sz="1600" b="1" dirty="0">
                <a:latin typeface="Arial" panose="020B0604020202020204" pitchFamily="34" charset="0"/>
                <a:cs typeface="Arial" panose="020B0604020202020204" pitchFamily="34" charset="0"/>
              </a:rPr>
              <a:t>NOTE: </a:t>
            </a:r>
            <a:r>
              <a:rPr lang="en-US" sz="1600" dirty="0">
                <a:latin typeface="Arial" panose="020B0604020202020204" pitchFamily="34" charset="0"/>
                <a:cs typeface="Arial" panose="020B0604020202020204" pitchFamily="34" charset="0"/>
              </a:rPr>
              <a:t>If </a:t>
            </a:r>
            <a:r>
              <a:rPr lang="en-US" sz="1600" dirty="0" smtClean="0">
                <a:latin typeface="Arial" panose="020B0604020202020204" pitchFamily="34" charset="0"/>
                <a:cs typeface="Arial" panose="020B0604020202020204" pitchFamily="34" charset="0"/>
              </a:rPr>
              <a:t>an employee </a:t>
            </a:r>
            <a:r>
              <a:rPr lang="en-US" sz="1600" dirty="0">
                <a:latin typeface="Arial" panose="020B0604020202020204" pitchFamily="34" charset="0"/>
                <a:cs typeface="Arial" panose="020B0604020202020204" pitchFamily="34" charset="0"/>
              </a:rPr>
              <a:t>does not sign up for SHOP Marketplace coverage during the initial enrollment period, he/she </a:t>
            </a:r>
            <a:r>
              <a:rPr lang="en-US" sz="1600" dirty="0" smtClean="0">
                <a:latin typeface="Arial" panose="020B0604020202020204" pitchFamily="34" charset="0"/>
                <a:cs typeface="Arial" panose="020B0604020202020204" pitchFamily="34" charset="0"/>
              </a:rPr>
              <a:t>can only enroll later </a:t>
            </a:r>
            <a:r>
              <a:rPr lang="en-US" sz="1600" dirty="0">
                <a:latin typeface="Arial" panose="020B0604020202020204" pitchFamily="34" charset="0"/>
                <a:cs typeface="Arial" panose="020B0604020202020204" pitchFamily="34" charset="0"/>
              </a:rPr>
              <a:t>due to a life-changing event, such as having or adopting a child or getting </a:t>
            </a:r>
            <a:r>
              <a:rPr lang="en-US" sz="1600" dirty="0" smtClean="0">
                <a:latin typeface="Arial" panose="020B0604020202020204" pitchFamily="34" charset="0"/>
                <a:cs typeface="Arial" panose="020B0604020202020204" pitchFamily="34" charset="0"/>
              </a:rPr>
              <a:t>married, or wait until the annual renewal period for the employer.</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39812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47676" y="837020"/>
            <a:ext cx="8229600" cy="893764"/>
          </a:xfrm>
          <a:solidFill>
            <a:srgbClr val="084A9C">
              <a:alpha val="0"/>
            </a:srgbClr>
          </a:solidFill>
          <a:effectLst>
            <a:outerShdw dist="76200" dir="5640000" algn="tl" rotWithShape="0">
              <a:srgbClr val="FFD004">
                <a:alpha val="0"/>
              </a:srgbClr>
            </a:outerShdw>
          </a:effectLst>
        </p:spPr>
        <p:txBody>
          <a:bodyPr>
            <a:noAutofit/>
          </a:bodyPr>
          <a:lstStyle/>
          <a:p>
            <a:pPr algn="ctr"/>
            <a:r>
              <a:rPr lang="en-US" sz="3200" b="1" dirty="0" smtClean="0"/>
              <a:t>How to Pay SHOP Marketplace Premiums</a:t>
            </a:r>
            <a:endParaRPr lang="en-US" sz="3200" b="1" dirty="0"/>
          </a:p>
        </p:txBody>
      </p:sp>
      <p:sp>
        <p:nvSpPr>
          <p:cNvPr id="5" name="Slide Number Placeholder 4"/>
          <p:cNvSpPr>
            <a:spLocks noGrp="1"/>
          </p:cNvSpPr>
          <p:nvPr>
            <p:ph type="sldNum" sz="quarter" idx="12"/>
          </p:nvPr>
        </p:nvSpPr>
        <p:spPr>
          <a:xfrm>
            <a:off x="0" y="6356351"/>
            <a:ext cx="9144000" cy="365125"/>
          </a:xfrm>
        </p:spPr>
        <p:txBody>
          <a:bodyPr/>
          <a:lstStyle/>
          <a:p>
            <a:pPr algn="ctr"/>
            <a:fld id="{D7CA87AA-2568-400D-B3BF-28B9A5B3F4FB}" type="slidenum">
              <a:rPr lang="en-US" smtClean="0">
                <a:solidFill>
                  <a:prstClr val="black">
                    <a:tint val="75000"/>
                  </a:prstClr>
                </a:solidFill>
              </a:rPr>
              <a:pPr algn="ctr"/>
              <a:t>19</a:t>
            </a:fld>
            <a:endParaRPr lang="en-US" dirty="0">
              <a:solidFill>
                <a:prstClr val="black">
                  <a:tint val="75000"/>
                </a:prstClr>
              </a:solidFill>
            </a:endParaRPr>
          </a:p>
        </p:txBody>
      </p:sp>
      <p:sp>
        <p:nvSpPr>
          <p:cNvPr id="6" name="TextBox 5"/>
          <p:cNvSpPr txBox="1"/>
          <p:nvPr/>
        </p:nvSpPr>
        <p:spPr>
          <a:xfrm>
            <a:off x="404131" y="2082157"/>
            <a:ext cx="2008445" cy="2169825"/>
          </a:xfrm>
          <a:prstGeom prst="rect">
            <a:avLst/>
          </a:prstGeom>
          <a:noFill/>
        </p:spPr>
        <p:txBody>
          <a:bodyPr wrap="square" rtlCol="0">
            <a:noAutofit/>
          </a:bodyPr>
          <a:lstStyle/>
          <a:p>
            <a:pPr lvl="0"/>
            <a:r>
              <a:rPr lang="en-US" b="1" dirty="0" smtClean="0">
                <a:solidFill>
                  <a:srgbClr val="02354C"/>
                </a:solidFill>
                <a:latin typeface="Arial" panose="020B0604020202020204" pitchFamily="34" charset="0"/>
                <a:cs typeface="Arial" panose="020B0604020202020204" pitchFamily="34" charset="0"/>
              </a:rPr>
              <a:t>QUALIFIED</a:t>
            </a:r>
          </a:p>
          <a:p>
            <a:pPr lvl="0"/>
            <a:r>
              <a:rPr lang="en-US" b="1" dirty="0" smtClean="0">
                <a:solidFill>
                  <a:srgbClr val="02354C"/>
                </a:solidFill>
                <a:latin typeface="Arial" panose="020B0604020202020204" pitchFamily="34" charset="0"/>
                <a:cs typeface="Arial" panose="020B0604020202020204" pitchFamily="34" charset="0"/>
              </a:rPr>
              <a:t>EMPLOYEES</a:t>
            </a:r>
            <a:r>
              <a:rPr lang="en-US" sz="1500" dirty="0" smtClean="0">
                <a:latin typeface="Arial" panose="020B0604020202020204" pitchFamily="34" charset="0"/>
                <a:cs typeface="Arial" panose="020B0604020202020204" pitchFamily="34" charset="0"/>
              </a:rPr>
              <a:t/>
            </a:r>
            <a:br>
              <a:rPr lang="en-US" sz="1500" dirty="0" smtClean="0">
                <a:latin typeface="Arial" panose="020B0604020202020204" pitchFamily="34" charset="0"/>
                <a:cs typeface="Arial" panose="020B0604020202020204" pitchFamily="34" charset="0"/>
              </a:rPr>
            </a:br>
            <a:r>
              <a:rPr lang="en-US" sz="1400" dirty="0" smtClean="0">
                <a:latin typeface="Arial" panose="020B0604020202020204" pitchFamily="34" charset="0"/>
                <a:cs typeface="Arial" panose="020B0604020202020204" pitchFamily="34" charset="0"/>
              </a:rPr>
              <a:t>generally </a:t>
            </a:r>
            <a:r>
              <a:rPr lang="en-US" sz="1400" dirty="0">
                <a:latin typeface="Arial" panose="020B0604020202020204" pitchFamily="34" charset="0"/>
                <a:cs typeface="Arial" panose="020B0604020202020204" pitchFamily="34" charset="0"/>
              </a:rPr>
              <a:t>pay SHOP Marketplace premiums to their </a:t>
            </a:r>
            <a:r>
              <a:rPr lang="en-US" sz="1400" dirty="0" smtClean="0">
                <a:latin typeface="Arial" panose="020B0604020202020204" pitchFamily="34" charset="0"/>
                <a:cs typeface="Arial" panose="020B0604020202020204" pitchFamily="34" charset="0"/>
              </a:rPr>
              <a:t>employer through a payroll deduction or upfront (unless their employer is paying their entire premium) </a:t>
            </a:r>
            <a:endParaRPr lang="en-US" sz="1400" dirty="0"/>
          </a:p>
        </p:txBody>
      </p:sp>
      <p:sp>
        <p:nvSpPr>
          <p:cNvPr id="11" name="TextBox 10"/>
          <p:cNvSpPr txBox="1"/>
          <p:nvPr/>
        </p:nvSpPr>
        <p:spPr>
          <a:xfrm>
            <a:off x="2768096" y="2082158"/>
            <a:ext cx="1896583" cy="2169824"/>
          </a:xfrm>
          <a:prstGeom prst="rect">
            <a:avLst/>
          </a:prstGeom>
          <a:noFill/>
        </p:spPr>
        <p:txBody>
          <a:bodyPr wrap="square" rtlCol="0">
            <a:noAutofit/>
          </a:bodyPr>
          <a:lstStyle/>
          <a:p>
            <a:pPr lvl="0">
              <a:spcAft>
                <a:spcPts val="600"/>
              </a:spcAft>
            </a:pPr>
            <a:r>
              <a:rPr lang="en-US" b="1" dirty="0" smtClean="0">
                <a:solidFill>
                  <a:srgbClr val="02354C"/>
                </a:solidFill>
                <a:latin typeface="Arial" panose="020B0604020202020204" pitchFamily="34" charset="0"/>
                <a:cs typeface="Arial" panose="020B0604020202020204" pitchFamily="34" charset="0"/>
              </a:rPr>
              <a:t>EMPLOYER</a:t>
            </a:r>
            <a:r>
              <a:rPr lang="en-US" sz="1500" dirty="0">
                <a:latin typeface="Arial" panose="020B0604020202020204" pitchFamily="34" charset="0"/>
                <a:cs typeface="Arial" panose="020B0604020202020204" pitchFamily="34" charset="0"/>
              </a:rPr>
              <a:t/>
            </a:r>
            <a:br>
              <a:rPr lang="en-US" sz="1500" dirty="0">
                <a:latin typeface="Arial" panose="020B0604020202020204" pitchFamily="34" charset="0"/>
                <a:cs typeface="Arial" panose="020B0604020202020204" pitchFamily="34" charset="0"/>
              </a:rPr>
            </a:br>
            <a:r>
              <a:rPr lang="en-US" sz="1400" dirty="0" smtClean="0">
                <a:latin typeface="Arial" panose="020B0604020202020204" pitchFamily="34" charset="0"/>
                <a:cs typeface="Arial" panose="020B0604020202020204" pitchFamily="34" charset="0"/>
              </a:rPr>
              <a:t>receives </a:t>
            </a:r>
            <a:r>
              <a:rPr lang="en-US" sz="1400" dirty="0">
                <a:latin typeface="Arial" panose="020B0604020202020204" pitchFamily="34" charset="0"/>
                <a:cs typeface="Arial" panose="020B0604020202020204" pitchFamily="34" charset="0"/>
              </a:rPr>
              <a:t>one monthly bill from the SHOP </a:t>
            </a:r>
            <a:r>
              <a:rPr lang="en-US" sz="1400" dirty="0" smtClean="0">
                <a:latin typeface="Arial" panose="020B0604020202020204" pitchFamily="34" charset="0"/>
                <a:cs typeface="Arial" panose="020B0604020202020204" pitchFamily="34" charset="0"/>
              </a:rPr>
              <a:t>Marketplace in each state, </a:t>
            </a:r>
            <a:r>
              <a:rPr lang="en-US" sz="1400" dirty="0">
                <a:latin typeface="Arial" panose="020B0604020202020204" pitchFamily="34" charset="0"/>
                <a:cs typeface="Arial" panose="020B0604020202020204" pitchFamily="34" charset="0"/>
              </a:rPr>
              <a:t>even if </a:t>
            </a:r>
            <a:r>
              <a:rPr lang="en-US" sz="1400" dirty="0" smtClean="0">
                <a:latin typeface="Arial" panose="020B0604020202020204" pitchFamily="34" charset="0"/>
                <a:cs typeface="Arial" panose="020B0604020202020204" pitchFamily="34" charset="0"/>
              </a:rPr>
              <a:t>employees </a:t>
            </a:r>
            <a:r>
              <a:rPr lang="en-US" sz="1400" dirty="0">
                <a:latin typeface="Arial" panose="020B0604020202020204" pitchFamily="34" charset="0"/>
                <a:cs typeface="Arial" panose="020B0604020202020204" pitchFamily="34" charset="0"/>
              </a:rPr>
              <a:t>are enrolled in different plans with different insurance companies</a:t>
            </a:r>
          </a:p>
        </p:txBody>
      </p:sp>
      <p:sp>
        <p:nvSpPr>
          <p:cNvPr id="12" name="TextBox 11"/>
          <p:cNvSpPr txBox="1"/>
          <p:nvPr/>
        </p:nvSpPr>
        <p:spPr>
          <a:xfrm>
            <a:off x="5006749" y="2082158"/>
            <a:ext cx="1921836" cy="2169825"/>
          </a:xfrm>
          <a:prstGeom prst="rect">
            <a:avLst/>
          </a:prstGeom>
          <a:noFill/>
        </p:spPr>
        <p:txBody>
          <a:bodyPr wrap="square" rtlCol="0">
            <a:noAutofit/>
          </a:bodyPr>
          <a:lstStyle/>
          <a:p>
            <a:pPr lvl="0"/>
            <a:r>
              <a:rPr lang="en-US" b="1" dirty="0" smtClean="0">
                <a:solidFill>
                  <a:srgbClr val="02354C"/>
                </a:solidFill>
                <a:latin typeface="Arial" panose="020B0604020202020204" pitchFamily="34" charset="0"/>
                <a:cs typeface="Arial" panose="020B0604020202020204" pitchFamily="34" charset="0"/>
              </a:rPr>
              <a:t>EMPLOYER</a:t>
            </a:r>
            <a:r>
              <a:rPr lang="en-US" sz="1500" b="1" i="1" dirty="0">
                <a:latin typeface="Arial" panose="020B0604020202020204" pitchFamily="34" charset="0"/>
                <a:cs typeface="Arial" panose="020B0604020202020204" pitchFamily="34" charset="0"/>
              </a:rPr>
              <a:t/>
            </a:r>
            <a:br>
              <a:rPr lang="en-US" sz="1500" b="1" i="1" dirty="0">
                <a:latin typeface="Arial" panose="020B0604020202020204" pitchFamily="34" charset="0"/>
                <a:cs typeface="Arial" panose="020B0604020202020204" pitchFamily="34" charset="0"/>
              </a:rPr>
            </a:br>
            <a:r>
              <a:rPr lang="en-US" sz="1400" dirty="0" smtClean="0">
                <a:latin typeface="Arial" panose="020B0604020202020204" pitchFamily="34" charset="0"/>
                <a:cs typeface="Arial" panose="020B0604020202020204" pitchFamily="34" charset="0"/>
              </a:rPr>
              <a:t>pays SHOP </a:t>
            </a:r>
            <a:r>
              <a:rPr lang="en-US" sz="1400" dirty="0">
                <a:latin typeface="Arial" panose="020B0604020202020204" pitchFamily="34" charset="0"/>
                <a:cs typeface="Arial" panose="020B0604020202020204" pitchFamily="34" charset="0"/>
              </a:rPr>
              <a:t>Marketplace </a:t>
            </a:r>
            <a:r>
              <a:rPr lang="en-US" sz="1400" dirty="0" smtClean="0">
                <a:latin typeface="Arial" panose="020B0604020202020204" pitchFamily="34" charset="0"/>
                <a:cs typeface="Arial" panose="020B0604020202020204" pitchFamily="34" charset="0"/>
              </a:rPr>
              <a:t/>
            </a:r>
            <a:br>
              <a:rPr lang="en-US" sz="1400" dirty="0" smtClean="0">
                <a:latin typeface="Arial" panose="020B0604020202020204" pitchFamily="34" charset="0"/>
                <a:cs typeface="Arial" panose="020B0604020202020204" pitchFamily="34" charset="0"/>
              </a:rPr>
            </a:br>
            <a:r>
              <a:rPr lang="en-US" sz="1400" dirty="0" smtClean="0">
                <a:latin typeface="Arial" panose="020B0604020202020204" pitchFamily="34" charset="0"/>
                <a:cs typeface="Arial" panose="020B0604020202020204" pitchFamily="34" charset="0"/>
              </a:rPr>
              <a:t>premiums </a:t>
            </a:r>
            <a:r>
              <a:rPr lang="en-US" sz="1400" dirty="0">
                <a:latin typeface="Arial" panose="020B0604020202020204" pitchFamily="34" charset="0"/>
                <a:cs typeface="Arial" panose="020B0604020202020204" pitchFamily="34" charset="0"/>
              </a:rPr>
              <a:t>using </a:t>
            </a:r>
            <a:r>
              <a:rPr lang="en-US" sz="1400" dirty="0" smtClean="0">
                <a:latin typeface="Arial" panose="020B0604020202020204" pitchFamily="34" charset="0"/>
                <a:cs typeface="Arial" panose="020B0604020202020204" pitchFamily="34" charset="0"/>
              </a:rPr>
              <a:t>one </a:t>
            </a:r>
            <a:br>
              <a:rPr lang="en-US" sz="1400" dirty="0" smtClean="0">
                <a:latin typeface="Arial" panose="020B0604020202020204" pitchFamily="34" charset="0"/>
                <a:cs typeface="Arial" panose="020B0604020202020204" pitchFamily="34" charset="0"/>
              </a:rPr>
            </a:br>
            <a:r>
              <a:rPr lang="en-US" sz="1400" dirty="0" smtClean="0">
                <a:latin typeface="Arial" panose="020B0604020202020204" pitchFamily="34" charset="0"/>
                <a:cs typeface="Arial" panose="020B0604020202020204" pitchFamily="34" charset="0"/>
              </a:rPr>
              <a:t>of </a:t>
            </a:r>
            <a:r>
              <a:rPr lang="en-US" sz="1400" dirty="0">
                <a:latin typeface="Arial" panose="020B0604020202020204" pitchFamily="34" charset="0"/>
                <a:cs typeface="Arial" panose="020B0604020202020204" pitchFamily="34" charset="0"/>
              </a:rPr>
              <a:t>the following options: </a:t>
            </a:r>
          </a:p>
          <a:p>
            <a:pPr lvl="0"/>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Online</a:t>
            </a:r>
          </a:p>
          <a:p>
            <a:pPr lvl="0"/>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Phone</a:t>
            </a:r>
          </a:p>
          <a:p>
            <a:pPr lvl="0"/>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Mail </a:t>
            </a:r>
          </a:p>
        </p:txBody>
      </p:sp>
      <p:sp>
        <p:nvSpPr>
          <p:cNvPr id="13" name="TextBox 12"/>
          <p:cNvSpPr txBox="1"/>
          <p:nvPr/>
        </p:nvSpPr>
        <p:spPr>
          <a:xfrm>
            <a:off x="7129560" y="2082158"/>
            <a:ext cx="2014440" cy="2169824"/>
          </a:xfrm>
          <a:prstGeom prst="rect">
            <a:avLst/>
          </a:prstGeom>
          <a:noFill/>
        </p:spPr>
        <p:txBody>
          <a:bodyPr wrap="square" rtlCol="0">
            <a:noAutofit/>
          </a:bodyPr>
          <a:lstStyle/>
          <a:p>
            <a:pPr lvl="0"/>
            <a:r>
              <a:rPr lang="en-US" b="1" dirty="0">
                <a:solidFill>
                  <a:srgbClr val="02354C"/>
                </a:solidFill>
                <a:latin typeface="Arial" panose="020B0604020202020204" pitchFamily="34" charset="0"/>
                <a:cs typeface="Arial" panose="020B0604020202020204" pitchFamily="34" charset="0"/>
              </a:rPr>
              <a:t>SHOP </a:t>
            </a:r>
            <a:r>
              <a:rPr lang="en-US" b="1" dirty="0" smtClean="0">
                <a:solidFill>
                  <a:srgbClr val="02354C"/>
                </a:solidFill>
                <a:latin typeface="Arial" panose="020B0604020202020204" pitchFamily="34" charset="0"/>
                <a:cs typeface="Arial" panose="020B0604020202020204" pitchFamily="34" charset="0"/>
              </a:rPr>
              <a:t>MARKETPLACE</a:t>
            </a:r>
            <a:r>
              <a:rPr lang="en-US" sz="1500" dirty="0" smtClean="0">
                <a:latin typeface="Arial" panose="020B0604020202020204" pitchFamily="34" charset="0"/>
                <a:cs typeface="Arial" panose="020B0604020202020204" pitchFamily="34" charset="0"/>
              </a:rPr>
              <a:t/>
            </a:r>
            <a:br>
              <a:rPr lang="en-US" sz="1500" dirty="0" smtClean="0">
                <a:latin typeface="Arial" panose="020B0604020202020204" pitchFamily="34" charset="0"/>
                <a:cs typeface="Arial" panose="020B0604020202020204" pitchFamily="34" charset="0"/>
              </a:rPr>
            </a:br>
            <a:r>
              <a:rPr lang="en-US" sz="1400" dirty="0" smtClean="0">
                <a:latin typeface="Arial" panose="020B0604020202020204" pitchFamily="34" charset="0"/>
                <a:cs typeface="Arial" panose="020B0604020202020204" pitchFamily="34" charset="0"/>
              </a:rPr>
              <a:t>disburses employer’s </a:t>
            </a:r>
            <a:r>
              <a:rPr lang="en-US" sz="1400" dirty="0">
                <a:latin typeface="Arial" panose="020B0604020202020204" pitchFamily="34" charset="0"/>
                <a:cs typeface="Arial" panose="020B0604020202020204" pitchFamily="34" charset="0"/>
              </a:rPr>
              <a:t>premium payment to the insurance company(ies) upon receipt </a:t>
            </a:r>
          </a:p>
        </p:txBody>
      </p:sp>
      <p:cxnSp>
        <p:nvCxnSpPr>
          <p:cNvPr id="17" name="Straight Arrow Connector 16"/>
          <p:cNvCxnSpPr/>
          <p:nvPr/>
        </p:nvCxnSpPr>
        <p:spPr>
          <a:xfrm>
            <a:off x="2429994" y="3167070"/>
            <a:ext cx="3256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672053" y="3151156"/>
            <a:ext cx="3256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803937" y="3143952"/>
            <a:ext cx="32562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854108" y="4571528"/>
            <a:ext cx="7225367" cy="765312"/>
          </a:xfrm>
          <a:prstGeom prst="rect">
            <a:avLst/>
          </a:prstGeom>
          <a:solidFill>
            <a:schemeClr val="accent1">
              <a:lumMod val="20000"/>
              <a:lumOff val="80000"/>
            </a:schemeClr>
          </a:solidFill>
        </p:spPr>
        <p:txBody>
          <a:bodyPr wrap="square" rtlCol="0">
            <a:noAutofit/>
          </a:bodyPr>
          <a:lstStyle/>
          <a:p>
            <a:pPr algn="ctr"/>
            <a:r>
              <a:rPr lang="en-US" sz="1600" b="1" dirty="0">
                <a:latin typeface="Arial" panose="020B0604020202020204" pitchFamily="34" charset="0"/>
                <a:cs typeface="Arial" panose="020B0604020202020204" pitchFamily="34" charset="0"/>
              </a:rPr>
              <a:t>NOTE: </a:t>
            </a:r>
            <a:r>
              <a:rPr lang="en-US" sz="1600" dirty="0" smtClean="0">
                <a:latin typeface="Arial" panose="020B0604020202020204" pitchFamily="34" charset="0"/>
                <a:cs typeface="Arial" panose="020B0604020202020204" pitchFamily="34" charset="0"/>
              </a:rPr>
              <a:t>The SHOP Marketplace must </a:t>
            </a:r>
            <a:r>
              <a:rPr lang="en-US" sz="1600" u="sng" dirty="0" smtClean="0">
                <a:latin typeface="Arial" panose="020B0604020202020204" pitchFamily="34" charset="0"/>
                <a:cs typeface="Arial" panose="020B0604020202020204" pitchFamily="34" charset="0"/>
              </a:rPr>
              <a:t>receive</a:t>
            </a:r>
            <a:r>
              <a:rPr lang="en-US" sz="1600" dirty="0" smtClean="0">
                <a:latin typeface="Arial" panose="020B0604020202020204" pitchFamily="34" charset="0"/>
                <a:cs typeface="Arial" panose="020B0604020202020204" pitchFamily="34" charset="0"/>
              </a:rPr>
              <a:t> the initial premium payment by the 20</a:t>
            </a:r>
            <a:r>
              <a:rPr lang="en-US" sz="1600" baseline="30000" dirty="0" smtClean="0">
                <a:latin typeface="Arial" panose="020B0604020202020204" pitchFamily="34" charset="0"/>
                <a:cs typeface="Arial" panose="020B0604020202020204" pitchFamily="34" charset="0"/>
              </a:rPr>
              <a:t>th</a:t>
            </a:r>
            <a:r>
              <a:rPr lang="en-US" sz="1600" dirty="0" smtClean="0">
                <a:latin typeface="Arial" panose="020B0604020202020204" pitchFamily="34" charset="0"/>
                <a:cs typeface="Arial" panose="020B0604020202020204" pitchFamily="34" charset="0"/>
              </a:rPr>
              <a:t> of the month for coverage to begin on the 1</a:t>
            </a:r>
            <a:r>
              <a:rPr lang="en-US" sz="1600" baseline="30000" dirty="0" smtClean="0">
                <a:latin typeface="Arial" panose="020B0604020202020204" pitchFamily="34" charset="0"/>
                <a:cs typeface="Arial" panose="020B0604020202020204" pitchFamily="34" charset="0"/>
              </a:rPr>
              <a:t>st</a:t>
            </a:r>
            <a:r>
              <a:rPr lang="en-US" sz="1600" dirty="0" smtClean="0">
                <a:latin typeface="Arial" panose="020B0604020202020204" pitchFamily="34" charset="0"/>
                <a:cs typeface="Arial" panose="020B0604020202020204" pitchFamily="34" charset="0"/>
              </a:rPr>
              <a:t> of the following month.</a:t>
            </a:r>
            <a:endParaRPr lang="en-US" sz="1600" u="sng" dirty="0">
              <a:latin typeface="Arial" panose="020B0604020202020204" pitchFamily="34" charset="0"/>
              <a:cs typeface="Arial" panose="020B0604020202020204" pitchFamily="34" charset="0"/>
            </a:endParaRPr>
          </a:p>
        </p:txBody>
      </p:sp>
      <p:sp>
        <p:nvSpPr>
          <p:cNvPr id="14" name="Right Arrow 13"/>
          <p:cNvSpPr/>
          <p:nvPr/>
        </p:nvSpPr>
        <p:spPr>
          <a:xfrm>
            <a:off x="2327926" y="3101666"/>
            <a:ext cx="426720" cy="1308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a:off x="4567959" y="3085753"/>
            <a:ext cx="426720" cy="1308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702840" y="3078110"/>
            <a:ext cx="426720" cy="1308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04827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653323"/>
            <a:ext cx="9143999" cy="893764"/>
          </a:xfrm>
        </p:spPr>
        <p:txBody>
          <a:bodyPr>
            <a:noAutofit/>
          </a:bodyPr>
          <a:lstStyle/>
          <a:p>
            <a:pPr algn="ctr"/>
            <a:r>
              <a:rPr lang="en-US" sz="3200" dirty="0" smtClean="0"/>
              <a:t>Presentation Overview </a:t>
            </a:r>
            <a:endParaRPr lang="en-US" sz="3200" dirty="0"/>
          </a:p>
        </p:txBody>
      </p:sp>
      <p:sp>
        <p:nvSpPr>
          <p:cNvPr id="3" name="Content Placeholder 2"/>
          <p:cNvSpPr>
            <a:spLocks noGrp="1"/>
          </p:cNvSpPr>
          <p:nvPr>
            <p:ph idx="1"/>
          </p:nvPr>
        </p:nvSpPr>
        <p:spPr>
          <a:xfrm>
            <a:off x="628649" y="1364343"/>
            <a:ext cx="8024031" cy="4627383"/>
          </a:xfrm>
        </p:spPr>
        <p:txBody>
          <a:bodyPr>
            <a:normAutofit fontScale="85000" lnSpcReduction="20000"/>
          </a:bodyPr>
          <a:lstStyle/>
          <a:p>
            <a:pPr marL="0" indent="0">
              <a:lnSpc>
                <a:spcPct val="120000"/>
              </a:lnSpc>
              <a:spcAft>
                <a:spcPts val="1200"/>
              </a:spcAft>
              <a:buNone/>
            </a:pPr>
            <a:r>
              <a:rPr lang="en-US" sz="1700" dirty="0" smtClean="0"/>
              <a:t>This presentation provides an overview of the benefits of the Small Business Health Options Program Marketplaces (a SHOP Marketplace) available through on HealthCare.gov</a:t>
            </a:r>
            <a:endParaRPr lang="en-US" sz="1700" dirty="0"/>
          </a:p>
          <a:p>
            <a:pPr marL="0" indent="0">
              <a:buNone/>
            </a:pPr>
            <a:r>
              <a:rPr lang="en-US" sz="1600" b="1" dirty="0" smtClean="0"/>
              <a:t>Topics Covered:</a:t>
            </a:r>
          </a:p>
          <a:p>
            <a:r>
              <a:rPr lang="en-US" sz="1500" dirty="0" smtClean="0"/>
              <a:t>What is a SHOP Marketplace</a:t>
            </a:r>
          </a:p>
          <a:p>
            <a:r>
              <a:rPr lang="en-US" sz="1500" dirty="0" smtClean="0"/>
              <a:t>Benefits of </a:t>
            </a:r>
            <a:r>
              <a:rPr lang="en-US" sz="1500" dirty="0"/>
              <a:t>a</a:t>
            </a:r>
            <a:r>
              <a:rPr lang="en-US" sz="1500" dirty="0" smtClean="0"/>
              <a:t> SHOP Marketplace</a:t>
            </a:r>
          </a:p>
          <a:p>
            <a:r>
              <a:rPr lang="en-US" sz="1500" dirty="0" smtClean="0"/>
              <a:t>Which employers can participate in </a:t>
            </a:r>
            <a:r>
              <a:rPr lang="en-US" sz="1500" dirty="0"/>
              <a:t>a</a:t>
            </a:r>
            <a:r>
              <a:rPr lang="en-US" sz="1500" dirty="0" smtClean="0"/>
              <a:t> SHOP Marketplace and when can they enroll</a:t>
            </a:r>
          </a:p>
          <a:p>
            <a:r>
              <a:rPr lang="en-US" sz="1500" dirty="0" smtClean="0"/>
              <a:t>Marketplace options for the self-employed</a:t>
            </a:r>
          </a:p>
          <a:p>
            <a:r>
              <a:rPr lang="en-US" sz="1500" dirty="0" smtClean="0"/>
              <a:t>Who is required to offer health insurance coverage</a:t>
            </a:r>
          </a:p>
          <a:p>
            <a:r>
              <a:rPr lang="en-US" sz="1500" dirty="0" smtClean="0"/>
              <a:t>SHOP Marketplace Minimum Participation Rate</a:t>
            </a:r>
            <a:endParaRPr lang="en-US" sz="1500" strike="sngStrike" dirty="0"/>
          </a:p>
          <a:p>
            <a:r>
              <a:rPr lang="en-US" sz="1500" dirty="0" smtClean="0"/>
              <a:t>Health and dental coverage options </a:t>
            </a:r>
          </a:p>
          <a:p>
            <a:r>
              <a:rPr lang="en-US" sz="1500" dirty="0" smtClean="0"/>
              <a:t>How </a:t>
            </a:r>
            <a:r>
              <a:rPr lang="en-US" sz="1500" dirty="0"/>
              <a:t>a</a:t>
            </a:r>
            <a:r>
              <a:rPr lang="en-US" sz="1500" dirty="0" smtClean="0"/>
              <a:t> SHOP Marketplace works</a:t>
            </a:r>
          </a:p>
          <a:p>
            <a:r>
              <a:rPr lang="en-US" sz="1500" dirty="0" smtClean="0"/>
              <a:t>Employee </a:t>
            </a:r>
            <a:r>
              <a:rPr lang="en-US" sz="1500" dirty="0"/>
              <a:t>c</a:t>
            </a:r>
            <a:r>
              <a:rPr lang="en-US" sz="1500" dirty="0" smtClean="0"/>
              <a:t>hoice</a:t>
            </a:r>
          </a:p>
          <a:p>
            <a:r>
              <a:rPr lang="en-US" sz="1500" dirty="0" smtClean="0"/>
              <a:t>SHOP Marketplace enrollment </a:t>
            </a:r>
            <a:r>
              <a:rPr lang="en-US" sz="1500" dirty="0"/>
              <a:t>p</a:t>
            </a:r>
            <a:r>
              <a:rPr lang="en-US" sz="1500" dirty="0" smtClean="0"/>
              <a:t>rocess </a:t>
            </a:r>
          </a:p>
          <a:p>
            <a:r>
              <a:rPr lang="en-US" sz="1500" dirty="0" smtClean="0"/>
              <a:t>How to pay SHOP Marketplace premiums</a:t>
            </a:r>
          </a:p>
          <a:p>
            <a:r>
              <a:rPr lang="en-US" sz="1500" dirty="0" smtClean="0"/>
              <a:t>The Small Business Health Care Tax Credit</a:t>
            </a:r>
          </a:p>
          <a:p>
            <a:r>
              <a:rPr lang="en-US" sz="1500" dirty="0" smtClean="0"/>
              <a:t>SHOP Marketplace resources and tools</a:t>
            </a:r>
          </a:p>
          <a:p>
            <a:endParaRPr lang="en-US" sz="1400" dirty="0" smtClean="0"/>
          </a:p>
          <a:p>
            <a:endParaRPr lang="en-US" sz="1400" dirty="0" smtClean="0"/>
          </a:p>
          <a:p>
            <a:endParaRPr lang="en-US" sz="1400" dirty="0"/>
          </a:p>
        </p:txBody>
      </p:sp>
      <p:sp>
        <p:nvSpPr>
          <p:cNvPr id="5" name="Slide Number Placeholder 4"/>
          <p:cNvSpPr>
            <a:spLocks noGrp="1"/>
          </p:cNvSpPr>
          <p:nvPr>
            <p:ph type="sldNum" sz="quarter" idx="12"/>
          </p:nvPr>
        </p:nvSpPr>
        <p:spPr>
          <a:xfrm>
            <a:off x="1" y="6356351"/>
            <a:ext cx="9143998" cy="365125"/>
          </a:xfrm>
        </p:spPr>
        <p:txBody>
          <a:bodyPr/>
          <a:lstStyle/>
          <a:p>
            <a:pPr algn="ctr"/>
            <a:r>
              <a:rPr lang="en-US" dirty="0"/>
              <a:t>2</a:t>
            </a:r>
          </a:p>
        </p:txBody>
      </p:sp>
    </p:spTree>
    <p:extLst>
      <p:ext uri="{BB962C8B-B14F-4D97-AF65-F5344CB8AC3E}">
        <p14:creationId xmlns:p14="http://schemas.microsoft.com/office/powerpoint/2010/main" val="20661868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894747"/>
            <a:ext cx="9143999" cy="730365"/>
          </a:xfrm>
        </p:spPr>
        <p:txBody>
          <a:bodyPr>
            <a:noAutofit/>
          </a:bodyPr>
          <a:lstStyle/>
          <a:p>
            <a:pPr algn="ctr"/>
            <a:r>
              <a:rPr lang="en-US" sz="3200" dirty="0" smtClean="0"/>
              <a:t>Employer Options </a:t>
            </a:r>
            <a:r>
              <a:rPr lang="en-US" sz="3200" dirty="0"/>
              <a:t>for </a:t>
            </a:r>
            <a:r>
              <a:rPr lang="en-US" sz="3200" dirty="0" smtClean="0"/>
              <a:t>Premium Contributions </a:t>
            </a:r>
            <a:endParaRPr lang="en-US" sz="3200" dirty="0"/>
          </a:p>
        </p:txBody>
      </p:sp>
      <p:sp>
        <p:nvSpPr>
          <p:cNvPr id="8" name="Rectangle 7"/>
          <p:cNvSpPr/>
          <p:nvPr/>
        </p:nvSpPr>
        <p:spPr>
          <a:xfrm>
            <a:off x="940253" y="6382922"/>
            <a:ext cx="6779186" cy="338554"/>
          </a:xfrm>
          <a:prstGeom prst="rect">
            <a:avLst/>
          </a:prstGeom>
        </p:spPr>
        <p:txBody>
          <a:bodyPr wrap="square">
            <a:spAutoFit/>
          </a:bodyPr>
          <a:lstStyle/>
          <a:p>
            <a:pPr lvl="1" algn="ctr"/>
            <a:endParaRPr lang="en-US" sz="1600" b="1" dirty="0">
              <a:solidFill>
                <a:schemeClr val="bg1"/>
              </a:solidFill>
              <a:latin typeface="Arial" panose="020B0604020202020204" pitchFamily="34" charset="0"/>
              <a:cs typeface="Arial" panose="020B0604020202020204" pitchFamily="34" charset="0"/>
            </a:endParaRPr>
          </a:p>
        </p:txBody>
      </p:sp>
      <p:sp>
        <p:nvSpPr>
          <p:cNvPr id="11" name="Slide Number Placeholder 3"/>
          <p:cNvSpPr txBox="1">
            <a:spLocks/>
          </p:cNvSpPr>
          <p:nvPr/>
        </p:nvSpPr>
        <p:spPr>
          <a:xfrm>
            <a:off x="0" y="6356351"/>
            <a:ext cx="9143999"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20</a:t>
            </a:r>
            <a:endParaRPr lang="en-US" dirty="0"/>
          </a:p>
        </p:txBody>
      </p:sp>
      <p:sp>
        <p:nvSpPr>
          <p:cNvPr id="3" name="TextBox 2"/>
          <p:cNvSpPr txBox="1"/>
          <p:nvPr/>
        </p:nvSpPr>
        <p:spPr>
          <a:xfrm>
            <a:off x="457199" y="1530350"/>
            <a:ext cx="8382001" cy="1015663"/>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C</a:t>
            </a:r>
            <a:r>
              <a:rPr lang="en-US" sz="2000" b="1" dirty="0" smtClean="0">
                <a:latin typeface="Arial" panose="020B0604020202020204" pitchFamily="34" charset="0"/>
                <a:cs typeface="Arial" panose="020B0604020202020204" pitchFamily="34" charset="0"/>
              </a:rPr>
              <a:t>ontribution methods available through the SHOP Marketplace: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F</a:t>
            </a:r>
            <a:r>
              <a:rPr lang="en-US" sz="2000" dirty="0" smtClean="0">
                <a:latin typeface="Arial" panose="020B0604020202020204" pitchFamily="34" charset="0"/>
                <a:cs typeface="Arial" panose="020B0604020202020204" pitchFamily="34" charset="0"/>
              </a:rPr>
              <a:t>ixed percentage </a:t>
            </a:r>
          </a:p>
          <a:p>
            <a:pPr marL="285750" indent="-285750">
              <a:buFont typeface="Arial" panose="020B0604020202020204" pitchFamily="34" charset="0"/>
              <a:buChar char="•"/>
            </a:pPr>
            <a:r>
              <a:rPr lang="en-US" sz="2000" dirty="0" smtClean="0">
                <a:latin typeface="Arial" panose="020B0604020202020204" pitchFamily="34" charset="0"/>
                <a:cs typeface="Arial" panose="020B0604020202020204" pitchFamily="34" charset="0"/>
              </a:rPr>
              <a:t>Reference Plan Contribution</a:t>
            </a:r>
            <a:endParaRPr lang="en-US" sz="2000" dirty="0">
              <a:latin typeface="Arial" panose="020B0604020202020204" pitchFamily="34" charset="0"/>
              <a:cs typeface="Arial" panose="020B0604020202020204" pitchFamily="34" charset="0"/>
            </a:endParaRPr>
          </a:p>
        </p:txBody>
      </p:sp>
      <p:sp>
        <p:nvSpPr>
          <p:cNvPr id="7" name="TextBox 6"/>
          <p:cNvSpPr txBox="1"/>
          <p:nvPr/>
        </p:nvSpPr>
        <p:spPr>
          <a:xfrm>
            <a:off x="457199" y="2478661"/>
            <a:ext cx="8077201" cy="2031325"/>
          </a:xfrm>
          <a:prstGeom prst="rect">
            <a:avLst/>
          </a:prstGeom>
          <a:noFill/>
        </p:spPr>
        <p:txBody>
          <a:bodyPr wrap="square" rtlCol="0">
            <a:spAutoFit/>
          </a:bodyPr>
          <a:lstStyle/>
          <a:p>
            <a:r>
              <a:rPr lang="en-US" b="1" dirty="0" smtClean="0">
                <a:latin typeface="Arial" panose="020B0604020202020204" pitchFamily="34" charset="0"/>
                <a:cs typeface="Arial" panose="020B0604020202020204" pitchFamily="34" charset="0"/>
              </a:rPr>
              <a:t>Fixed Percentage: </a:t>
            </a:r>
            <a:r>
              <a:rPr lang="en-US" dirty="0" smtClean="0">
                <a:latin typeface="Arial" panose="020B0604020202020204" pitchFamily="34" charset="0"/>
                <a:cs typeface="Arial" panose="020B0604020202020204" pitchFamily="34" charset="0"/>
              </a:rPr>
              <a:t>Employer </a:t>
            </a:r>
            <a:r>
              <a:rPr lang="en-US" dirty="0">
                <a:latin typeface="Arial" panose="020B0604020202020204" pitchFamily="34" charset="0"/>
                <a:cs typeface="Arial" panose="020B0604020202020204" pitchFamily="34" charset="0"/>
              </a:rPr>
              <a:t>chooses a fixed percentage </a:t>
            </a:r>
            <a:r>
              <a:rPr lang="en-US" dirty="0" smtClean="0">
                <a:latin typeface="Arial" panose="020B0604020202020204" pitchFamily="34" charset="0"/>
                <a:cs typeface="Arial" panose="020B0604020202020204" pitchFamily="34" charset="0"/>
              </a:rPr>
              <a:t>to </a:t>
            </a:r>
            <a:r>
              <a:rPr lang="en-US" dirty="0">
                <a:latin typeface="Arial" panose="020B0604020202020204" pitchFamily="34" charset="0"/>
                <a:cs typeface="Arial" panose="020B0604020202020204" pitchFamily="34" charset="0"/>
              </a:rPr>
              <a:t>contribute to </a:t>
            </a:r>
            <a:r>
              <a:rPr lang="en-US" dirty="0" smtClean="0">
                <a:latin typeface="Arial" panose="020B0604020202020204" pitchFamily="34" charset="0"/>
                <a:cs typeface="Arial" panose="020B0604020202020204" pitchFamily="34" charset="0"/>
              </a:rPr>
              <a:t>employees and (if applicable) </a:t>
            </a:r>
            <a:r>
              <a:rPr lang="en-US" dirty="0">
                <a:latin typeface="Arial" panose="020B0604020202020204" pitchFamily="34" charset="0"/>
                <a:cs typeface="Arial" panose="020B0604020202020204" pitchFamily="34" charset="0"/>
              </a:rPr>
              <a:t>dependents’ </a:t>
            </a:r>
            <a:r>
              <a:rPr lang="en-US" dirty="0" smtClean="0">
                <a:latin typeface="Arial" panose="020B0604020202020204" pitchFamily="34" charset="0"/>
                <a:cs typeface="Arial" panose="020B0604020202020204" pitchFamily="34" charset="0"/>
              </a:rPr>
              <a:t>monthly </a:t>
            </a:r>
            <a:r>
              <a:rPr lang="en-US" dirty="0">
                <a:latin typeface="Arial" panose="020B0604020202020204" pitchFamily="34" charset="0"/>
                <a:cs typeface="Arial" panose="020B0604020202020204" pitchFamily="34" charset="0"/>
              </a:rPr>
              <a:t>premiums </a:t>
            </a:r>
            <a:r>
              <a:rPr lang="en-US" dirty="0" smtClean="0">
                <a:latin typeface="Arial" panose="020B0604020202020204" pitchFamily="34" charset="0"/>
                <a:cs typeface="Arial" panose="020B0604020202020204" pitchFamily="34" charset="0"/>
              </a:rPr>
              <a:t>before any applicable tobacco surcharge is applied(</a:t>
            </a:r>
            <a:r>
              <a:rPr lang="en-US" sz="1600" dirty="0" smtClean="0">
                <a:latin typeface="Arial" panose="020B0604020202020204" pitchFamily="34" charset="0"/>
                <a:cs typeface="Arial" panose="020B0604020202020204" pitchFamily="34" charset="0"/>
                <a:hlinkClick r:id="rId2"/>
              </a:rPr>
              <a:t>marketplace.cms.gov/outreach-and-education/shop-premium-payments.pdf</a:t>
            </a:r>
            <a:r>
              <a:rPr lang="en-US" dirty="0" smtClean="0">
                <a:latin typeface="Arial" panose="020B0604020202020204" pitchFamily="34" charset="0"/>
                <a:cs typeface="Arial" panose="020B0604020202020204" pitchFamily="34" charset="0"/>
              </a:rPr>
              <a:t>). Employer offering a single plan must use this method. </a:t>
            </a:r>
            <a:endParaRPr lang="en-US"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9" name="TextBox 8"/>
          <p:cNvSpPr txBox="1"/>
          <p:nvPr/>
        </p:nvSpPr>
        <p:spPr>
          <a:xfrm>
            <a:off x="789152" y="4040195"/>
            <a:ext cx="3638551" cy="1885949"/>
          </a:xfrm>
          <a:prstGeom prst="rect">
            <a:avLst/>
          </a:prstGeom>
          <a:solidFill>
            <a:schemeClr val="accent1">
              <a:lumMod val="20000"/>
              <a:lumOff val="80000"/>
            </a:schemeClr>
          </a:solidFill>
        </p:spPr>
        <p:txBody>
          <a:bodyPr wrap="square" rtlCol="0">
            <a:noAutofit/>
          </a:bodyPr>
          <a:lstStyle/>
          <a:p>
            <a:r>
              <a:rPr lang="en-US" sz="1600" b="1" dirty="0">
                <a:latin typeface="Arial" panose="020B0604020202020204" pitchFamily="34" charset="0"/>
                <a:cs typeface="Arial" panose="020B0604020202020204" pitchFamily="34" charset="0"/>
              </a:rPr>
              <a:t>Example</a:t>
            </a:r>
            <a:r>
              <a:rPr lang="en-US" sz="1600" dirty="0">
                <a:latin typeface="Arial" panose="020B0604020202020204" pitchFamily="34" charset="0"/>
                <a:cs typeface="Arial" panose="020B0604020202020204" pitchFamily="34" charset="0"/>
              </a:rPr>
              <a:t>: Jane is 25 and her plan premium is $</a:t>
            </a:r>
            <a:r>
              <a:rPr lang="en-US" sz="1600" dirty="0" smtClean="0">
                <a:latin typeface="Arial" panose="020B0604020202020204" pitchFamily="34" charset="0"/>
                <a:cs typeface="Arial" panose="020B0604020202020204" pitchFamily="34" charset="0"/>
              </a:rPr>
              <a:t>200, John </a:t>
            </a:r>
            <a:r>
              <a:rPr lang="en-US" sz="1600" dirty="0">
                <a:latin typeface="Arial" panose="020B0604020202020204" pitchFamily="34" charset="0"/>
                <a:cs typeface="Arial" panose="020B0604020202020204" pitchFamily="34" charset="0"/>
              </a:rPr>
              <a:t>is 60 and his plan premium is $300. The fixed percentage is 80%. The employer will pay $160 toward Jane’s plan premium and $240 toward John’s plan premium</a:t>
            </a:r>
          </a:p>
          <a:p>
            <a:endParaRPr lang="en-US" dirty="0"/>
          </a:p>
        </p:txBody>
      </p:sp>
      <p:graphicFrame>
        <p:nvGraphicFramePr>
          <p:cNvPr id="12" name="Table 11"/>
          <p:cNvGraphicFramePr>
            <a:graphicFrameLocks noGrp="1"/>
          </p:cNvGraphicFramePr>
          <p:nvPr>
            <p:extLst>
              <p:ext uri="{D42A27DB-BD31-4B8C-83A1-F6EECF244321}">
                <p14:modId xmlns:p14="http://schemas.microsoft.com/office/powerpoint/2010/main" val="3204441236"/>
              </p:ext>
            </p:extLst>
          </p:nvPr>
        </p:nvGraphicFramePr>
        <p:xfrm>
          <a:off x="5061424" y="4027494"/>
          <a:ext cx="2784475" cy="1885950"/>
        </p:xfrm>
        <a:graphic>
          <a:graphicData uri="http://schemas.openxmlformats.org/drawingml/2006/table">
            <a:tbl>
              <a:tblPr>
                <a:tableStyleId>{5C22544A-7EE6-4342-B048-85BDC9FD1C3A}</a:tableStyleId>
              </a:tblPr>
              <a:tblGrid>
                <a:gridCol w="1314451"/>
                <a:gridCol w="685800"/>
                <a:gridCol w="784224"/>
              </a:tblGrid>
              <a:tr h="269421">
                <a:tc>
                  <a:txBody>
                    <a:bodyPr/>
                    <a:lstStyle/>
                    <a:p>
                      <a:pPr algn="l" fontAlgn="ct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ctr"/>
                      <a:r>
                        <a:rPr lang="en-US" sz="1600" b="1" u="none" strike="noStrike" dirty="0">
                          <a:effectLst/>
                          <a:latin typeface="Arial" panose="020B0604020202020204" pitchFamily="34" charset="0"/>
                          <a:cs typeface="Arial" panose="020B0604020202020204" pitchFamily="34" charset="0"/>
                        </a:rPr>
                        <a:t>Jane</a:t>
                      </a:r>
                      <a:endParaRPr lang="en-US" sz="16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ctr"/>
                      <a:r>
                        <a:rPr lang="en-US" sz="1600" b="1" u="none" strike="noStrike" dirty="0">
                          <a:effectLst/>
                          <a:latin typeface="Arial" panose="020B0604020202020204" pitchFamily="34" charset="0"/>
                          <a:cs typeface="Arial" panose="020B0604020202020204" pitchFamily="34" charset="0"/>
                        </a:rPr>
                        <a:t>John</a:t>
                      </a:r>
                      <a:endParaRPr lang="en-US" sz="16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r>
              <a:tr h="538843">
                <a:tc>
                  <a:txBody>
                    <a:bodyPr/>
                    <a:lstStyle/>
                    <a:p>
                      <a:pPr algn="ctr" fontAlgn="ctr"/>
                      <a:r>
                        <a:rPr lang="en-US" sz="1600" u="none" strike="noStrike" dirty="0">
                          <a:effectLst/>
                          <a:latin typeface="Arial" panose="020B0604020202020204" pitchFamily="34" charset="0"/>
                          <a:cs typeface="Arial" panose="020B0604020202020204" pitchFamily="34" charset="0"/>
                        </a:rPr>
                        <a:t>Plan</a:t>
                      </a:r>
                      <a:br>
                        <a:rPr lang="en-US" sz="1600" u="none" strike="noStrike" dirty="0">
                          <a:effectLst/>
                          <a:latin typeface="Arial" panose="020B0604020202020204" pitchFamily="34" charset="0"/>
                          <a:cs typeface="Arial" panose="020B0604020202020204" pitchFamily="34" charset="0"/>
                        </a:rPr>
                      </a:br>
                      <a:r>
                        <a:rPr lang="en-US" sz="1600" u="none" strike="noStrike" dirty="0">
                          <a:effectLst/>
                          <a:latin typeface="Arial" panose="020B0604020202020204" pitchFamily="34" charset="0"/>
                          <a:cs typeface="Arial" panose="020B0604020202020204" pitchFamily="34" charset="0"/>
                        </a:rPr>
                        <a:t>Premium</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ctr"/>
                      <a:r>
                        <a:rPr lang="en-US" sz="1600" u="none" strike="noStrike" dirty="0">
                          <a:effectLst/>
                          <a:latin typeface="Arial" panose="020B0604020202020204" pitchFamily="34" charset="0"/>
                          <a:cs typeface="Arial" panose="020B0604020202020204" pitchFamily="34" charset="0"/>
                        </a:rPr>
                        <a:t>$200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ctr"/>
                      <a:r>
                        <a:rPr lang="en-US" sz="1600" u="none" strike="noStrike" dirty="0">
                          <a:effectLst/>
                          <a:latin typeface="Arial" panose="020B0604020202020204" pitchFamily="34" charset="0"/>
                          <a:cs typeface="Arial" panose="020B0604020202020204" pitchFamily="34" charset="0"/>
                        </a:rPr>
                        <a:t>$300 </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r>
              <a:tr h="538843">
                <a:tc>
                  <a:txBody>
                    <a:bodyPr/>
                    <a:lstStyle/>
                    <a:p>
                      <a:pPr algn="ctr" fontAlgn="ctr"/>
                      <a:r>
                        <a:rPr lang="en-US" sz="1600" u="none" strike="noStrike" dirty="0">
                          <a:effectLst/>
                          <a:latin typeface="Arial" panose="020B0604020202020204" pitchFamily="34" charset="0"/>
                          <a:cs typeface="Arial" panose="020B0604020202020204" pitchFamily="34" charset="0"/>
                        </a:rPr>
                        <a:t>Fixed </a:t>
                      </a:r>
                      <a:br>
                        <a:rPr lang="en-US" sz="1600" u="none" strike="noStrike" dirty="0">
                          <a:effectLst/>
                          <a:latin typeface="Arial" panose="020B0604020202020204" pitchFamily="34" charset="0"/>
                          <a:cs typeface="Arial" panose="020B0604020202020204" pitchFamily="34" charset="0"/>
                        </a:rPr>
                      </a:br>
                      <a:r>
                        <a:rPr lang="en-US" sz="1600" u="none" strike="noStrike" dirty="0">
                          <a:effectLst/>
                          <a:latin typeface="Arial" panose="020B0604020202020204" pitchFamily="34" charset="0"/>
                          <a:cs typeface="Arial" panose="020B0604020202020204" pitchFamily="34" charset="0"/>
                        </a:rPr>
                        <a:t>Percentage</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c gridSpan="2">
                  <a:txBody>
                    <a:bodyPr/>
                    <a:lstStyle/>
                    <a:p>
                      <a:pPr algn="ctr" fontAlgn="ctr"/>
                      <a:r>
                        <a:rPr lang="en-US" sz="1600" u="none" strike="noStrike" dirty="0">
                          <a:effectLst/>
                          <a:latin typeface="Arial" panose="020B0604020202020204" pitchFamily="34" charset="0"/>
                          <a:cs typeface="Arial" panose="020B0604020202020204" pitchFamily="34" charset="0"/>
                        </a:rPr>
                        <a:t>80%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c hMerge="1">
                  <a:txBody>
                    <a:bodyPr/>
                    <a:lstStyle/>
                    <a:p>
                      <a:endParaRPr lang="en-US"/>
                    </a:p>
                  </a:txBody>
                  <a:tcPr/>
                </a:tc>
              </a:tr>
              <a:tr h="538843">
                <a:tc>
                  <a:txBody>
                    <a:bodyPr/>
                    <a:lstStyle/>
                    <a:p>
                      <a:pPr algn="ctr" fontAlgn="ctr"/>
                      <a:r>
                        <a:rPr lang="en-US" sz="1600" u="none" strike="noStrike" dirty="0">
                          <a:effectLst/>
                          <a:latin typeface="Arial" panose="020B0604020202020204" pitchFamily="34" charset="0"/>
                          <a:cs typeface="Arial" panose="020B0604020202020204" pitchFamily="34" charset="0"/>
                        </a:rPr>
                        <a:t>Employer</a:t>
                      </a:r>
                      <a:br>
                        <a:rPr lang="en-US" sz="1600" u="none" strike="noStrike" dirty="0">
                          <a:effectLst/>
                          <a:latin typeface="Arial" panose="020B0604020202020204" pitchFamily="34" charset="0"/>
                          <a:cs typeface="Arial" panose="020B0604020202020204" pitchFamily="34" charset="0"/>
                        </a:rPr>
                      </a:br>
                      <a:r>
                        <a:rPr lang="en-US" sz="1600" u="none" strike="noStrike" dirty="0">
                          <a:effectLst/>
                          <a:latin typeface="Arial" panose="020B0604020202020204" pitchFamily="34" charset="0"/>
                          <a:cs typeface="Arial" panose="020B0604020202020204" pitchFamily="34" charset="0"/>
                        </a:rPr>
                        <a:t>Contribution</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ctr"/>
                      <a:r>
                        <a:rPr lang="en-US" sz="1600" b="1" u="none" strike="noStrike" dirty="0">
                          <a:effectLst/>
                          <a:latin typeface="Arial" panose="020B0604020202020204" pitchFamily="34" charset="0"/>
                          <a:cs typeface="Arial" panose="020B0604020202020204" pitchFamily="34" charset="0"/>
                        </a:rPr>
                        <a:t>$160 </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ctr"/>
                      <a:r>
                        <a:rPr lang="en-US" sz="1600" b="1" u="none" strike="noStrike" dirty="0">
                          <a:effectLst/>
                          <a:latin typeface="Arial" panose="020B0604020202020204" pitchFamily="34" charset="0"/>
                          <a:cs typeface="Arial" panose="020B0604020202020204" pitchFamily="34" charset="0"/>
                        </a:rPr>
                        <a:t>$240 </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r>
            </a:tbl>
          </a:graphicData>
        </a:graphic>
      </p:graphicFrame>
      <p:sp>
        <p:nvSpPr>
          <p:cNvPr id="10" name="Right Arrow 9"/>
          <p:cNvSpPr/>
          <p:nvPr/>
        </p:nvSpPr>
        <p:spPr>
          <a:xfrm>
            <a:off x="4508244" y="4941709"/>
            <a:ext cx="426720" cy="1308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940252" y="5861806"/>
            <a:ext cx="6905647" cy="338554"/>
          </a:xfrm>
          <a:prstGeom prst="rect">
            <a:avLst/>
          </a:prstGeom>
          <a:noFill/>
        </p:spPr>
        <p:txBody>
          <a:bodyPr wrap="square" rtlCol="0">
            <a:spAutoFit/>
          </a:bodyPr>
          <a:lstStyle/>
          <a:p>
            <a:r>
              <a:rPr lang="en-US" sz="1600" i="1" dirty="0" smtClean="0"/>
              <a:t>*premium prices reflected here do not include any applicable tobacco surcharge</a:t>
            </a:r>
            <a:endParaRPr lang="en-US" sz="1600" i="1" dirty="0"/>
          </a:p>
        </p:txBody>
      </p:sp>
    </p:spTree>
    <p:extLst>
      <p:ext uri="{BB962C8B-B14F-4D97-AF65-F5344CB8AC3E}">
        <p14:creationId xmlns:p14="http://schemas.microsoft.com/office/powerpoint/2010/main" val="1336337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5239"/>
            <a:ext cx="9143999" cy="730365"/>
          </a:xfrm>
        </p:spPr>
        <p:txBody>
          <a:bodyPr>
            <a:noAutofit/>
          </a:bodyPr>
          <a:lstStyle/>
          <a:p>
            <a:pPr algn="ctr"/>
            <a:r>
              <a:rPr lang="en-US" sz="3200" dirty="0" smtClean="0"/>
              <a:t>Employer Options </a:t>
            </a:r>
            <a:r>
              <a:rPr lang="en-US" sz="3200" dirty="0"/>
              <a:t>for </a:t>
            </a:r>
            <a:r>
              <a:rPr lang="en-US" sz="3200" dirty="0" smtClean="0"/>
              <a:t>Premium Contributions </a:t>
            </a:r>
            <a:r>
              <a:rPr lang="en-US" sz="2000" dirty="0"/>
              <a:t>(continued)</a:t>
            </a:r>
            <a:endParaRPr lang="en-US" sz="3200" dirty="0"/>
          </a:p>
        </p:txBody>
      </p:sp>
      <p:sp>
        <p:nvSpPr>
          <p:cNvPr id="8" name="Rectangle 7"/>
          <p:cNvSpPr/>
          <p:nvPr/>
        </p:nvSpPr>
        <p:spPr>
          <a:xfrm>
            <a:off x="940253" y="6382922"/>
            <a:ext cx="6779186" cy="338554"/>
          </a:xfrm>
          <a:prstGeom prst="rect">
            <a:avLst/>
          </a:prstGeom>
        </p:spPr>
        <p:txBody>
          <a:bodyPr wrap="square">
            <a:spAutoFit/>
          </a:bodyPr>
          <a:lstStyle/>
          <a:p>
            <a:pPr lvl="1" algn="ctr"/>
            <a:endParaRPr lang="en-US" sz="1600" b="1" dirty="0">
              <a:solidFill>
                <a:schemeClr val="bg1"/>
              </a:solidFill>
              <a:latin typeface="Arial" panose="020B0604020202020204" pitchFamily="34" charset="0"/>
              <a:cs typeface="Arial" panose="020B0604020202020204" pitchFamily="34" charset="0"/>
            </a:endParaRPr>
          </a:p>
        </p:txBody>
      </p:sp>
      <p:sp>
        <p:nvSpPr>
          <p:cNvPr id="11" name="Slide Number Placeholder 3"/>
          <p:cNvSpPr txBox="1">
            <a:spLocks/>
          </p:cNvSpPr>
          <p:nvPr/>
        </p:nvSpPr>
        <p:spPr>
          <a:xfrm>
            <a:off x="0" y="6356351"/>
            <a:ext cx="9143999"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21</a:t>
            </a:r>
            <a:endParaRPr lang="en-US" dirty="0"/>
          </a:p>
        </p:txBody>
      </p:sp>
      <p:sp>
        <p:nvSpPr>
          <p:cNvPr id="7" name="TextBox 6"/>
          <p:cNvSpPr txBox="1"/>
          <p:nvPr/>
        </p:nvSpPr>
        <p:spPr>
          <a:xfrm>
            <a:off x="457199" y="1886498"/>
            <a:ext cx="8077201" cy="2092881"/>
          </a:xfrm>
          <a:prstGeom prst="rect">
            <a:avLst/>
          </a:prstGeom>
          <a:noFill/>
        </p:spPr>
        <p:txBody>
          <a:bodyPr wrap="square" rtlCol="0">
            <a:spAutoFit/>
          </a:bodyPr>
          <a:lstStyle/>
          <a:p>
            <a:r>
              <a:rPr lang="en-US" b="1" dirty="0" smtClean="0">
                <a:latin typeface="Arial" panose="020B0604020202020204" pitchFamily="34" charset="0"/>
                <a:cs typeface="Arial" panose="020B0604020202020204" pitchFamily="34" charset="0"/>
              </a:rPr>
              <a:t>Reference Plan </a:t>
            </a:r>
            <a:r>
              <a:rPr lang="en-US" b="1" dirty="0">
                <a:latin typeface="Arial" panose="020B0604020202020204" pitchFamily="34" charset="0"/>
                <a:cs typeface="Arial" panose="020B0604020202020204" pitchFamily="34" charset="0"/>
              </a:rPr>
              <a:t>C</a:t>
            </a:r>
            <a:r>
              <a:rPr lang="en-US" b="1" dirty="0" smtClean="0">
                <a:latin typeface="Arial" panose="020B0604020202020204" pitchFamily="34" charset="0"/>
                <a:cs typeface="Arial" panose="020B0604020202020204" pitchFamily="34" charset="0"/>
              </a:rPr>
              <a:t>ontribution: </a:t>
            </a:r>
            <a:r>
              <a:rPr lang="en-US" sz="1600" dirty="0" smtClean="0">
                <a:latin typeface="Arial" panose="020B0604020202020204" pitchFamily="34" charset="0"/>
                <a:cs typeface="Arial" panose="020B0604020202020204" pitchFamily="34" charset="0"/>
              </a:rPr>
              <a:t>When </a:t>
            </a:r>
            <a:r>
              <a:rPr lang="en-US" sz="1600" dirty="0">
                <a:latin typeface="Arial" panose="020B0604020202020204" pitchFamily="34" charset="0"/>
                <a:cs typeface="Arial" panose="020B0604020202020204" pitchFamily="34" charset="0"/>
              </a:rPr>
              <a:t>an employer decides to offer their employees a choice of plans, they can select to calculate premiums based off of a fixed contribution or they can select one plan to base their premium contribution off of (“reference plan”). The amount the employer decides to contribute towards all of his/her employee contributions will be based off of this reference plan regardless of the plan the employee chooses. If dependent coverage is offered, the employer can choose a different contribution amount. The employer’s contribution is calculated based on an enrollee’s premium before any applicable tobacco surcharge is applied. </a:t>
            </a:r>
            <a:endParaRPr lang="en-US" sz="1600" dirty="0" smtClean="0">
              <a:latin typeface="Arial" panose="020B0604020202020204" pitchFamily="34" charset="0"/>
              <a:cs typeface="Arial" panose="020B0604020202020204" pitchFamily="34" charset="0"/>
            </a:endParaRPr>
          </a:p>
        </p:txBody>
      </p:sp>
      <p:sp>
        <p:nvSpPr>
          <p:cNvPr id="9" name="TextBox 8"/>
          <p:cNvSpPr txBox="1"/>
          <p:nvPr/>
        </p:nvSpPr>
        <p:spPr>
          <a:xfrm>
            <a:off x="784902" y="4019329"/>
            <a:ext cx="3903271" cy="1876178"/>
          </a:xfrm>
          <a:prstGeom prst="rect">
            <a:avLst/>
          </a:prstGeom>
          <a:solidFill>
            <a:schemeClr val="accent1">
              <a:lumMod val="20000"/>
              <a:lumOff val="80000"/>
            </a:schemeClr>
          </a:solidFill>
        </p:spPr>
        <p:txBody>
          <a:bodyPr wrap="square" rtlCol="0">
            <a:noAutofit/>
          </a:bodyPr>
          <a:lstStyle/>
          <a:p>
            <a:pPr>
              <a:defRPr/>
            </a:pPr>
            <a:r>
              <a:rPr lang="en-US" sz="1600" b="1" dirty="0">
                <a:latin typeface="Arial" panose="020B0604020202020204" pitchFamily="34" charset="0"/>
                <a:cs typeface="Arial" panose="020B0604020202020204" pitchFamily="34" charset="0"/>
              </a:rPr>
              <a:t>Example</a:t>
            </a:r>
            <a:r>
              <a:rPr lang="en-US" sz="1600" dirty="0">
                <a:latin typeface="Arial" panose="020B0604020202020204" pitchFamily="34" charset="0"/>
                <a:cs typeface="Arial" panose="020B0604020202020204" pitchFamily="34" charset="0"/>
              </a:rPr>
              <a:t>: If the reference plan premium is $100 for an employee and the employer’s contribution is 50%, the employer will pay $50 toward the employee’s plan premium—even if the employee chooses a plan other than the reference plan</a:t>
            </a:r>
          </a:p>
          <a:p>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181794149"/>
              </p:ext>
            </p:extLst>
          </p:nvPr>
        </p:nvGraphicFramePr>
        <p:xfrm>
          <a:off x="5358950" y="4050577"/>
          <a:ext cx="2000251" cy="1857630"/>
        </p:xfrm>
        <a:graphic>
          <a:graphicData uri="http://schemas.openxmlformats.org/drawingml/2006/table">
            <a:tbl>
              <a:tblPr>
                <a:tableStyleId>{5C22544A-7EE6-4342-B048-85BDC9FD1C3A}</a:tableStyleId>
              </a:tblPr>
              <a:tblGrid>
                <a:gridCol w="1314451"/>
                <a:gridCol w="685800"/>
              </a:tblGrid>
              <a:tr h="538843">
                <a:tc>
                  <a:txBody>
                    <a:bodyPr/>
                    <a:lstStyle/>
                    <a:p>
                      <a:pPr algn="ctr" fontAlgn="ctr"/>
                      <a:r>
                        <a:rPr lang="en-US" sz="1600" u="none" strike="noStrike" dirty="0" smtClean="0">
                          <a:effectLst/>
                          <a:latin typeface="Arial" panose="020B0604020202020204" pitchFamily="34" charset="0"/>
                          <a:cs typeface="Arial" panose="020B0604020202020204" pitchFamily="34" charset="0"/>
                        </a:rPr>
                        <a:t>Reference Plan</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ctr"/>
                      <a:r>
                        <a:rPr lang="en-US" sz="1600" u="none" strike="noStrike" dirty="0" smtClean="0">
                          <a:effectLst/>
                          <a:latin typeface="Arial" panose="020B0604020202020204" pitchFamily="34" charset="0"/>
                          <a:cs typeface="Arial" panose="020B0604020202020204" pitchFamily="34" charset="0"/>
                        </a:rPr>
                        <a:t>$100</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r>
              <a:tr h="695789">
                <a:tc>
                  <a:txBody>
                    <a:bodyPr/>
                    <a:lstStyle/>
                    <a:p>
                      <a:pPr algn="ctr" fontAlgn="ctr"/>
                      <a:r>
                        <a:rPr lang="en-US" sz="1600" u="none" strike="noStrike" dirty="0" smtClean="0">
                          <a:effectLst/>
                          <a:latin typeface="Arial" panose="020B0604020202020204" pitchFamily="34" charset="0"/>
                          <a:cs typeface="Arial" panose="020B0604020202020204" pitchFamily="34" charset="0"/>
                        </a:rPr>
                        <a:t>Percentage</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ctr"/>
                      <a:r>
                        <a:rPr lang="en-US" sz="1600" u="none" strike="noStrike" dirty="0">
                          <a:effectLst/>
                          <a:latin typeface="Arial" panose="020B0604020202020204" pitchFamily="34" charset="0"/>
                          <a:cs typeface="Arial" panose="020B0604020202020204" pitchFamily="34" charset="0"/>
                        </a:rPr>
                        <a:t>5</a:t>
                      </a:r>
                      <a:r>
                        <a:rPr lang="en-US" sz="1600" u="none" strike="noStrike" dirty="0" smtClean="0">
                          <a:effectLst/>
                          <a:latin typeface="Arial" panose="020B0604020202020204" pitchFamily="34" charset="0"/>
                          <a:cs typeface="Arial" panose="020B0604020202020204" pitchFamily="34" charset="0"/>
                        </a:rPr>
                        <a:t>0</a:t>
                      </a:r>
                      <a:r>
                        <a:rPr lang="en-US" sz="1600" u="none" strike="noStrike" dirty="0">
                          <a:effectLst/>
                          <a:latin typeface="Arial" panose="020B0604020202020204" pitchFamily="34" charset="0"/>
                          <a:cs typeface="Arial" panose="020B0604020202020204" pitchFamily="34" charset="0"/>
                        </a:rPr>
                        <a:t>%</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r>
              <a:tr h="622998">
                <a:tc>
                  <a:txBody>
                    <a:bodyPr/>
                    <a:lstStyle/>
                    <a:p>
                      <a:pPr algn="ctr" fontAlgn="ctr"/>
                      <a:r>
                        <a:rPr lang="en-US" sz="1600" u="none" strike="noStrike" dirty="0">
                          <a:effectLst/>
                          <a:latin typeface="Arial" panose="020B0604020202020204" pitchFamily="34" charset="0"/>
                          <a:cs typeface="Arial" panose="020B0604020202020204" pitchFamily="34" charset="0"/>
                        </a:rPr>
                        <a:t>Employer</a:t>
                      </a:r>
                      <a:br>
                        <a:rPr lang="en-US" sz="1600" u="none" strike="noStrike" dirty="0">
                          <a:effectLst/>
                          <a:latin typeface="Arial" panose="020B0604020202020204" pitchFamily="34" charset="0"/>
                          <a:cs typeface="Arial" panose="020B0604020202020204" pitchFamily="34" charset="0"/>
                        </a:rPr>
                      </a:br>
                      <a:r>
                        <a:rPr lang="en-US" sz="1600" u="none" strike="noStrike" dirty="0">
                          <a:effectLst/>
                          <a:latin typeface="Arial" panose="020B0604020202020204" pitchFamily="34" charset="0"/>
                          <a:cs typeface="Arial" panose="020B0604020202020204" pitchFamily="34" charset="0"/>
                        </a:rPr>
                        <a:t>Contribution</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c>
                  <a:txBody>
                    <a:bodyPr/>
                    <a:lstStyle/>
                    <a:p>
                      <a:pPr algn="ctr" fontAlgn="ctr"/>
                      <a:r>
                        <a:rPr lang="en-US" sz="1600" b="1" u="none" strike="noStrike" dirty="0" smtClean="0">
                          <a:effectLst/>
                          <a:latin typeface="Arial" panose="020B0604020202020204" pitchFamily="34" charset="0"/>
                          <a:cs typeface="Arial" panose="020B0604020202020204" pitchFamily="34" charset="0"/>
                        </a:rPr>
                        <a:t>$50</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solidFill>
                      <a:schemeClr val="accent1">
                        <a:lumMod val="20000"/>
                        <a:lumOff val="80000"/>
                      </a:schemeClr>
                    </a:solidFill>
                  </a:tcPr>
                </a:tc>
              </a:tr>
            </a:tbl>
          </a:graphicData>
        </a:graphic>
      </p:graphicFrame>
      <p:sp>
        <p:nvSpPr>
          <p:cNvPr id="13" name="Right Arrow 12"/>
          <p:cNvSpPr/>
          <p:nvPr/>
        </p:nvSpPr>
        <p:spPr>
          <a:xfrm>
            <a:off x="4810601" y="4722918"/>
            <a:ext cx="426720" cy="1308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041400" y="5844707"/>
            <a:ext cx="6337300" cy="338554"/>
          </a:xfrm>
          <a:prstGeom prst="rect">
            <a:avLst/>
          </a:prstGeom>
          <a:noFill/>
        </p:spPr>
        <p:txBody>
          <a:bodyPr wrap="square" rtlCol="0">
            <a:spAutoFit/>
          </a:bodyPr>
          <a:lstStyle/>
          <a:p>
            <a:r>
              <a:rPr lang="en-US" sz="1600" i="1" dirty="0" smtClean="0"/>
              <a:t>*premium estimates do not include any applicable tobacco surcharge </a:t>
            </a:r>
            <a:endParaRPr lang="en-US" sz="1600" i="1" dirty="0"/>
          </a:p>
        </p:txBody>
      </p:sp>
    </p:spTree>
    <p:extLst>
      <p:ext uri="{BB962C8B-B14F-4D97-AF65-F5344CB8AC3E}">
        <p14:creationId xmlns:p14="http://schemas.microsoft.com/office/powerpoint/2010/main" val="2086901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5395"/>
            <a:ext cx="9113520" cy="693321"/>
          </a:xfrm>
        </p:spPr>
        <p:txBody>
          <a:bodyPr>
            <a:normAutofit/>
          </a:bodyPr>
          <a:lstStyle/>
          <a:p>
            <a:pPr algn="ctr"/>
            <a:r>
              <a:rPr lang="en-US" sz="3200" dirty="0" smtClean="0"/>
              <a:t>Contribution Comparison</a:t>
            </a:r>
            <a:endParaRPr lang="en-US" sz="32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75248703"/>
              </p:ext>
            </p:extLst>
          </p:nvPr>
        </p:nvGraphicFramePr>
        <p:xfrm>
          <a:off x="304800" y="1752600"/>
          <a:ext cx="5486400" cy="1844040"/>
        </p:xfrm>
        <a:graphic>
          <a:graphicData uri="http://schemas.openxmlformats.org/drawingml/2006/table">
            <a:tbl>
              <a:tblPr firstRow="1" bandRow="1">
                <a:tableStyleId>{5C22544A-7EE6-4342-B048-85BDC9FD1C3A}</a:tableStyleId>
              </a:tblPr>
              <a:tblGrid>
                <a:gridCol w="2057400"/>
                <a:gridCol w="1143000"/>
                <a:gridCol w="1143000"/>
                <a:gridCol w="1143000"/>
              </a:tblGrid>
              <a:tr h="381000">
                <a:tc>
                  <a:txBody>
                    <a:bodyPr/>
                    <a:lstStyle/>
                    <a:p>
                      <a:r>
                        <a:rPr lang="en-US" sz="1400" dirty="0" smtClean="0"/>
                        <a:t>EMPLOYEE</a:t>
                      </a:r>
                      <a:endParaRPr lang="en-US" sz="1400" dirty="0"/>
                    </a:p>
                  </a:txBody>
                  <a:tcPr/>
                </a:tc>
                <a:tc>
                  <a:txBody>
                    <a:bodyPr/>
                    <a:lstStyle/>
                    <a:p>
                      <a:r>
                        <a:rPr lang="en-US" sz="1400" dirty="0" smtClean="0"/>
                        <a:t>PLAN</a:t>
                      </a:r>
                      <a:r>
                        <a:rPr lang="en-US" sz="1400" baseline="0" dirty="0" smtClean="0"/>
                        <a:t> A</a:t>
                      </a:r>
                      <a:endParaRPr lang="en-US" sz="1400" dirty="0"/>
                    </a:p>
                  </a:txBody>
                  <a:tcPr/>
                </a:tc>
                <a:tc>
                  <a:txBody>
                    <a:bodyPr/>
                    <a:lstStyle/>
                    <a:p>
                      <a:r>
                        <a:rPr lang="en-US" sz="1400" dirty="0" smtClean="0"/>
                        <a:t>PLAN B</a:t>
                      </a:r>
                      <a:endParaRPr lang="en-US" sz="1400" dirty="0"/>
                    </a:p>
                  </a:txBody>
                  <a:tcPr/>
                </a:tc>
                <a:tc>
                  <a:txBody>
                    <a:bodyPr/>
                    <a:lstStyle/>
                    <a:p>
                      <a:r>
                        <a:rPr lang="en-US" sz="1400" dirty="0" smtClean="0"/>
                        <a:t>PLAN</a:t>
                      </a:r>
                      <a:r>
                        <a:rPr lang="en-US" sz="1400" baseline="0" dirty="0" smtClean="0"/>
                        <a:t> C</a:t>
                      </a:r>
                      <a:endParaRPr lang="en-US" sz="1400" dirty="0"/>
                    </a:p>
                  </a:txBody>
                  <a:tcPr/>
                </a:tc>
              </a:tr>
              <a:tr h="370840">
                <a:tc>
                  <a:txBody>
                    <a:bodyPr/>
                    <a:lstStyle/>
                    <a:p>
                      <a:r>
                        <a:rPr lang="en-US" sz="1400" dirty="0" smtClean="0"/>
                        <a:t>Jane</a:t>
                      </a:r>
                      <a:r>
                        <a:rPr lang="en-US" sz="1400" baseline="0" dirty="0" smtClean="0"/>
                        <a:t> Doe (25)</a:t>
                      </a:r>
                      <a:endParaRPr lang="en-US" sz="1400" dirty="0"/>
                    </a:p>
                  </a:txBody>
                  <a:tcPr/>
                </a:tc>
                <a:tc>
                  <a:txBody>
                    <a:bodyPr/>
                    <a:lstStyle/>
                    <a:p>
                      <a:r>
                        <a:rPr lang="en-US" sz="1400" dirty="0" smtClean="0"/>
                        <a:t>$ 200</a:t>
                      </a:r>
                      <a:r>
                        <a:rPr lang="en-US" sz="1400" baseline="0" dirty="0" smtClean="0"/>
                        <a:t> </a:t>
                      </a:r>
                    </a:p>
                    <a:p>
                      <a:r>
                        <a:rPr lang="en-US" sz="1400" u="sng" dirty="0" smtClean="0"/>
                        <a:t>x 80%</a:t>
                      </a:r>
                    </a:p>
                    <a:p>
                      <a:r>
                        <a:rPr lang="en-US" sz="1400" dirty="0" smtClean="0"/>
                        <a:t>$160</a:t>
                      </a:r>
                    </a:p>
                  </a:txBody>
                  <a:tcPr/>
                </a:tc>
                <a:tc>
                  <a:txBody>
                    <a:bodyPr/>
                    <a:lstStyle/>
                    <a:p>
                      <a:r>
                        <a:rPr lang="en-US" sz="1400" dirty="0" smtClean="0"/>
                        <a:t>$250</a:t>
                      </a:r>
                    </a:p>
                    <a:p>
                      <a:r>
                        <a:rPr lang="en-US" sz="1400" u="sng" dirty="0" smtClean="0"/>
                        <a:t>x 80%</a:t>
                      </a:r>
                    </a:p>
                    <a:p>
                      <a:r>
                        <a:rPr lang="en-US" sz="1400" dirty="0" smtClean="0"/>
                        <a:t>$200</a:t>
                      </a:r>
                    </a:p>
                  </a:txBody>
                  <a:tcPr/>
                </a:tc>
                <a:tc>
                  <a:txBody>
                    <a:bodyPr/>
                    <a:lstStyle/>
                    <a:p>
                      <a:r>
                        <a:rPr lang="en-US" sz="1400" dirty="0" smtClean="0"/>
                        <a:t>$275</a:t>
                      </a:r>
                    </a:p>
                    <a:p>
                      <a:r>
                        <a:rPr lang="en-US" sz="1400" u="sng" dirty="0" smtClean="0"/>
                        <a:t>x 80%</a:t>
                      </a:r>
                    </a:p>
                    <a:p>
                      <a:r>
                        <a:rPr lang="en-US" sz="1400" u="none" dirty="0" smtClean="0"/>
                        <a:t>$220</a:t>
                      </a:r>
                      <a:endParaRPr lang="en-US" sz="1400" u="none" baseline="0" dirty="0" smtClean="0"/>
                    </a:p>
                  </a:txBody>
                  <a:tcPr/>
                </a:tc>
              </a:tr>
              <a:tr h="370840">
                <a:tc>
                  <a:txBody>
                    <a:bodyPr/>
                    <a:lstStyle/>
                    <a:p>
                      <a:r>
                        <a:rPr lang="en-US" sz="1400" dirty="0" smtClean="0"/>
                        <a:t>John Doe (60)</a:t>
                      </a:r>
                      <a:endParaRPr lang="en-US" sz="1400" dirty="0"/>
                    </a:p>
                  </a:txBody>
                  <a:tcPr/>
                </a:tc>
                <a:tc>
                  <a:txBody>
                    <a:bodyPr/>
                    <a:lstStyle/>
                    <a:p>
                      <a:r>
                        <a:rPr lang="en-US" sz="1400" dirty="0" smtClean="0"/>
                        <a:t>$300</a:t>
                      </a:r>
                    </a:p>
                    <a:p>
                      <a:r>
                        <a:rPr lang="en-US" sz="1400" u="sng" dirty="0" smtClean="0"/>
                        <a:t>x 80%</a:t>
                      </a:r>
                    </a:p>
                    <a:p>
                      <a:r>
                        <a:rPr lang="en-US" sz="1400" u="none" dirty="0" smtClean="0"/>
                        <a:t>$240</a:t>
                      </a:r>
                      <a:endParaRPr lang="en-US" sz="1400" u="none" dirty="0"/>
                    </a:p>
                  </a:txBody>
                  <a:tcPr/>
                </a:tc>
                <a:tc>
                  <a:txBody>
                    <a:bodyPr/>
                    <a:lstStyle/>
                    <a:p>
                      <a:r>
                        <a:rPr lang="en-US" sz="1400" dirty="0" smtClean="0"/>
                        <a:t>$350</a:t>
                      </a:r>
                    </a:p>
                    <a:p>
                      <a:r>
                        <a:rPr lang="en-US" sz="1400" u="sng" dirty="0" smtClean="0"/>
                        <a:t>x 80%</a:t>
                      </a:r>
                    </a:p>
                    <a:p>
                      <a:r>
                        <a:rPr lang="en-US" sz="1400" u="none" dirty="0" smtClean="0"/>
                        <a:t>$280</a:t>
                      </a:r>
                      <a:endParaRPr lang="en-US" sz="1400" u="none" dirty="0"/>
                    </a:p>
                  </a:txBody>
                  <a:tcPr/>
                </a:tc>
                <a:tc>
                  <a:txBody>
                    <a:bodyPr/>
                    <a:lstStyle/>
                    <a:p>
                      <a:r>
                        <a:rPr lang="en-US" sz="1400" dirty="0" smtClean="0"/>
                        <a:t>$375</a:t>
                      </a:r>
                    </a:p>
                    <a:p>
                      <a:r>
                        <a:rPr lang="en-US" sz="1400" u="sng" dirty="0" smtClean="0"/>
                        <a:t>X 80%</a:t>
                      </a:r>
                    </a:p>
                    <a:p>
                      <a:r>
                        <a:rPr lang="en-US" sz="1400" u="none" dirty="0" smtClean="0"/>
                        <a:t>$300</a:t>
                      </a:r>
                      <a:endParaRPr lang="en-US" sz="1400" u="none" dirty="0"/>
                    </a:p>
                  </a:txBody>
                  <a:tcPr/>
                </a:tc>
              </a:tr>
            </a:tbl>
          </a:graphicData>
        </a:graphic>
      </p:graphicFrame>
      <p:sp>
        <p:nvSpPr>
          <p:cNvPr id="5" name="Slide Number Placeholder 4"/>
          <p:cNvSpPr>
            <a:spLocks noGrp="1"/>
          </p:cNvSpPr>
          <p:nvPr>
            <p:ph type="sldNum" sz="quarter" idx="12"/>
          </p:nvPr>
        </p:nvSpPr>
        <p:spPr>
          <a:xfrm>
            <a:off x="3493202" y="6366972"/>
            <a:ext cx="2145598" cy="365125"/>
          </a:xfrm>
        </p:spPr>
        <p:txBody>
          <a:bodyPr/>
          <a:lstStyle/>
          <a:p>
            <a:pPr algn="ctr"/>
            <a:r>
              <a:rPr lang="en-US" dirty="0" smtClean="0"/>
              <a:t>22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103893241"/>
              </p:ext>
            </p:extLst>
          </p:nvPr>
        </p:nvGraphicFramePr>
        <p:xfrm>
          <a:off x="304800" y="4064876"/>
          <a:ext cx="5486399" cy="1981200"/>
        </p:xfrm>
        <a:graphic>
          <a:graphicData uri="http://schemas.openxmlformats.org/drawingml/2006/table">
            <a:tbl>
              <a:tblPr firstRow="1" bandRow="1">
                <a:tableStyleId>{5C22544A-7EE6-4342-B048-85BDC9FD1C3A}</a:tableStyleId>
              </a:tblPr>
              <a:tblGrid>
                <a:gridCol w="2029216"/>
                <a:gridCol w="1127342"/>
                <a:gridCol w="1127342"/>
                <a:gridCol w="1202499"/>
              </a:tblGrid>
              <a:tr h="381000">
                <a:tc>
                  <a:txBody>
                    <a:bodyPr/>
                    <a:lstStyle/>
                    <a:p>
                      <a:r>
                        <a:rPr lang="en-US" sz="1400" dirty="0" smtClean="0"/>
                        <a:t>EMPLOYEE</a:t>
                      </a:r>
                      <a:endParaRPr lang="en-US" sz="1400" dirty="0"/>
                    </a:p>
                  </a:txBody>
                  <a:tcPr/>
                </a:tc>
                <a:tc>
                  <a:txBody>
                    <a:bodyPr/>
                    <a:lstStyle/>
                    <a:p>
                      <a:r>
                        <a:rPr lang="en-US" sz="1400" dirty="0" smtClean="0"/>
                        <a:t>PLAN</a:t>
                      </a:r>
                      <a:r>
                        <a:rPr lang="en-US" sz="1400" baseline="0" dirty="0" smtClean="0"/>
                        <a:t> A</a:t>
                      </a:r>
                      <a:endParaRPr lang="en-US" sz="1400" dirty="0"/>
                    </a:p>
                  </a:txBody>
                  <a:tcPr/>
                </a:tc>
                <a:tc>
                  <a:txBody>
                    <a:bodyPr/>
                    <a:lstStyle/>
                    <a:p>
                      <a:r>
                        <a:rPr lang="en-US" sz="1400" dirty="0" smtClean="0"/>
                        <a:t>PLAN B</a:t>
                      </a:r>
                    </a:p>
                    <a:p>
                      <a:r>
                        <a:rPr lang="en-US" sz="1400" dirty="0" smtClean="0"/>
                        <a:t>(Reference)</a:t>
                      </a:r>
                      <a:endParaRPr lang="en-US" sz="1400" dirty="0"/>
                    </a:p>
                  </a:txBody>
                  <a:tcPr/>
                </a:tc>
                <a:tc>
                  <a:txBody>
                    <a:bodyPr/>
                    <a:lstStyle/>
                    <a:p>
                      <a:r>
                        <a:rPr lang="en-US" sz="1400" dirty="0" smtClean="0"/>
                        <a:t>PLAN</a:t>
                      </a:r>
                      <a:r>
                        <a:rPr lang="en-US" sz="1400" baseline="0" dirty="0" smtClean="0"/>
                        <a:t> C</a:t>
                      </a:r>
                      <a:endParaRPr lang="en-US" sz="1400" dirty="0"/>
                    </a:p>
                  </a:txBody>
                  <a:tcPr/>
                </a:tc>
              </a:tr>
              <a:tr h="370840">
                <a:tc>
                  <a:txBody>
                    <a:bodyPr/>
                    <a:lstStyle/>
                    <a:p>
                      <a:r>
                        <a:rPr lang="en-US" sz="1400" dirty="0" smtClean="0"/>
                        <a:t>Jane</a:t>
                      </a:r>
                      <a:r>
                        <a:rPr lang="en-US" sz="1400" baseline="0" dirty="0" smtClean="0"/>
                        <a:t> Doe (25)</a:t>
                      </a:r>
                      <a:endParaRPr lang="en-US" sz="1400" dirty="0"/>
                    </a:p>
                  </a:txBody>
                  <a:tcPr/>
                </a:tc>
                <a:tc>
                  <a:txBody>
                    <a:bodyPr/>
                    <a:lstStyle/>
                    <a:p>
                      <a:r>
                        <a:rPr lang="en-US" sz="1400" dirty="0" smtClean="0"/>
                        <a:t>$ 200</a:t>
                      </a:r>
                      <a:r>
                        <a:rPr lang="en-US" sz="1400" baseline="0" dirty="0" smtClean="0"/>
                        <a:t> </a:t>
                      </a:r>
                    </a:p>
                    <a:p>
                      <a:endParaRPr lang="en-US" sz="1400" dirty="0" smtClean="0"/>
                    </a:p>
                    <a:p>
                      <a:r>
                        <a:rPr lang="en-US" sz="1400" dirty="0" smtClean="0"/>
                        <a:t>$200</a:t>
                      </a:r>
                    </a:p>
                  </a:txBody>
                  <a:tcPr/>
                </a:tc>
                <a:tc>
                  <a:txBody>
                    <a:bodyPr/>
                    <a:lstStyle/>
                    <a:p>
                      <a:r>
                        <a:rPr lang="en-US" sz="1400" dirty="0" smtClean="0"/>
                        <a:t>$250</a:t>
                      </a:r>
                    </a:p>
                    <a:p>
                      <a:r>
                        <a:rPr lang="en-US" sz="1400" u="sng" dirty="0" smtClean="0"/>
                        <a:t>x 80%</a:t>
                      </a:r>
                    </a:p>
                    <a:p>
                      <a:r>
                        <a:rPr lang="en-US" sz="1400" dirty="0" smtClean="0"/>
                        <a:t>$200</a:t>
                      </a:r>
                    </a:p>
                  </a:txBody>
                  <a:tcPr/>
                </a:tc>
                <a:tc>
                  <a:txBody>
                    <a:bodyPr/>
                    <a:lstStyle/>
                    <a:p>
                      <a:r>
                        <a:rPr lang="en-US" sz="1400" dirty="0" smtClean="0"/>
                        <a:t>$275</a:t>
                      </a:r>
                    </a:p>
                    <a:p>
                      <a:endParaRPr lang="en-US" sz="1400" u="none" dirty="0" smtClean="0"/>
                    </a:p>
                    <a:p>
                      <a:r>
                        <a:rPr lang="en-US" sz="1400" u="none" dirty="0" smtClean="0"/>
                        <a:t>$200</a:t>
                      </a:r>
                      <a:endParaRPr lang="en-US" sz="1400" u="none" baseline="0" dirty="0" smtClean="0"/>
                    </a:p>
                  </a:txBody>
                  <a:tcPr/>
                </a:tc>
              </a:tr>
              <a:tr h="370840">
                <a:tc>
                  <a:txBody>
                    <a:bodyPr/>
                    <a:lstStyle/>
                    <a:p>
                      <a:r>
                        <a:rPr lang="en-US" sz="1400" dirty="0" smtClean="0"/>
                        <a:t>John Doe (60)</a:t>
                      </a:r>
                      <a:endParaRPr lang="en-US" sz="1400" dirty="0"/>
                    </a:p>
                  </a:txBody>
                  <a:tcPr/>
                </a:tc>
                <a:tc>
                  <a:txBody>
                    <a:bodyPr/>
                    <a:lstStyle/>
                    <a:p>
                      <a:r>
                        <a:rPr lang="en-US" sz="1400" dirty="0" smtClean="0"/>
                        <a:t>$300</a:t>
                      </a:r>
                    </a:p>
                    <a:p>
                      <a:endParaRPr lang="en-US" sz="1400" u="none" dirty="0" smtClean="0"/>
                    </a:p>
                    <a:p>
                      <a:r>
                        <a:rPr lang="en-US" sz="1400" u="none" dirty="0" smtClean="0"/>
                        <a:t>$280</a:t>
                      </a:r>
                      <a:endParaRPr lang="en-US" sz="1400" u="none" dirty="0"/>
                    </a:p>
                  </a:txBody>
                  <a:tcPr/>
                </a:tc>
                <a:tc>
                  <a:txBody>
                    <a:bodyPr/>
                    <a:lstStyle/>
                    <a:p>
                      <a:r>
                        <a:rPr lang="en-US" sz="1400" dirty="0" smtClean="0"/>
                        <a:t>$350</a:t>
                      </a:r>
                    </a:p>
                    <a:p>
                      <a:r>
                        <a:rPr lang="en-US" sz="1400" u="sng" dirty="0" smtClean="0"/>
                        <a:t>x 80%</a:t>
                      </a:r>
                    </a:p>
                    <a:p>
                      <a:r>
                        <a:rPr lang="en-US" sz="1400" u="none" dirty="0" smtClean="0"/>
                        <a:t>$280</a:t>
                      </a:r>
                      <a:endParaRPr lang="en-US" sz="1400" u="none" dirty="0"/>
                    </a:p>
                  </a:txBody>
                  <a:tcPr/>
                </a:tc>
                <a:tc>
                  <a:txBody>
                    <a:bodyPr/>
                    <a:lstStyle/>
                    <a:p>
                      <a:r>
                        <a:rPr lang="en-US" sz="1400" dirty="0" smtClean="0"/>
                        <a:t>$375</a:t>
                      </a:r>
                    </a:p>
                    <a:p>
                      <a:endParaRPr lang="en-US" sz="1400" u="none" dirty="0" smtClean="0"/>
                    </a:p>
                    <a:p>
                      <a:r>
                        <a:rPr lang="en-US" sz="1400" u="none" dirty="0" smtClean="0"/>
                        <a:t>$280</a:t>
                      </a:r>
                      <a:endParaRPr lang="en-US" sz="1400" u="none" dirty="0"/>
                    </a:p>
                  </a:txBody>
                  <a:tcPr/>
                </a:tc>
              </a:tr>
            </a:tbl>
          </a:graphicData>
        </a:graphic>
      </p:graphicFrame>
      <p:sp>
        <p:nvSpPr>
          <p:cNvPr id="10" name="Rectangle 9"/>
          <p:cNvSpPr/>
          <p:nvPr/>
        </p:nvSpPr>
        <p:spPr>
          <a:xfrm>
            <a:off x="228600" y="1421190"/>
            <a:ext cx="3048000" cy="369332"/>
          </a:xfrm>
          <a:prstGeom prst="rect">
            <a:avLst/>
          </a:prstGeom>
        </p:spPr>
        <p:txBody>
          <a:bodyPr wrap="square">
            <a:spAutoFit/>
          </a:bodyPr>
          <a:lstStyle/>
          <a:p>
            <a:r>
              <a:rPr lang="en-US" b="1" dirty="0" smtClean="0">
                <a:latin typeface="Arial" panose="020B0604020202020204" pitchFamily="34" charset="0"/>
                <a:cs typeface="Arial" panose="020B0604020202020204" pitchFamily="34" charset="0"/>
              </a:rPr>
              <a:t>Fixed Percentage</a:t>
            </a:r>
            <a:endParaRPr lang="en-US" b="1" dirty="0">
              <a:latin typeface="Arial" panose="020B0604020202020204" pitchFamily="34" charset="0"/>
              <a:cs typeface="Arial" panose="020B0604020202020204" pitchFamily="34" charset="0"/>
            </a:endParaRPr>
          </a:p>
        </p:txBody>
      </p:sp>
      <p:sp>
        <p:nvSpPr>
          <p:cNvPr id="11" name="Rectangle 10"/>
          <p:cNvSpPr/>
          <p:nvPr/>
        </p:nvSpPr>
        <p:spPr>
          <a:xfrm>
            <a:off x="228600" y="3743980"/>
            <a:ext cx="5410200" cy="338554"/>
          </a:xfrm>
          <a:prstGeom prst="rect">
            <a:avLst/>
          </a:prstGeom>
        </p:spPr>
        <p:txBody>
          <a:bodyPr wrap="square">
            <a:spAutoFit/>
          </a:bodyPr>
          <a:lstStyle/>
          <a:p>
            <a:r>
              <a:rPr lang="en-US" sz="1600" b="1" dirty="0" smtClean="0">
                <a:latin typeface="Arial" panose="020B0604020202020204" pitchFamily="34" charset="0"/>
                <a:cs typeface="Arial" panose="020B0604020202020204" pitchFamily="34" charset="0"/>
              </a:rPr>
              <a:t>Reference Plan Contribution </a:t>
            </a:r>
            <a:endParaRPr lang="en-US" sz="1600" b="1" dirty="0">
              <a:latin typeface="Arial" panose="020B0604020202020204" pitchFamily="34" charset="0"/>
              <a:cs typeface="Arial" panose="020B0604020202020204" pitchFamily="34" charset="0"/>
            </a:endParaRPr>
          </a:p>
        </p:txBody>
      </p:sp>
      <p:sp>
        <p:nvSpPr>
          <p:cNvPr id="12" name="Rectangle 11"/>
          <p:cNvSpPr/>
          <p:nvPr/>
        </p:nvSpPr>
        <p:spPr>
          <a:xfrm>
            <a:off x="5928890" y="1767159"/>
            <a:ext cx="3048000" cy="3970318"/>
          </a:xfrm>
          <a:prstGeom prst="rect">
            <a:avLst/>
          </a:prstGeom>
        </p:spPr>
        <p:txBody>
          <a:bodyPr wrap="square">
            <a:spAutoFit/>
          </a:bodyPr>
          <a:lstStyle/>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Assume an 80% employer contribution for both examples </a:t>
            </a:r>
          </a:p>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In the fixed percentage, employer contributions vary by plan and enrollee age</a:t>
            </a:r>
            <a:endParaRPr lang="en-US"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Assume the employer chooses Plan B as a reference plan</a:t>
            </a:r>
          </a:p>
          <a:p>
            <a:pPr marL="342900" indent="-342900">
              <a:buFont typeface="Arial" panose="020B0604020202020204" pitchFamily="34" charset="0"/>
              <a:buChar char="•"/>
            </a:pPr>
            <a:r>
              <a:rPr lang="en-US" dirty="0" smtClean="0">
                <a:latin typeface="Arial" panose="020B0604020202020204" pitchFamily="34" charset="0"/>
                <a:cs typeface="Arial" panose="020B0604020202020204" pitchFamily="34" charset="0"/>
              </a:rPr>
              <a:t>Employer contribution is constant across plans (but still varies for each enrollee based on age)</a:t>
            </a:r>
            <a:endParaRPr lang="en-US" dirty="0">
              <a:latin typeface="Arial" panose="020B0604020202020204" pitchFamily="34" charset="0"/>
              <a:cs typeface="Arial" panose="020B0604020202020204" pitchFamily="34" charset="0"/>
            </a:endParaRPr>
          </a:p>
        </p:txBody>
      </p:sp>
      <p:sp>
        <p:nvSpPr>
          <p:cNvPr id="13" name="Right Arrow 12"/>
          <p:cNvSpPr/>
          <p:nvPr/>
        </p:nvSpPr>
        <p:spPr>
          <a:xfrm>
            <a:off x="4114800" y="5817477"/>
            <a:ext cx="426720" cy="1308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Arrow 13"/>
          <p:cNvSpPr/>
          <p:nvPr/>
        </p:nvSpPr>
        <p:spPr>
          <a:xfrm rot="10800000">
            <a:off x="2971800" y="5817477"/>
            <a:ext cx="426720" cy="1308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ight Arrow 14"/>
          <p:cNvSpPr/>
          <p:nvPr/>
        </p:nvSpPr>
        <p:spPr>
          <a:xfrm>
            <a:off x="4114800" y="5077072"/>
            <a:ext cx="426720" cy="1308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rot="10800000">
            <a:off x="2971800" y="5077072"/>
            <a:ext cx="426720" cy="1308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67880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765469"/>
            <a:ext cx="9143999" cy="893764"/>
          </a:xfrm>
          <a:solidFill>
            <a:srgbClr val="084A9C">
              <a:alpha val="0"/>
            </a:srgbClr>
          </a:solidFill>
          <a:effectLst>
            <a:outerShdw dist="76200" dir="5640000" algn="tl" rotWithShape="0">
              <a:srgbClr val="FFD004">
                <a:alpha val="0"/>
              </a:srgbClr>
            </a:outerShdw>
          </a:effectLst>
        </p:spPr>
        <p:txBody>
          <a:bodyPr>
            <a:normAutofit fontScale="90000"/>
          </a:bodyPr>
          <a:lstStyle/>
          <a:p>
            <a:pPr algn="ctr"/>
            <a:r>
              <a:rPr lang="en-US" dirty="0"/>
              <a:t>What is the Small Business </a:t>
            </a:r>
            <a:r>
              <a:rPr lang="en-US" dirty="0" smtClean="0"/>
              <a:t/>
            </a:r>
            <a:br>
              <a:rPr lang="en-US" dirty="0" smtClean="0"/>
            </a:br>
            <a:r>
              <a:rPr lang="en-US" dirty="0" smtClean="0"/>
              <a:t>Health </a:t>
            </a:r>
            <a:r>
              <a:rPr lang="en-US" dirty="0"/>
              <a:t>Care Tax </a:t>
            </a:r>
            <a:r>
              <a:rPr lang="en-US" dirty="0" smtClean="0"/>
              <a:t>Credit?</a:t>
            </a:r>
            <a:endParaRPr lang="en-US" sz="4000" b="1" dirty="0"/>
          </a:p>
        </p:txBody>
      </p:sp>
      <p:sp>
        <p:nvSpPr>
          <p:cNvPr id="4" name="Content Placeholder 3"/>
          <p:cNvSpPr>
            <a:spLocks noGrp="1"/>
          </p:cNvSpPr>
          <p:nvPr>
            <p:ph idx="1"/>
          </p:nvPr>
        </p:nvSpPr>
        <p:spPr>
          <a:xfrm>
            <a:off x="457199" y="1699188"/>
            <a:ext cx="8375302" cy="4507948"/>
          </a:xfrm>
        </p:spPr>
        <p:txBody>
          <a:bodyPr numCol="1">
            <a:noAutofit/>
          </a:bodyPr>
          <a:lstStyle/>
          <a:p>
            <a:pPr>
              <a:lnSpc>
                <a:spcPct val="100000"/>
              </a:lnSpc>
              <a:spcBef>
                <a:spcPct val="20000"/>
              </a:spcBef>
              <a:defRPr/>
            </a:pPr>
            <a:r>
              <a:rPr lang="en-US" sz="2000" dirty="0" smtClean="0"/>
              <a:t>The Small Business Health Care Tax Credit is generally only available to employers who have purchased coverage through a SHOP Marketplace </a:t>
            </a:r>
          </a:p>
          <a:p>
            <a:pPr>
              <a:lnSpc>
                <a:spcPct val="100000"/>
              </a:lnSpc>
              <a:spcBef>
                <a:spcPct val="20000"/>
              </a:spcBef>
              <a:defRPr/>
            </a:pPr>
            <a:r>
              <a:rPr lang="en-US" sz="2000" dirty="0">
                <a:solidFill>
                  <a:prstClr val="black"/>
                </a:solidFill>
              </a:rPr>
              <a:t>S</a:t>
            </a:r>
            <a:r>
              <a:rPr lang="en-US" sz="2000" dirty="0" smtClean="0">
                <a:solidFill>
                  <a:prstClr val="black"/>
                </a:solidFill>
              </a:rPr>
              <a:t>mall employers </a:t>
            </a:r>
            <a:r>
              <a:rPr lang="en-US" sz="2000" dirty="0" smtClean="0"/>
              <a:t>ability to </a:t>
            </a:r>
            <a:r>
              <a:rPr lang="en-US" sz="2000" dirty="0" smtClean="0">
                <a:solidFill>
                  <a:prstClr val="black"/>
                </a:solidFill>
              </a:rPr>
              <a:t>get back a portion of their premium contributions through the tax credit</a:t>
            </a:r>
          </a:p>
          <a:p>
            <a:pPr lvl="1">
              <a:buFont typeface="Arial" panose="020B0604020202020204" pitchFamily="34" charset="0"/>
              <a:buChar char="−"/>
            </a:pPr>
            <a:r>
              <a:rPr lang="en-US" sz="1800" dirty="0" smtClean="0"/>
              <a:t>The tax credit </a:t>
            </a:r>
            <a:r>
              <a:rPr lang="en-US" sz="1800" dirty="0"/>
              <a:t>may </a:t>
            </a:r>
            <a:r>
              <a:rPr lang="en-US" sz="1800" dirty="0" smtClean="0"/>
              <a:t>be worth up to 50% of eligible </a:t>
            </a:r>
            <a:r>
              <a:rPr lang="en-US" sz="1800" dirty="0"/>
              <a:t>employers’ premium </a:t>
            </a:r>
            <a:r>
              <a:rPr lang="en-US" sz="1800" dirty="0" smtClean="0"/>
              <a:t>contributions (up to 35% for tax-exempt employers)</a:t>
            </a:r>
            <a:endParaRPr lang="en-US" sz="1600" dirty="0" smtClean="0"/>
          </a:p>
          <a:p>
            <a:pPr>
              <a:lnSpc>
                <a:spcPct val="100000"/>
              </a:lnSpc>
              <a:spcBef>
                <a:spcPts val="600"/>
              </a:spcBef>
              <a:defRPr/>
            </a:pPr>
            <a:r>
              <a:rPr lang="en-US" sz="2000" dirty="0" smtClean="0"/>
              <a:t>To qualify for the tax credit, employers must:</a:t>
            </a:r>
            <a:endParaRPr lang="en-US" sz="2000" dirty="0"/>
          </a:p>
          <a:p>
            <a:pPr marL="914400" lvl="1" indent="-457200">
              <a:lnSpc>
                <a:spcPct val="100000"/>
              </a:lnSpc>
              <a:spcBef>
                <a:spcPct val="20000"/>
              </a:spcBef>
              <a:buFont typeface="+mj-lt"/>
              <a:buAutoNum type="arabicPeriod"/>
              <a:defRPr/>
            </a:pPr>
            <a:r>
              <a:rPr lang="en-US" sz="1800" dirty="0" smtClean="0"/>
              <a:t>Have employees </a:t>
            </a:r>
            <a:r>
              <a:rPr lang="en-US" sz="1800" dirty="0"/>
              <a:t>enrolled in SHOP Marketplace health or dental </a:t>
            </a:r>
            <a:r>
              <a:rPr lang="en-US" sz="1800" dirty="0" smtClean="0"/>
              <a:t>plan(s)</a:t>
            </a:r>
            <a:endParaRPr lang="en-US" sz="1800" dirty="0"/>
          </a:p>
          <a:p>
            <a:pPr marL="914400" lvl="1" indent="-457200">
              <a:lnSpc>
                <a:spcPct val="100000"/>
              </a:lnSpc>
              <a:spcBef>
                <a:spcPct val="20000"/>
              </a:spcBef>
              <a:buFont typeface="+mj-lt"/>
              <a:buAutoNum type="arabicPeriod"/>
              <a:defRPr/>
            </a:pPr>
            <a:r>
              <a:rPr lang="en-US" sz="1800" dirty="0" smtClean="0"/>
              <a:t>Have fewer </a:t>
            </a:r>
            <a:r>
              <a:rPr lang="en-US" sz="1800" dirty="0"/>
              <a:t>than 25 </a:t>
            </a:r>
            <a:r>
              <a:rPr lang="en-US" sz="1800" dirty="0" smtClean="0"/>
              <a:t>FTEs (based on a 40 hour work week)</a:t>
            </a:r>
            <a:endParaRPr lang="en-US" sz="1800" dirty="0"/>
          </a:p>
          <a:p>
            <a:pPr marL="914400" lvl="1" indent="-457200">
              <a:lnSpc>
                <a:spcPct val="100000"/>
              </a:lnSpc>
              <a:spcBef>
                <a:spcPct val="20000"/>
              </a:spcBef>
              <a:buFont typeface="+mj-lt"/>
              <a:buAutoNum type="arabicPeriod"/>
              <a:defRPr/>
            </a:pPr>
            <a:r>
              <a:rPr lang="en-US" sz="1800" dirty="0" smtClean="0"/>
              <a:t>Pay average wages of less than around </a:t>
            </a:r>
            <a:r>
              <a:rPr lang="en-US" sz="1800" dirty="0"/>
              <a:t>$</a:t>
            </a:r>
            <a:r>
              <a:rPr lang="en-US" sz="1800" dirty="0" smtClean="0"/>
              <a:t>50,000 </a:t>
            </a:r>
            <a:r>
              <a:rPr lang="en-US" sz="1800" dirty="0"/>
              <a:t>per </a:t>
            </a:r>
            <a:r>
              <a:rPr lang="en-US" sz="1800" dirty="0" smtClean="0"/>
              <a:t>year per FTE, adjusted </a:t>
            </a:r>
            <a:r>
              <a:rPr lang="en-US" sz="1800" dirty="0"/>
              <a:t>annually for </a:t>
            </a:r>
            <a:r>
              <a:rPr lang="en-US" sz="1800" dirty="0" smtClean="0"/>
              <a:t>inflation </a:t>
            </a:r>
            <a:endParaRPr lang="en-US" sz="1800" dirty="0"/>
          </a:p>
          <a:p>
            <a:pPr marL="914400" lvl="1" indent="-457200">
              <a:lnSpc>
                <a:spcPct val="100000"/>
              </a:lnSpc>
              <a:spcBef>
                <a:spcPct val="20000"/>
              </a:spcBef>
              <a:buFont typeface="+mj-lt"/>
              <a:buAutoNum type="arabicPeriod"/>
              <a:defRPr/>
            </a:pPr>
            <a:r>
              <a:rPr lang="en-US" sz="1800" dirty="0" smtClean="0"/>
              <a:t>Contribute at </a:t>
            </a:r>
            <a:r>
              <a:rPr lang="en-US" sz="1800" dirty="0"/>
              <a:t>least 50% </a:t>
            </a:r>
            <a:r>
              <a:rPr lang="en-US" sz="1800" dirty="0" smtClean="0"/>
              <a:t>toward employee-only </a:t>
            </a:r>
            <a:r>
              <a:rPr lang="en-US" sz="1800" dirty="0"/>
              <a:t>premium </a:t>
            </a:r>
            <a:r>
              <a:rPr lang="en-US" sz="1800" dirty="0" smtClean="0"/>
              <a:t>costs</a:t>
            </a:r>
          </a:p>
          <a:p>
            <a:pPr marL="914400" lvl="1" indent="-457200">
              <a:lnSpc>
                <a:spcPct val="100000"/>
              </a:lnSpc>
              <a:spcBef>
                <a:spcPct val="20000"/>
              </a:spcBef>
              <a:buFont typeface="+mj-lt"/>
              <a:buAutoNum type="arabicPeriod"/>
              <a:defRPr/>
            </a:pPr>
            <a:r>
              <a:rPr lang="en-US" sz="1800" dirty="0" smtClean="0"/>
              <a:t>File for the tax credit with IRS</a:t>
            </a:r>
            <a:endParaRPr lang="en-US" sz="2800" dirty="0" smtClean="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0" y="6356351"/>
            <a:ext cx="9144000" cy="365125"/>
          </a:xfrm>
        </p:spPr>
        <p:txBody>
          <a:bodyPr/>
          <a:lstStyle/>
          <a:p>
            <a:pPr algn="ctr"/>
            <a:fld id="{D7CA87AA-2568-400D-B3BF-28B9A5B3F4FB}" type="slidenum">
              <a:rPr lang="en-US" smtClean="0">
                <a:solidFill>
                  <a:prstClr val="black">
                    <a:tint val="75000"/>
                  </a:prstClr>
                </a:solidFill>
              </a:rPr>
              <a:pPr algn="ctr"/>
              <a:t>23</a:t>
            </a:fld>
            <a:endParaRPr lang="en-US" dirty="0">
              <a:solidFill>
                <a:prstClr val="black">
                  <a:tint val="75000"/>
                </a:prstClr>
              </a:solidFill>
            </a:endParaRPr>
          </a:p>
        </p:txBody>
      </p:sp>
    </p:spTree>
    <p:extLst>
      <p:ext uri="{BB962C8B-B14F-4D97-AF65-F5344CB8AC3E}">
        <p14:creationId xmlns:p14="http://schemas.microsoft.com/office/powerpoint/2010/main" val="2120937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935036"/>
            <a:ext cx="9143999" cy="893764"/>
          </a:xfrm>
          <a:solidFill>
            <a:srgbClr val="084A9C">
              <a:alpha val="0"/>
            </a:srgbClr>
          </a:solidFill>
          <a:effectLst>
            <a:outerShdw dist="76200" dir="5640000" algn="tl" rotWithShape="0">
              <a:srgbClr val="FFD004">
                <a:alpha val="0"/>
              </a:srgbClr>
            </a:outerShdw>
          </a:effectLst>
        </p:spPr>
        <p:txBody>
          <a:bodyPr>
            <a:normAutofit/>
          </a:bodyPr>
          <a:lstStyle/>
          <a:p>
            <a:pPr algn="ctr"/>
            <a:r>
              <a:rPr lang="en-US" sz="3200" dirty="0" smtClean="0"/>
              <a:t>Small </a:t>
            </a:r>
            <a:r>
              <a:rPr lang="en-US" sz="3200" dirty="0"/>
              <a:t>Business Health Care Tax </a:t>
            </a:r>
            <a:r>
              <a:rPr lang="en-US" sz="3200" dirty="0" smtClean="0"/>
              <a:t>Credit </a:t>
            </a:r>
            <a:r>
              <a:rPr lang="en-US" sz="2200" dirty="0" smtClean="0"/>
              <a:t>(continued)</a:t>
            </a:r>
            <a:endParaRPr lang="en-US" sz="2200" b="1" dirty="0"/>
          </a:p>
        </p:txBody>
      </p:sp>
      <p:sp>
        <p:nvSpPr>
          <p:cNvPr id="4" name="Content Placeholder 3"/>
          <p:cNvSpPr>
            <a:spLocks noGrp="1"/>
          </p:cNvSpPr>
          <p:nvPr>
            <p:ph idx="1"/>
          </p:nvPr>
        </p:nvSpPr>
        <p:spPr>
          <a:xfrm>
            <a:off x="457199" y="2137429"/>
            <a:ext cx="8229601" cy="3252608"/>
          </a:xfrm>
        </p:spPr>
        <p:txBody>
          <a:bodyPr numCol="1">
            <a:noAutofit/>
          </a:bodyPr>
          <a:lstStyle/>
          <a:p>
            <a:pPr>
              <a:lnSpc>
                <a:spcPct val="100000"/>
              </a:lnSpc>
              <a:spcBef>
                <a:spcPct val="20000"/>
              </a:spcBef>
              <a:defRPr/>
            </a:pPr>
            <a:r>
              <a:rPr lang="en-US" sz="1800" dirty="0" smtClean="0">
                <a:solidFill>
                  <a:prstClr val="black"/>
                </a:solidFill>
              </a:rPr>
              <a:t>For tax years 2014 and beyond, employers can claim the tax credit for </a:t>
            </a:r>
            <a:r>
              <a:rPr lang="en-US" sz="1800" b="1" dirty="0" smtClean="0">
                <a:solidFill>
                  <a:prstClr val="black"/>
                </a:solidFill>
              </a:rPr>
              <a:t>two consecutive years</a:t>
            </a:r>
            <a:endParaRPr lang="en-US" sz="1800" dirty="0">
              <a:solidFill>
                <a:srgbClr val="FF0000"/>
              </a:solidFill>
            </a:endParaRPr>
          </a:p>
          <a:p>
            <a:pPr marL="0" indent="0">
              <a:buNone/>
            </a:pPr>
            <a:endParaRPr lang="en-US" sz="1800" dirty="0" smtClean="0">
              <a:solidFill>
                <a:prstClr val="black"/>
              </a:solidFill>
            </a:endParaRPr>
          </a:p>
          <a:p>
            <a:pPr marL="0" indent="0">
              <a:buNone/>
            </a:pPr>
            <a:r>
              <a:rPr lang="en-US" sz="1800" dirty="0" smtClean="0">
                <a:solidFill>
                  <a:prstClr val="black"/>
                </a:solidFill>
              </a:rPr>
              <a:t>Use the</a:t>
            </a:r>
            <a:r>
              <a:rPr lang="en-US" sz="1800" b="1" dirty="0">
                <a:solidFill>
                  <a:prstClr val="black"/>
                </a:solidFill>
              </a:rPr>
              <a:t> </a:t>
            </a:r>
            <a:r>
              <a:rPr lang="en-US" sz="1800" b="1" dirty="0" smtClean="0">
                <a:solidFill>
                  <a:prstClr val="black"/>
                </a:solidFill>
              </a:rPr>
              <a:t>Tax </a:t>
            </a:r>
            <a:r>
              <a:rPr lang="en-US" sz="1800" b="1" dirty="0">
                <a:solidFill>
                  <a:prstClr val="black"/>
                </a:solidFill>
              </a:rPr>
              <a:t>Credit </a:t>
            </a:r>
            <a:r>
              <a:rPr lang="en-US" sz="1800" b="1" dirty="0" smtClean="0"/>
              <a:t>Estimator</a:t>
            </a:r>
            <a:r>
              <a:rPr lang="en-US" sz="1800" b="1" dirty="0" smtClean="0">
                <a:solidFill>
                  <a:prstClr val="black"/>
                </a:solidFill>
              </a:rPr>
              <a:t> </a:t>
            </a:r>
            <a:r>
              <a:rPr lang="en-US" sz="1800" dirty="0">
                <a:solidFill>
                  <a:prstClr val="black"/>
                </a:solidFill>
              </a:rPr>
              <a:t>on HealthCare.gov </a:t>
            </a:r>
            <a:r>
              <a:rPr lang="en-US" sz="1800" dirty="0" smtClean="0">
                <a:solidFill>
                  <a:prstClr val="black"/>
                </a:solidFill>
              </a:rPr>
              <a:t>to see if you might be eligible </a:t>
            </a:r>
            <a:r>
              <a:rPr lang="en-US" sz="1800" dirty="0" smtClean="0"/>
              <a:t>and how much the credit could be worth for your business</a:t>
            </a:r>
            <a:endParaRPr lang="en-US" sz="1800" dirty="0"/>
          </a:p>
          <a:p>
            <a:pPr lvl="1">
              <a:buFont typeface="Arial" panose="020B0604020202020204" pitchFamily="34" charset="0"/>
              <a:buChar char="−"/>
            </a:pPr>
            <a:endParaRPr lang="en-US" sz="2000" dirty="0" smtClean="0">
              <a:solidFill>
                <a:prstClr val="black"/>
              </a:solidFill>
            </a:endParaRPr>
          </a:p>
          <a:p>
            <a:pPr lvl="1">
              <a:lnSpc>
                <a:spcPct val="100000"/>
              </a:lnSpc>
              <a:spcBef>
                <a:spcPct val="20000"/>
              </a:spcBef>
              <a:defRPr/>
            </a:pPr>
            <a:endParaRPr lang="en-US" sz="2400" dirty="0" smtClean="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a:xfrm>
            <a:off x="0" y="6356351"/>
            <a:ext cx="9144000" cy="365125"/>
          </a:xfrm>
        </p:spPr>
        <p:txBody>
          <a:bodyPr/>
          <a:lstStyle/>
          <a:p>
            <a:pPr algn="ctr"/>
            <a:fld id="{D7CA87AA-2568-400D-B3BF-28B9A5B3F4FB}" type="slidenum">
              <a:rPr lang="en-US" smtClean="0">
                <a:solidFill>
                  <a:prstClr val="black">
                    <a:tint val="75000"/>
                  </a:prstClr>
                </a:solidFill>
              </a:rPr>
              <a:pPr algn="ctr"/>
              <a:t>24</a:t>
            </a:fld>
            <a:endParaRPr lang="en-US" dirty="0">
              <a:solidFill>
                <a:prstClr val="black">
                  <a:tint val="75000"/>
                </a:prstClr>
              </a:solidFill>
            </a:endParaRPr>
          </a:p>
        </p:txBody>
      </p:sp>
      <p:pic>
        <p:nvPicPr>
          <p:cNvPr id="10" name="Picture 9">
            <a:hlinkClick r:id="rId3"/>
          </p:cNvPr>
          <p:cNvPicPr>
            <a:picLocks noChangeAspect="1"/>
          </p:cNvPicPr>
          <p:nvPr/>
        </p:nvPicPr>
        <p:blipFill rotWithShape="1">
          <a:blip r:embed="rId4"/>
          <a:srcRect l="15944" t="37616" r="58460" b="18118"/>
          <a:stretch/>
        </p:blipFill>
        <p:spPr>
          <a:xfrm>
            <a:off x="3707484" y="4208031"/>
            <a:ext cx="1574200" cy="1463339"/>
          </a:xfrm>
          <a:prstGeom prst="roundRect">
            <a:avLst>
              <a:gd name="adj" fmla="val 8594"/>
            </a:avLst>
          </a:prstGeom>
          <a:solidFill>
            <a:srgbClr val="FFFFFF">
              <a:shade val="85000"/>
            </a:srgbClr>
          </a:solidFill>
          <a:ln>
            <a:noFill/>
          </a:ln>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29597114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783562"/>
            <a:ext cx="9144000" cy="650485"/>
          </a:xfrm>
          <a:solidFill>
            <a:srgbClr val="084A9C">
              <a:alpha val="0"/>
            </a:srgbClr>
          </a:solidFill>
          <a:effectLst>
            <a:outerShdw dist="76200" dir="5640000" algn="tl" rotWithShape="0">
              <a:srgbClr val="FFD004">
                <a:alpha val="0"/>
              </a:srgbClr>
            </a:outerShdw>
          </a:effectLst>
        </p:spPr>
        <p:txBody>
          <a:bodyPr>
            <a:normAutofit/>
          </a:bodyPr>
          <a:lstStyle/>
          <a:p>
            <a:pPr algn="ctr">
              <a:lnSpc>
                <a:spcPct val="100000"/>
              </a:lnSpc>
            </a:pPr>
            <a:r>
              <a:rPr lang="en-US" sz="3200" dirty="0" smtClean="0"/>
              <a:t>SHOP Marketplace Tools for Employers</a:t>
            </a:r>
            <a:endParaRPr lang="en-US" sz="3200" b="1" dirty="0"/>
          </a:p>
        </p:txBody>
      </p:sp>
      <p:sp>
        <p:nvSpPr>
          <p:cNvPr id="5" name="Slide Number Placeholder 4"/>
          <p:cNvSpPr>
            <a:spLocks noGrp="1"/>
          </p:cNvSpPr>
          <p:nvPr>
            <p:ph type="sldNum" sz="quarter" idx="12"/>
          </p:nvPr>
        </p:nvSpPr>
        <p:spPr>
          <a:xfrm>
            <a:off x="0" y="6356351"/>
            <a:ext cx="9144000" cy="365125"/>
          </a:xfrm>
        </p:spPr>
        <p:txBody>
          <a:bodyPr/>
          <a:lstStyle/>
          <a:p>
            <a:pPr algn="ctr"/>
            <a:fld id="{D7CA87AA-2568-400D-B3BF-28B9A5B3F4FB}" type="slidenum">
              <a:rPr lang="en-US" smtClean="0">
                <a:solidFill>
                  <a:prstClr val="black">
                    <a:tint val="75000"/>
                  </a:prstClr>
                </a:solidFill>
              </a:rPr>
              <a:pPr algn="ctr"/>
              <a:t>25</a:t>
            </a:fld>
            <a:endParaRPr lang="en-US" dirty="0">
              <a:solidFill>
                <a:prstClr val="black">
                  <a:tint val="75000"/>
                </a:prstClr>
              </a:solidFill>
            </a:endParaRPr>
          </a:p>
        </p:txBody>
      </p:sp>
      <p:sp>
        <p:nvSpPr>
          <p:cNvPr id="6" name="TextBox 5"/>
          <p:cNvSpPr txBox="1"/>
          <p:nvPr/>
        </p:nvSpPr>
        <p:spPr>
          <a:xfrm>
            <a:off x="0" y="5747214"/>
            <a:ext cx="9144000" cy="338554"/>
          </a:xfrm>
          <a:prstGeom prst="rect">
            <a:avLst/>
          </a:prstGeom>
          <a:noFill/>
        </p:spPr>
        <p:txBody>
          <a:bodyPr wrap="square" rtlCol="0">
            <a:spAutoFit/>
          </a:bodyPr>
          <a:lstStyle/>
          <a:p>
            <a:pPr algn="ctr"/>
            <a:r>
              <a:rPr lang="en-US" sz="1600" b="1" dirty="0" smtClean="0">
                <a:latin typeface="Arial" panose="020B0604020202020204" pitchFamily="34" charset="0"/>
                <a:cs typeface="Arial" panose="020B0604020202020204" pitchFamily="34" charset="0"/>
              </a:rPr>
              <a:t>Looking for the tools? </a:t>
            </a:r>
            <a:r>
              <a:rPr lang="en-US" sz="1600" dirty="0" smtClean="0">
                <a:latin typeface="Arial" panose="020B0604020202020204" pitchFamily="34" charset="0"/>
                <a:cs typeface="Arial" panose="020B0604020202020204" pitchFamily="34" charset="0"/>
              </a:rPr>
              <a:t>Visit </a:t>
            </a:r>
            <a:r>
              <a:rPr lang="en-US" sz="1600" dirty="0">
                <a:latin typeface="Arial" panose="020B0604020202020204" pitchFamily="34" charset="0"/>
                <a:cs typeface="Arial" panose="020B0604020202020204" pitchFamily="34" charset="0"/>
                <a:hlinkClick r:id="rId3"/>
              </a:rPr>
              <a:t>https://www.healthcare.gov/small-businesses</a:t>
            </a:r>
            <a:r>
              <a:rPr lang="en-US" sz="1600" dirty="0" smtClean="0">
                <a:latin typeface="Arial" panose="020B0604020202020204" pitchFamily="34" charset="0"/>
                <a:cs typeface="Arial" panose="020B0604020202020204" pitchFamily="34" charset="0"/>
                <a:hlinkClick r:id="rId3"/>
              </a:rPr>
              <a:t>/</a:t>
            </a:r>
            <a:r>
              <a:rPr lang="en-US" sz="1600" dirty="0" smtClean="0">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850143798"/>
              </p:ext>
            </p:extLst>
          </p:nvPr>
        </p:nvGraphicFramePr>
        <p:xfrm>
          <a:off x="457200" y="1517763"/>
          <a:ext cx="8340436" cy="4206548"/>
        </p:xfrm>
        <a:graphic>
          <a:graphicData uri="http://schemas.openxmlformats.org/drawingml/2006/table">
            <a:tbl>
              <a:tblPr firstRow="1" bandRow="1">
                <a:tableStyleId>{5C22544A-7EE6-4342-B048-85BDC9FD1C3A}</a:tableStyleId>
              </a:tblPr>
              <a:tblGrid>
                <a:gridCol w="3388301"/>
                <a:gridCol w="4952135"/>
              </a:tblGrid>
              <a:tr h="464337">
                <a:tc>
                  <a:txBody>
                    <a:bodyPr/>
                    <a:lstStyle/>
                    <a:p>
                      <a:pPr algn="ctr"/>
                      <a:r>
                        <a:rPr lang="en-US" dirty="0" smtClean="0">
                          <a:latin typeface="Arial" panose="020B0604020202020204" pitchFamily="34" charset="0"/>
                          <a:cs typeface="Arial" panose="020B0604020202020204" pitchFamily="34" charset="0"/>
                        </a:rPr>
                        <a:t>SHOP Tool </a:t>
                      </a:r>
                      <a:endParaRPr lang="en-US" dirty="0">
                        <a:latin typeface="Arial" panose="020B0604020202020204" pitchFamily="34" charset="0"/>
                        <a:cs typeface="Arial" panose="020B0604020202020204" pitchFamily="34" charset="0"/>
                      </a:endParaRPr>
                    </a:p>
                  </a:txBody>
                  <a:tcPr>
                    <a:solidFill>
                      <a:srgbClr val="209BDE"/>
                    </a:solidFill>
                  </a:tcPr>
                </a:tc>
                <a:tc>
                  <a:txBody>
                    <a:bodyPr/>
                    <a:lstStyle/>
                    <a:p>
                      <a:pPr algn="ctr"/>
                      <a:r>
                        <a:rPr lang="en-US" dirty="0" smtClean="0">
                          <a:latin typeface="Arial" panose="020B0604020202020204" pitchFamily="34" charset="0"/>
                          <a:cs typeface="Arial" panose="020B0604020202020204" pitchFamily="34" charset="0"/>
                        </a:rPr>
                        <a:t>Functionality</a:t>
                      </a:r>
                      <a:r>
                        <a:rPr lang="en-US" baseline="0" dirty="0" smtClean="0">
                          <a:latin typeface="Arial" panose="020B0604020202020204" pitchFamily="34" charset="0"/>
                          <a:cs typeface="Arial" panose="020B0604020202020204" pitchFamily="34" charset="0"/>
                        </a:rPr>
                        <a:t> &amp; Value </a:t>
                      </a:r>
                      <a:endParaRPr lang="en-US" dirty="0">
                        <a:latin typeface="Arial" panose="020B0604020202020204" pitchFamily="34" charset="0"/>
                        <a:cs typeface="Arial" panose="020B0604020202020204" pitchFamily="34" charset="0"/>
                      </a:endParaRPr>
                    </a:p>
                  </a:txBody>
                  <a:tcPr>
                    <a:solidFill>
                      <a:srgbClr val="209BDE"/>
                    </a:solidFill>
                  </a:tcPr>
                </a:tc>
              </a:tr>
              <a:tr h="1354317">
                <a:tc>
                  <a:txBody>
                    <a:bodyPr/>
                    <a:lstStyle/>
                    <a:p>
                      <a:r>
                        <a:rPr lang="en-US" sz="1600" b="1" dirty="0" smtClean="0">
                          <a:latin typeface="Arial" panose="020B0604020202020204" pitchFamily="34" charset="0"/>
                          <a:cs typeface="Arial" panose="020B0604020202020204" pitchFamily="34" charset="0"/>
                        </a:rPr>
                        <a:t>2. </a:t>
                      </a:r>
                      <a:r>
                        <a:rPr lang="en-US" sz="1600" b="1" u="none" dirty="0" smtClean="0">
                          <a:latin typeface="Arial" panose="020B0604020202020204" pitchFamily="34" charset="0"/>
                          <a:cs typeface="Arial" panose="020B0604020202020204" pitchFamily="34" charset="0"/>
                        </a:rPr>
                        <a:t>FTE Calculator</a:t>
                      </a:r>
                    </a:p>
                    <a:p>
                      <a:r>
                        <a:rPr lang="en-US" sz="1600" dirty="0" smtClean="0">
                          <a:solidFill>
                            <a:srgbClr val="FF0000"/>
                          </a:solidFill>
                          <a:latin typeface="Arial" panose="020B0604020202020204" pitchFamily="34" charset="0"/>
                          <a:cs typeface="Arial" panose="020B0604020202020204" pitchFamily="34" charset="0"/>
                        </a:rPr>
                        <a:t> </a:t>
                      </a:r>
                      <a:endParaRPr lang="en-US" sz="1600" dirty="0">
                        <a:solidFill>
                          <a:srgbClr val="FF0000"/>
                        </a:solidFill>
                        <a:latin typeface="Arial" panose="020B0604020202020204" pitchFamily="34" charset="0"/>
                        <a:cs typeface="Arial" panose="020B0604020202020204" pitchFamily="34" charset="0"/>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Helps employers determine if they may be a small employer for purposes of SHOP Marketplace</a:t>
                      </a:r>
                      <a:r>
                        <a:rPr lang="en-US" sz="1600" baseline="0" dirty="0" smtClean="0">
                          <a:latin typeface="Arial" panose="020B0604020202020204" pitchFamily="34" charset="0"/>
                          <a:cs typeface="Arial" panose="020B0604020202020204" pitchFamily="34" charset="0"/>
                        </a:rPr>
                        <a:t> eligibility helping them count their </a:t>
                      </a:r>
                      <a:r>
                        <a:rPr lang="en-US" sz="1600" baseline="0" dirty="0" smtClean="0">
                          <a:solidFill>
                            <a:schemeClr val="tx1"/>
                          </a:solidFill>
                          <a:latin typeface="Arial" panose="020B0604020202020204" pitchFamily="34" charset="0"/>
                          <a:cs typeface="Arial" panose="020B0604020202020204" pitchFamily="34" charset="0"/>
                        </a:rPr>
                        <a:t>full-time and FTE employees</a:t>
                      </a:r>
                      <a:endParaRPr lang="en-US" sz="1600" dirty="0" smtClean="0">
                        <a:solidFill>
                          <a:schemeClr val="tx1"/>
                        </a:solidFill>
                        <a:latin typeface="Arial" panose="020B0604020202020204" pitchFamily="34" charset="0"/>
                        <a:cs typeface="Arial" panose="020B0604020202020204" pitchFamily="34" charset="0"/>
                      </a:endParaRPr>
                    </a:p>
                  </a:txBody>
                  <a:tcPr>
                    <a:solidFill>
                      <a:schemeClr val="accent3">
                        <a:lumMod val="40000"/>
                        <a:lumOff val="60000"/>
                      </a:schemeClr>
                    </a:solidFill>
                  </a:tcPr>
                </a:tc>
              </a:tr>
              <a:tr h="1268676">
                <a:tc>
                  <a:txBody>
                    <a:bodyPr/>
                    <a:lstStyle/>
                    <a:p>
                      <a:r>
                        <a:rPr lang="en-US" sz="1600" b="1" dirty="0" smtClean="0">
                          <a:solidFill>
                            <a:schemeClr val="tx1"/>
                          </a:solidFill>
                          <a:latin typeface="Arial" panose="020B0604020202020204" pitchFamily="34" charset="0"/>
                          <a:cs typeface="Arial" panose="020B0604020202020204" pitchFamily="34" charset="0"/>
                        </a:rPr>
                        <a:t>3.</a:t>
                      </a:r>
                      <a:r>
                        <a:rPr lang="en-US" sz="1600" b="1" baseline="0" dirty="0" smtClean="0">
                          <a:solidFill>
                            <a:schemeClr val="tx1"/>
                          </a:solidFill>
                          <a:latin typeface="Arial" panose="020B0604020202020204" pitchFamily="34" charset="0"/>
                          <a:cs typeface="Arial" panose="020B0604020202020204" pitchFamily="34" charset="0"/>
                        </a:rPr>
                        <a:t> </a:t>
                      </a:r>
                      <a:r>
                        <a:rPr lang="en-US" sz="1600" b="1" baseline="0" dirty="0" err="1" smtClean="0">
                          <a:solidFill>
                            <a:schemeClr val="tx1"/>
                          </a:solidFill>
                          <a:latin typeface="Arial" panose="020B0604020202020204" pitchFamily="34" charset="0"/>
                          <a:cs typeface="Arial" panose="020B0604020202020204" pitchFamily="34" charset="0"/>
                        </a:rPr>
                        <a:t>MPR</a:t>
                      </a:r>
                      <a:r>
                        <a:rPr lang="en-US" sz="1600" b="1" baseline="0" dirty="0" smtClean="0">
                          <a:solidFill>
                            <a:schemeClr val="tx1"/>
                          </a:solidFill>
                          <a:latin typeface="Arial" panose="020B0604020202020204" pitchFamily="34" charset="0"/>
                          <a:cs typeface="Arial" panose="020B0604020202020204" pitchFamily="34" charset="0"/>
                        </a:rPr>
                        <a:t> Calculator</a:t>
                      </a:r>
                      <a:endParaRPr lang="en-US" sz="1600" b="1" dirty="0">
                        <a:solidFill>
                          <a:schemeClr val="tx1"/>
                        </a:solidFill>
                        <a:latin typeface="Arial" panose="020B0604020202020204" pitchFamily="34" charset="0"/>
                        <a:cs typeface="Arial" panose="020B0604020202020204" pitchFamily="34" charset="0"/>
                      </a:endParaRP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Helps employers</a:t>
                      </a:r>
                      <a:r>
                        <a:rPr lang="en-US" sz="1600" baseline="0" dirty="0" smtClean="0">
                          <a:latin typeface="Arial" panose="020B0604020202020204" pitchFamily="34" charset="0"/>
                          <a:cs typeface="Arial" panose="020B0604020202020204" pitchFamily="34" charset="0"/>
                        </a:rPr>
                        <a:t> determine if they meet the minimum </a:t>
                      </a:r>
                      <a:r>
                        <a:rPr lang="en-US" sz="1600" baseline="0" dirty="0" smtClean="0">
                          <a:solidFill>
                            <a:schemeClr val="tx1"/>
                          </a:solidFill>
                          <a:latin typeface="Arial" panose="020B0604020202020204" pitchFamily="34" charset="0"/>
                          <a:cs typeface="Arial" panose="020B0604020202020204" pitchFamily="34" charset="0"/>
                        </a:rPr>
                        <a:t>participation requirement in their state needed to enroll in a SHOP Marketplace</a:t>
                      </a:r>
                      <a:endParaRPr lang="en-US" sz="1600" dirty="0" smtClean="0">
                        <a:solidFill>
                          <a:schemeClr val="tx1"/>
                        </a:solidFill>
                        <a:latin typeface="Arial" panose="020B0604020202020204" pitchFamily="34" charset="0"/>
                        <a:cs typeface="Arial" panose="020B0604020202020204" pitchFamily="34" charset="0"/>
                      </a:endParaRPr>
                    </a:p>
                  </a:txBody>
                  <a:tcPr>
                    <a:solidFill>
                      <a:schemeClr val="accent3">
                        <a:lumMod val="40000"/>
                        <a:lumOff val="60000"/>
                      </a:schemeClr>
                    </a:solidFill>
                  </a:tcPr>
                </a:tc>
              </a:tr>
              <a:tr h="1119218">
                <a:tc>
                  <a:txBody>
                    <a:bodyPr/>
                    <a:lstStyle/>
                    <a:p>
                      <a:r>
                        <a:rPr lang="en-US" sz="1600" b="1" dirty="0" smtClean="0">
                          <a:latin typeface="Arial" panose="020B0604020202020204" pitchFamily="34" charset="0"/>
                          <a:cs typeface="Arial" panose="020B0604020202020204" pitchFamily="34" charset="0"/>
                        </a:rPr>
                        <a:t>4.</a:t>
                      </a:r>
                      <a:r>
                        <a:rPr lang="en-US" sz="1600" b="1" baseline="0" dirty="0" smtClean="0">
                          <a:latin typeface="Arial" panose="020B0604020202020204" pitchFamily="34" charset="0"/>
                          <a:cs typeface="Arial" panose="020B0604020202020204" pitchFamily="34" charset="0"/>
                        </a:rPr>
                        <a:t> </a:t>
                      </a:r>
                      <a:r>
                        <a:rPr lang="en-US" sz="1600" b="1" dirty="0" smtClean="0">
                          <a:latin typeface="Arial" panose="020B0604020202020204" pitchFamily="34" charset="0"/>
                          <a:cs typeface="Arial" panose="020B0604020202020204" pitchFamily="34" charset="0"/>
                        </a:rPr>
                        <a:t>Tax Credit Estimator</a:t>
                      </a:r>
                    </a:p>
                  </a:txBody>
                  <a:tcPr>
                    <a:solidFill>
                      <a:schemeClr val="accent3">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panose="020B0604020202020204" pitchFamily="34" charset="0"/>
                          <a:cs typeface="Arial" panose="020B0604020202020204" pitchFamily="34" charset="0"/>
                        </a:rPr>
                        <a:t>Helps employers determine if they may</a:t>
                      </a:r>
                      <a:r>
                        <a:rPr lang="en-US" sz="1600" baseline="0"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be eligible for the Small Business</a:t>
                      </a:r>
                      <a:r>
                        <a:rPr lang="en-US" sz="1600" baseline="0" dirty="0" smtClean="0">
                          <a:latin typeface="Arial" panose="020B0604020202020204" pitchFamily="34" charset="0"/>
                          <a:cs typeface="Arial" panose="020B0604020202020204" pitchFamily="34" charset="0"/>
                        </a:rPr>
                        <a:t> Health Care Tax Credit</a:t>
                      </a:r>
                      <a:r>
                        <a:rPr lang="en-US" sz="1600" dirty="0" smtClean="0">
                          <a:latin typeface="Arial" panose="020B0604020202020204" pitchFamily="34" charset="0"/>
                          <a:cs typeface="Arial" panose="020B0604020202020204" pitchFamily="34" charset="0"/>
                        </a:rPr>
                        <a:t>, and estimate its</a:t>
                      </a:r>
                      <a:r>
                        <a:rPr lang="en-US" sz="1600" baseline="0" dirty="0" smtClean="0">
                          <a:latin typeface="Arial" panose="020B0604020202020204" pitchFamily="34" charset="0"/>
                          <a:cs typeface="Arial" panose="020B0604020202020204" pitchFamily="34" charset="0"/>
                        </a:rPr>
                        <a:t> value </a:t>
                      </a:r>
                      <a:endParaRPr lang="en-US" sz="1600" b="1" dirty="0" smtClean="0">
                        <a:latin typeface="Arial" panose="020B0604020202020204" pitchFamily="34" charset="0"/>
                        <a:cs typeface="Arial" panose="020B0604020202020204" pitchFamily="34" charset="0"/>
                      </a:endParaRPr>
                    </a:p>
                  </a:txBody>
                  <a:tcPr>
                    <a:solidFill>
                      <a:schemeClr val="accent3">
                        <a:lumMod val="40000"/>
                        <a:lumOff val="60000"/>
                      </a:schemeClr>
                    </a:solidFill>
                  </a:tcPr>
                </a:tc>
              </a:tr>
            </a:tbl>
          </a:graphicData>
        </a:graphic>
      </p:graphicFrame>
    </p:spTree>
    <p:extLst>
      <p:ext uri="{BB962C8B-B14F-4D97-AF65-F5344CB8AC3E}">
        <p14:creationId xmlns:p14="http://schemas.microsoft.com/office/powerpoint/2010/main" val="5569272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73" y="622539"/>
            <a:ext cx="9070426" cy="893764"/>
          </a:xfrm>
        </p:spPr>
        <p:txBody>
          <a:bodyPr>
            <a:normAutofit/>
          </a:bodyPr>
          <a:lstStyle/>
          <a:p>
            <a:pPr algn="ctr"/>
            <a:r>
              <a:rPr lang="en-US" sz="3200" dirty="0" smtClean="0"/>
              <a:t>SHOP Marketplace Resources</a:t>
            </a:r>
            <a:endParaRPr lang="en-US" sz="3200" dirty="0"/>
          </a:p>
        </p:txBody>
      </p:sp>
      <p:sp>
        <p:nvSpPr>
          <p:cNvPr id="5" name="Slide Number Placeholder 3"/>
          <p:cNvSpPr txBox="1">
            <a:spLocks/>
          </p:cNvSpPr>
          <p:nvPr/>
        </p:nvSpPr>
        <p:spPr>
          <a:xfrm>
            <a:off x="0" y="6356351"/>
            <a:ext cx="9143999"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26</a:t>
            </a:r>
            <a:endParaRPr lang="en-US" dirty="0"/>
          </a:p>
        </p:txBody>
      </p:sp>
      <p:sp>
        <p:nvSpPr>
          <p:cNvPr id="6" name="Content Placeholder 2"/>
          <p:cNvSpPr>
            <a:spLocks noGrp="1"/>
          </p:cNvSpPr>
          <p:nvPr>
            <p:ph idx="1"/>
          </p:nvPr>
        </p:nvSpPr>
        <p:spPr>
          <a:xfrm>
            <a:off x="462774" y="1516303"/>
            <a:ext cx="8490726" cy="4495333"/>
          </a:xfrm>
        </p:spPr>
        <p:txBody>
          <a:bodyPr>
            <a:normAutofit lnSpcReduction="10000"/>
          </a:bodyPr>
          <a:lstStyle/>
          <a:p>
            <a:r>
              <a:rPr lang="en-US" sz="1600" b="1" dirty="0" smtClean="0"/>
              <a:t>Top Questions About the SHOP Marketplace</a:t>
            </a:r>
            <a:r>
              <a:rPr lang="en-US" sz="1600" dirty="0"/>
              <a:t/>
            </a:r>
            <a:br>
              <a:rPr lang="en-US" sz="1600" dirty="0"/>
            </a:br>
            <a:r>
              <a:rPr lang="en-US" sz="1600" dirty="0" smtClean="0">
                <a:solidFill>
                  <a:srgbClr val="209BDE"/>
                </a:solidFill>
                <a:hlinkClick r:id="rId2"/>
              </a:rPr>
              <a:t>healthcare.gov/small-businesses/get-answers</a:t>
            </a:r>
            <a:endParaRPr lang="en-US" sz="1600" dirty="0" smtClean="0">
              <a:solidFill>
                <a:srgbClr val="209BDE"/>
              </a:solidFill>
            </a:endParaRPr>
          </a:p>
          <a:p>
            <a:r>
              <a:rPr lang="en-US" sz="1600" b="1" dirty="0" smtClean="0"/>
              <a:t>Information on the Small </a:t>
            </a:r>
            <a:r>
              <a:rPr lang="en-US" sz="1600" b="1" dirty="0"/>
              <a:t>Business Health Care Tax </a:t>
            </a:r>
            <a:r>
              <a:rPr lang="en-US" sz="1600" b="1" dirty="0" smtClean="0"/>
              <a:t>Credit</a:t>
            </a:r>
            <a:r>
              <a:rPr lang="en-US" sz="1600" b="1" dirty="0"/>
              <a:t/>
            </a:r>
            <a:br>
              <a:rPr lang="en-US" sz="1600" b="1" dirty="0"/>
            </a:br>
            <a:r>
              <a:rPr lang="en-US" sz="1600" dirty="0">
                <a:solidFill>
                  <a:srgbClr val="209BDE"/>
                </a:solidFill>
                <a:hlinkClick r:id="rId3"/>
              </a:rPr>
              <a:t>irs.gov/Affordable-Care-Act</a:t>
            </a:r>
            <a:endParaRPr lang="en-US" sz="1600" dirty="0">
              <a:solidFill>
                <a:srgbClr val="209BDE"/>
              </a:solidFill>
            </a:endParaRPr>
          </a:p>
          <a:p>
            <a:r>
              <a:rPr lang="en-US" sz="1600" b="1" dirty="0"/>
              <a:t>Affordable Care 101 </a:t>
            </a:r>
            <a:r>
              <a:rPr lang="en-US" sz="1600" b="1" dirty="0" smtClean="0"/>
              <a:t>Webinar: </a:t>
            </a:r>
            <a:r>
              <a:rPr lang="en-US" sz="1600" b="1" dirty="0"/>
              <a:t>What the Healthcare Law Means for Small Employers </a:t>
            </a:r>
            <a:r>
              <a:rPr lang="en-US" sz="1600" dirty="0"/>
              <a:t/>
            </a:r>
            <a:br>
              <a:rPr lang="en-US" sz="1600" dirty="0"/>
            </a:br>
            <a:r>
              <a:rPr lang="en-US" sz="1600" dirty="0">
                <a:solidFill>
                  <a:srgbClr val="209BDE"/>
                </a:solidFill>
                <a:hlinkClick r:id="rId4"/>
              </a:rPr>
              <a:t>bit.ly/AffordableCare101</a:t>
            </a:r>
            <a:endParaRPr lang="en-US" sz="1600" dirty="0">
              <a:solidFill>
                <a:srgbClr val="209BDE"/>
              </a:solidFill>
            </a:endParaRPr>
          </a:p>
          <a:p>
            <a:r>
              <a:rPr lang="en-US" sz="1600" b="1" dirty="0" smtClean="0"/>
              <a:t>Agent/Broker Essentials: Information on </a:t>
            </a:r>
            <a:r>
              <a:rPr lang="en-US" sz="1600" b="1" dirty="0"/>
              <a:t>the SHOP Marketplace</a:t>
            </a:r>
            <a:r>
              <a:rPr lang="en-US" sz="1600" dirty="0"/>
              <a:t/>
            </a:r>
            <a:br>
              <a:rPr lang="en-US" sz="1600" dirty="0"/>
            </a:br>
            <a:r>
              <a:rPr lang="en-US" sz="1600" dirty="0" smtClean="0">
                <a:solidFill>
                  <a:srgbClr val="209BDE"/>
                </a:solidFill>
                <a:hlinkClick r:id="rId5"/>
              </a:rPr>
              <a:t>healthcare.gov/small-businesses/for-agents-and-brokers</a:t>
            </a:r>
          </a:p>
          <a:p>
            <a:r>
              <a:rPr lang="en-US" sz="1600" b="1" dirty="0" smtClean="0"/>
              <a:t>SHOP Marketplace Agent/Broker Portal (for SHOP-registered Agents/Brokers)</a:t>
            </a:r>
            <a:br>
              <a:rPr lang="en-US" sz="1600" b="1" dirty="0" smtClean="0"/>
            </a:br>
            <a:r>
              <a:rPr lang="en-US" sz="1600" dirty="0" smtClean="0">
                <a:solidFill>
                  <a:srgbClr val="209BDE"/>
                </a:solidFill>
                <a:hlinkClick r:id="rId6"/>
              </a:rPr>
              <a:t>healthcare.gov\marketplace\small-businesses\agent</a:t>
            </a:r>
            <a:endParaRPr lang="en-US" sz="1600" dirty="0" smtClean="0">
              <a:solidFill>
                <a:srgbClr val="209BDE"/>
              </a:solidFill>
            </a:endParaRPr>
          </a:p>
          <a:p>
            <a:r>
              <a:rPr lang="en-US" sz="1600" b="1" dirty="0"/>
              <a:t>SHOP Marketplace Registration Information for Agents and Brokers</a:t>
            </a:r>
            <a:r>
              <a:rPr lang="en-US" sz="1600" dirty="0"/>
              <a:t/>
            </a:r>
            <a:br>
              <a:rPr lang="en-US" sz="1600" dirty="0"/>
            </a:br>
            <a:r>
              <a:rPr lang="en-US" sz="1600" dirty="0" smtClean="0">
                <a:solidFill>
                  <a:srgbClr val="209BDE"/>
                </a:solidFill>
                <a:hlinkClick r:id="rId7"/>
              </a:rPr>
              <a:t>cms.gov\</a:t>
            </a:r>
            <a:r>
              <a:rPr lang="en-US" sz="1600" dirty="0" err="1" smtClean="0">
                <a:solidFill>
                  <a:srgbClr val="209BDE"/>
                </a:solidFill>
                <a:hlinkClick r:id="rId7"/>
              </a:rPr>
              <a:t>cciio</a:t>
            </a:r>
            <a:r>
              <a:rPr lang="en-US" sz="1600" dirty="0" smtClean="0">
                <a:solidFill>
                  <a:srgbClr val="209BDE"/>
                </a:solidFill>
                <a:hlinkClick r:id="rId7"/>
              </a:rPr>
              <a:t>\programs-and-initiatives\health-insurance-marketplaces\a-b-resources.html</a:t>
            </a:r>
            <a:endParaRPr lang="en-US" sz="1600" dirty="0" smtClean="0">
              <a:solidFill>
                <a:srgbClr val="209BDE"/>
              </a:solidFill>
            </a:endParaRPr>
          </a:p>
          <a:p>
            <a:r>
              <a:rPr lang="en-US" sz="1600" b="1" dirty="0" smtClean="0"/>
              <a:t>Working with an Agent or Broker in the SHOP Marketplace</a:t>
            </a:r>
          </a:p>
          <a:p>
            <a:pPr indent="0">
              <a:buNone/>
            </a:pPr>
            <a:r>
              <a:rPr lang="en-US" sz="1600" dirty="0" smtClean="0">
                <a:solidFill>
                  <a:srgbClr val="FF0000"/>
                </a:solidFill>
                <a:hlinkClick r:id="rId8"/>
              </a:rPr>
              <a:t>http</a:t>
            </a:r>
            <a:r>
              <a:rPr lang="en-US" sz="1600" dirty="0">
                <a:solidFill>
                  <a:srgbClr val="FF0000"/>
                </a:solidFill>
                <a:hlinkClick r:id="rId8"/>
              </a:rPr>
              <a:t>://</a:t>
            </a:r>
            <a:r>
              <a:rPr lang="en-US" sz="1600" dirty="0" smtClean="0">
                <a:solidFill>
                  <a:srgbClr val="FF0000"/>
                </a:solidFill>
                <a:hlinkClick r:id="rId8"/>
              </a:rPr>
              <a:t>go.hc.gov/shop-videos</a:t>
            </a:r>
            <a:r>
              <a:rPr lang="en-US" sz="1600" dirty="0" smtClean="0">
                <a:solidFill>
                  <a:srgbClr val="FF0000"/>
                </a:solidFill>
              </a:rPr>
              <a:t> </a:t>
            </a:r>
          </a:p>
          <a:p>
            <a:r>
              <a:rPr lang="en-US" sz="1600" b="1" dirty="0" smtClean="0"/>
              <a:t>Connect with the SHOP Marketplace on LinkedIn</a:t>
            </a:r>
          </a:p>
          <a:p>
            <a:pPr indent="0">
              <a:buNone/>
            </a:pPr>
            <a:r>
              <a:rPr lang="en-US" sz="1600" dirty="0" smtClean="0"/>
              <a:t>go.hc.gov/shop </a:t>
            </a:r>
          </a:p>
          <a:p>
            <a:endParaRPr lang="en-US" sz="1600" dirty="0" smtClean="0">
              <a:solidFill>
                <a:srgbClr val="FF0000"/>
              </a:solidFill>
            </a:endParaRPr>
          </a:p>
          <a:p>
            <a:endParaRPr lang="en-US" sz="1600" dirty="0">
              <a:solidFill>
                <a:srgbClr val="FF0000"/>
              </a:solidFill>
            </a:endParaRPr>
          </a:p>
        </p:txBody>
      </p:sp>
    </p:spTree>
    <p:extLst>
      <p:ext uri="{BB962C8B-B14F-4D97-AF65-F5344CB8AC3E}">
        <p14:creationId xmlns:p14="http://schemas.microsoft.com/office/powerpoint/2010/main" val="41724896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06436"/>
            <a:ext cx="9143998" cy="893764"/>
          </a:xfrm>
        </p:spPr>
        <p:txBody>
          <a:bodyPr>
            <a:normAutofit/>
          </a:bodyPr>
          <a:lstStyle/>
          <a:p>
            <a:pPr algn="ctr"/>
            <a:r>
              <a:rPr lang="en-US" sz="3200" dirty="0" smtClean="0"/>
              <a:t>SHOP Marketplace Resources</a:t>
            </a:r>
            <a:br>
              <a:rPr lang="en-US" sz="3200" dirty="0" smtClean="0"/>
            </a:br>
            <a:r>
              <a:rPr lang="en-US" sz="2000" dirty="0"/>
              <a:t>(continued)</a:t>
            </a:r>
            <a:endParaRPr lang="en-US" sz="3200" dirty="0"/>
          </a:p>
        </p:txBody>
      </p:sp>
      <p:sp>
        <p:nvSpPr>
          <p:cNvPr id="5" name="Slide Number Placeholder 3"/>
          <p:cNvSpPr txBox="1">
            <a:spLocks/>
          </p:cNvSpPr>
          <p:nvPr/>
        </p:nvSpPr>
        <p:spPr>
          <a:xfrm>
            <a:off x="0" y="6356351"/>
            <a:ext cx="9143999"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t>27</a:t>
            </a:r>
            <a:endParaRPr lang="en-US" dirty="0"/>
          </a:p>
        </p:txBody>
      </p:sp>
      <p:sp>
        <p:nvSpPr>
          <p:cNvPr id="6" name="Content Placeholder 2"/>
          <p:cNvSpPr>
            <a:spLocks noGrp="1"/>
          </p:cNvSpPr>
          <p:nvPr>
            <p:ph idx="1"/>
          </p:nvPr>
        </p:nvSpPr>
        <p:spPr>
          <a:xfrm>
            <a:off x="462774" y="1625600"/>
            <a:ext cx="8547876" cy="4386036"/>
          </a:xfrm>
        </p:spPr>
        <p:txBody>
          <a:bodyPr>
            <a:normAutofit/>
          </a:bodyPr>
          <a:lstStyle/>
          <a:p>
            <a:r>
              <a:rPr lang="en-US" sz="1600" b="1" dirty="0"/>
              <a:t>Using Agents and Brokers in the SHOP Marketplace</a:t>
            </a:r>
            <a:r>
              <a:rPr lang="en-US" sz="1600" dirty="0"/>
              <a:t/>
            </a:r>
            <a:br>
              <a:rPr lang="en-US" sz="1600" dirty="0"/>
            </a:br>
            <a:r>
              <a:rPr lang="en-US" sz="1600" dirty="0">
                <a:hlinkClick r:id="rId2"/>
              </a:rPr>
              <a:t>healthcare.gov/small-businesses/provide-shop-coverage/using-insurance-agents-and-brokers/</a:t>
            </a:r>
            <a:r>
              <a:rPr lang="en-US" sz="1600" dirty="0"/>
              <a:t> </a:t>
            </a:r>
          </a:p>
          <a:p>
            <a:r>
              <a:rPr lang="en-US" sz="1600" b="1" dirty="0"/>
              <a:t>Detailed Instructions on How to Enroll for Employers</a:t>
            </a:r>
            <a:r>
              <a:rPr lang="en-US" sz="1600" dirty="0"/>
              <a:t/>
            </a:r>
            <a:br>
              <a:rPr lang="en-US" sz="1600" dirty="0"/>
            </a:br>
            <a:r>
              <a:rPr lang="en-US" sz="1600" dirty="0">
                <a:hlinkClick r:id="rId3"/>
              </a:rPr>
              <a:t>marketplace.cms.gov/outreach-and-education/enroll-in-shop.pdf</a:t>
            </a:r>
            <a:r>
              <a:rPr lang="en-US" sz="1600" dirty="0"/>
              <a:t> </a:t>
            </a:r>
          </a:p>
          <a:p>
            <a:r>
              <a:rPr lang="en-US" sz="1600" b="1" dirty="0"/>
              <a:t>How to Enroll in the SHOP Marketplace - Employees</a:t>
            </a:r>
            <a:r>
              <a:rPr lang="en-US" sz="1600" dirty="0"/>
              <a:t/>
            </a:r>
            <a:br>
              <a:rPr lang="en-US" sz="1600" dirty="0"/>
            </a:br>
            <a:r>
              <a:rPr lang="en-US" sz="1600" dirty="0">
                <a:hlinkClick r:id="rId4"/>
              </a:rPr>
              <a:t>marketplace.cms.gov/outreach-and-education/enroll-in-shop-employees-2016.pdf</a:t>
            </a:r>
            <a:r>
              <a:rPr lang="en-US" sz="1600" dirty="0"/>
              <a:t> </a:t>
            </a:r>
          </a:p>
          <a:p>
            <a:r>
              <a:rPr lang="en-US" sz="1600" b="1" dirty="0"/>
              <a:t>Detailed Instructions on How to Enroll for Employees</a:t>
            </a:r>
            <a:r>
              <a:rPr lang="en-US" sz="1600" dirty="0"/>
              <a:t/>
            </a:r>
            <a:br>
              <a:rPr lang="en-US" sz="1600" dirty="0"/>
            </a:br>
            <a:r>
              <a:rPr lang="en-US" sz="1600" dirty="0">
                <a:hlinkClick r:id="rId5"/>
              </a:rPr>
              <a:t>marketplace.cms.gov/outreach-and-education/enroll-in-shop-employees.pdf</a:t>
            </a:r>
            <a:r>
              <a:rPr lang="en-US" sz="1600" dirty="0"/>
              <a:t>  </a:t>
            </a:r>
          </a:p>
          <a:p>
            <a:r>
              <a:rPr lang="en-US" sz="1600" b="1" dirty="0"/>
              <a:t>What Employees Should Know About the SHOP Marketplace </a:t>
            </a:r>
            <a:r>
              <a:rPr lang="en-US" sz="1600" dirty="0">
                <a:hlinkClick r:id="rId6"/>
              </a:rPr>
              <a:t>marketplace.cms.gov/outreach-and-education/employees-should-know-about-shop-2016.pdf</a:t>
            </a:r>
            <a:r>
              <a:rPr lang="en-US" sz="1600" dirty="0"/>
              <a:t> </a:t>
            </a:r>
            <a:endParaRPr lang="en-US" sz="1600" b="1" dirty="0" smtClean="0"/>
          </a:p>
          <a:p>
            <a:r>
              <a:rPr lang="en-US" sz="1600" b="1" dirty="0" smtClean="0"/>
              <a:t>ACA </a:t>
            </a:r>
            <a:r>
              <a:rPr lang="en-US" sz="1600" b="1" dirty="0"/>
              <a:t>Rules, Guidance, Agent and Broker Resource Page</a:t>
            </a:r>
            <a:r>
              <a:rPr lang="en-US" sz="1600" dirty="0"/>
              <a:t/>
            </a:r>
            <a:br>
              <a:rPr lang="en-US" sz="1600" dirty="0"/>
            </a:br>
            <a:r>
              <a:rPr lang="en-US" sz="1600" dirty="0">
                <a:solidFill>
                  <a:srgbClr val="209BDE"/>
                </a:solidFill>
                <a:hlinkClick r:id="rId7"/>
              </a:rPr>
              <a:t>cms.gov\cciio\programs-and-initiatives\health-insurance-marketplaces\a-b-resources.html</a:t>
            </a:r>
            <a:endParaRPr lang="en-US" sz="1600" dirty="0">
              <a:solidFill>
                <a:srgbClr val="209BDE"/>
              </a:solidFill>
            </a:endParaRPr>
          </a:p>
          <a:p>
            <a:r>
              <a:rPr lang="en-US" sz="1600" b="1" dirty="0" smtClean="0"/>
              <a:t>SHOP </a:t>
            </a:r>
            <a:r>
              <a:rPr lang="en-US" sz="1600" b="1" dirty="0"/>
              <a:t>Call Center </a:t>
            </a:r>
            <a:r>
              <a:rPr lang="en-US" sz="1600" dirty="0"/>
              <a:t>1-800-706-7893 (TTY: 711) </a:t>
            </a:r>
            <a:r>
              <a:rPr lang="en-US" sz="1600" dirty="0" smtClean="0"/>
              <a:t>Available </a:t>
            </a:r>
            <a:r>
              <a:rPr lang="en-US" sz="1600" dirty="0"/>
              <a:t>Monday – Friday, 9am – 7pm </a:t>
            </a:r>
            <a:r>
              <a:rPr lang="en-US" sz="1600" dirty="0" smtClean="0"/>
              <a:t>ET</a:t>
            </a:r>
            <a:endParaRPr lang="en-US" sz="1600" dirty="0"/>
          </a:p>
        </p:txBody>
      </p:sp>
    </p:spTree>
    <p:extLst>
      <p:ext uri="{BB962C8B-B14F-4D97-AF65-F5344CB8AC3E}">
        <p14:creationId xmlns:p14="http://schemas.microsoft.com/office/powerpoint/2010/main" val="2062984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587461"/>
            <a:ext cx="9144000" cy="893764"/>
          </a:xfrm>
          <a:solidFill>
            <a:srgbClr val="084A9C">
              <a:alpha val="0"/>
            </a:srgbClr>
          </a:solidFill>
          <a:effectLst>
            <a:outerShdw dist="76200" dir="5640000" algn="tl" rotWithShape="0">
              <a:srgbClr val="FFD004">
                <a:alpha val="0"/>
              </a:srgbClr>
            </a:outerShdw>
          </a:effectLst>
        </p:spPr>
        <p:txBody>
          <a:bodyPr>
            <a:normAutofit/>
          </a:bodyPr>
          <a:lstStyle/>
          <a:p>
            <a:pPr algn="ctr">
              <a:lnSpc>
                <a:spcPct val="100000"/>
              </a:lnSpc>
            </a:pPr>
            <a:r>
              <a:rPr lang="en-US" sz="3200" dirty="0"/>
              <a:t>What is the SHOP Marketplace?</a:t>
            </a:r>
            <a:endParaRPr lang="en-US" sz="3200" b="1" dirty="0"/>
          </a:p>
        </p:txBody>
      </p:sp>
      <p:sp>
        <p:nvSpPr>
          <p:cNvPr id="4" name="Content Placeholder 3"/>
          <p:cNvSpPr>
            <a:spLocks noGrp="1"/>
          </p:cNvSpPr>
          <p:nvPr>
            <p:ph idx="1"/>
          </p:nvPr>
        </p:nvSpPr>
        <p:spPr>
          <a:xfrm>
            <a:off x="124691" y="1352235"/>
            <a:ext cx="8853054" cy="4518486"/>
          </a:xfrm>
        </p:spPr>
        <p:txBody>
          <a:bodyPr numCol="1">
            <a:noAutofit/>
          </a:bodyPr>
          <a:lstStyle/>
          <a:p>
            <a:pPr lvl="0" algn="ctr">
              <a:lnSpc>
                <a:spcPct val="100000"/>
              </a:lnSpc>
              <a:spcBef>
                <a:spcPts val="0"/>
              </a:spcBef>
              <a:buNone/>
            </a:pPr>
            <a:r>
              <a:rPr lang="en-US" sz="2400" b="1" dirty="0">
                <a:solidFill>
                  <a:prstClr val="black"/>
                </a:solidFill>
              </a:rPr>
              <a:t>The </a:t>
            </a:r>
            <a:r>
              <a:rPr lang="en-US" sz="2400" b="1" u="sng" dirty="0">
                <a:solidFill>
                  <a:srgbClr val="209BDE"/>
                </a:solidFill>
              </a:rPr>
              <a:t>S</a:t>
            </a:r>
            <a:r>
              <a:rPr lang="en-US" sz="2400" b="1" dirty="0">
                <a:solidFill>
                  <a:prstClr val="black"/>
                </a:solidFill>
              </a:rPr>
              <a:t>mall Business </a:t>
            </a:r>
            <a:r>
              <a:rPr lang="en-US" sz="2400" b="1" u="sng" dirty="0">
                <a:solidFill>
                  <a:srgbClr val="209BDE"/>
                </a:solidFill>
              </a:rPr>
              <a:t>H</a:t>
            </a:r>
            <a:r>
              <a:rPr lang="en-US" sz="2400" b="1" dirty="0">
                <a:solidFill>
                  <a:prstClr val="black"/>
                </a:solidFill>
              </a:rPr>
              <a:t>ealth </a:t>
            </a:r>
            <a:r>
              <a:rPr lang="en-US" sz="2400" b="1" u="sng" dirty="0">
                <a:solidFill>
                  <a:srgbClr val="209BDE"/>
                </a:solidFill>
              </a:rPr>
              <a:t>O</a:t>
            </a:r>
            <a:r>
              <a:rPr lang="en-US" sz="2400" b="1" dirty="0">
                <a:solidFill>
                  <a:prstClr val="black"/>
                </a:solidFill>
              </a:rPr>
              <a:t>ptions </a:t>
            </a:r>
            <a:r>
              <a:rPr lang="en-US" sz="2400" b="1" u="sng" dirty="0">
                <a:solidFill>
                  <a:srgbClr val="209BDE"/>
                </a:solidFill>
              </a:rPr>
              <a:t>P</a:t>
            </a:r>
            <a:r>
              <a:rPr lang="en-US" sz="2400" b="1" dirty="0">
                <a:solidFill>
                  <a:prstClr val="black"/>
                </a:solidFill>
              </a:rPr>
              <a:t>rogram = </a:t>
            </a:r>
          </a:p>
          <a:p>
            <a:pPr lvl="0" algn="ctr">
              <a:lnSpc>
                <a:spcPct val="100000"/>
              </a:lnSpc>
              <a:spcBef>
                <a:spcPts val="0"/>
              </a:spcBef>
              <a:buNone/>
            </a:pPr>
            <a:r>
              <a:rPr lang="en-US" sz="2400" b="1" dirty="0" smtClean="0"/>
              <a:t>SHOP</a:t>
            </a:r>
            <a:r>
              <a:rPr lang="en-US" sz="2400" b="1" dirty="0" smtClean="0">
                <a:solidFill>
                  <a:srgbClr val="209BDE"/>
                </a:solidFill>
              </a:rPr>
              <a:t> </a:t>
            </a:r>
            <a:r>
              <a:rPr lang="en-US" sz="2400" b="1" dirty="0"/>
              <a:t>Marketplace</a:t>
            </a:r>
          </a:p>
          <a:p>
            <a:pPr lvl="1">
              <a:lnSpc>
                <a:spcPct val="100000"/>
              </a:lnSpc>
              <a:spcBef>
                <a:spcPts val="1200"/>
              </a:spcBef>
              <a:buFont typeface="Arial" charset="0"/>
              <a:buChar char="•"/>
            </a:pPr>
            <a:r>
              <a:rPr lang="en-US" sz="1700" dirty="0" smtClean="0">
                <a:solidFill>
                  <a:prstClr val="black"/>
                </a:solidFill>
              </a:rPr>
              <a:t>Each SHOP Marketplace is a Health </a:t>
            </a:r>
            <a:r>
              <a:rPr lang="en-US" sz="1700" dirty="0">
                <a:solidFill>
                  <a:prstClr val="black"/>
                </a:solidFill>
              </a:rPr>
              <a:t>Insurance </a:t>
            </a:r>
            <a:r>
              <a:rPr lang="en-US" sz="1700" dirty="0" smtClean="0">
                <a:solidFill>
                  <a:prstClr val="black"/>
                </a:solidFill>
              </a:rPr>
              <a:t>Marketplace</a:t>
            </a:r>
            <a:r>
              <a:rPr lang="en-US" sz="1700" baseline="30000" dirty="0" smtClean="0">
                <a:solidFill>
                  <a:prstClr val="black"/>
                </a:solidFill>
              </a:rPr>
              <a:t>SM</a:t>
            </a:r>
            <a:r>
              <a:rPr lang="en-US" sz="1700" dirty="0" smtClean="0">
                <a:solidFill>
                  <a:prstClr val="black"/>
                </a:solidFill>
              </a:rPr>
              <a:t> </a:t>
            </a:r>
            <a:r>
              <a:rPr lang="en-US" sz="1700" dirty="0">
                <a:solidFill>
                  <a:prstClr val="black"/>
                </a:solidFill>
              </a:rPr>
              <a:t>created by the Affordable Care Act (ACA) </a:t>
            </a:r>
          </a:p>
          <a:p>
            <a:pPr lvl="1">
              <a:lnSpc>
                <a:spcPct val="100000"/>
              </a:lnSpc>
              <a:spcBef>
                <a:spcPts val="1200"/>
              </a:spcBef>
              <a:buFont typeface="Arial" charset="0"/>
              <a:buChar char="•"/>
            </a:pPr>
            <a:r>
              <a:rPr lang="en-US" sz="1700" dirty="0">
                <a:solidFill>
                  <a:prstClr val="black"/>
                </a:solidFill>
              </a:rPr>
              <a:t>Offers small </a:t>
            </a:r>
            <a:r>
              <a:rPr lang="en-US" sz="1700" dirty="0" smtClean="0">
                <a:solidFill>
                  <a:prstClr val="black"/>
                </a:solidFill>
              </a:rPr>
              <a:t>employers (generally those </a:t>
            </a:r>
            <a:r>
              <a:rPr lang="en-US" sz="1700" dirty="0" smtClean="0"/>
              <a:t>with 1-50 full-time employees) </a:t>
            </a:r>
            <a:r>
              <a:rPr lang="en-US" sz="1700" dirty="0">
                <a:solidFill>
                  <a:prstClr val="black"/>
                </a:solidFill>
              </a:rPr>
              <a:t>a choice of </a:t>
            </a:r>
            <a:r>
              <a:rPr lang="en-US" sz="1700" dirty="0" smtClean="0">
                <a:solidFill>
                  <a:prstClr val="black"/>
                </a:solidFill>
              </a:rPr>
              <a:t>quality h</a:t>
            </a:r>
            <a:r>
              <a:rPr lang="en-US" sz="1700" dirty="0" smtClean="0"/>
              <a:t>ealth </a:t>
            </a:r>
            <a:r>
              <a:rPr lang="en-US" sz="1700" dirty="0"/>
              <a:t>and dental plans </a:t>
            </a:r>
            <a:r>
              <a:rPr lang="en-US" sz="1700" dirty="0" smtClean="0"/>
              <a:t>provided by private insurance companies</a:t>
            </a:r>
          </a:p>
          <a:p>
            <a:pPr lvl="1">
              <a:lnSpc>
                <a:spcPct val="100000"/>
              </a:lnSpc>
              <a:spcBef>
                <a:spcPts val="1200"/>
              </a:spcBef>
              <a:buFont typeface="Arial" charset="0"/>
              <a:buChar char="•"/>
            </a:pPr>
            <a:r>
              <a:rPr lang="en-US" sz="1700" dirty="0" smtClean="0"/>
              <a:t>States may choose to allow employers with 1-100 full-time employees to participate in the SHOP Marketplace and enroll in small group market coverage</a:t>
            </a:r>
          </a:p>
          <a:p>
            <a:pPr lvl="1">
              <a:lnSpc>
                <a:spcPct val="100000"/>
              </a:lnSpc>
              <a:spcBef>
                <a:spcPts val="1200"/>
              </a:spcBef>
              <a:buFont typeface="Arial" charset="0"/>
              <a:buChar char="•"/>
            </a:pPr>
            <a:r>
              <a:rPr lang="en-US" sz="1700" dirty="0" smtClean="0"/>
              <a:t>Small employers who offer coverage through a SHOP Marketplace may be eligible for the </a:t>
            </a:r>
            <a:r>
              <a:rPr lang="en-US" sz="1700" dirty="0" smtClean="0">
                <a:solidFill>
                  <a:prstClr val="black"/>
                </a:solidFill>
              </a:rPr>
              <a:t>Small </a:t>
            </a:r>
            <a:r>
              <a:rPr lang="en-US" sz="1700" dirty="0">
                <a:solidFill>
                  <a:prstClr val="black"/>
                </a:solidFill>
              </a:rPr>
              <a:t>Business Health Care Tax Credit </a:t>
            </a:r>
            <a:r>
              <a:rPr lang="en-US" sz="1700" dirty="0" smtClean="0"/>
              <a:t>which may be worth up to </a:t>
            </a:r>
            <a:r>
              <a:rPr lang="en-US" sz="1700" dirty="0" smtClean="0">
                <a:solidFill>
                  <a:prstClr val="black"/>
                </a:solidFill>
              </a:rPr>
              <a:t>50</a:t>
            </a:r>
            <a:r>
              <a:rPr lang="en-US" sz="1700" dirty="0">
                <a:solidFill>
                  <a:prstClr val="black"/>
                </a:solidFill>
              </a:rPr>
              <a:t>% of </a:t>
            </a:r>
            <a:r>
              <a:rPr lang="en-US" sz="1700" dirty="0" smtClean="0">
                <a:solidFill>
                  <a:prstClr val="black"/>
                </a:solidFill>
              </a:rPr>
              <a:t>their contributions to premiums (up to 35% for tax-exempt employers) </a:t>
            </a:r>
            <a:endParaRPr lang="en-US" sz="1700" dirty="0">
              <a:solidFill>
                <a:prstClr val="black"/>
              </a:solidFill>
            </a:endParaRPr>
          </a:p>
          <a:p>
            <a:pPr lvl="1">
              <a:lnSpc>
                <a:spcPct val="100000"/>
              </a:lnSpc>
              <a:spcBef>
                <a:spcPts val="1200"/>
              </a:spcBef>
              <a:buFont typeface="Arial" charset="0"/>
              <a:buChar char="•"/>
            </a:pPr>
            <a:r>
              <a:rPr lang="en-US" sz="1700" dirty="0">
                <a:solidFill>
                  <a:prstClr val="black"/>
                </a:solidFill>
              </a:rPr>
              <a:t>Works </a:t>
            </a:r>
            <a:r>
              <a:rPr lang="en-US" sz="1700" dirty="0" smtClean="0">
                <a:solidFill>
                  <a:prstClr val="black"/>
                </a:solidFill>
              </a:rPr>
              <a:t>with health insurance </a:t>
            </a:r>
            <a:r>
              <a:rPr lang="en-US" sz="1700" dirty="0">
                <a:solidFill>
                  <a:prstClr val="black"/>
                </a:solidFill>
              </a:rPr>
              <a:t>reforms to </a:t>
            </a:r>
            <a:r>
              <a:rPr lang="en-US" sz="1700" dirty="0" smtClean="0">
                <a:solidFill>
                  <a:prstClr val="black"/>
                </a:solidFill>
              </a:rPr>
              <a:t>help spur </a:t>
            </a:r>
            <a:r>
              <a:rPr lang="en-US" sz="1700" dirty="0">
                <a:solidFill>
                  <a:prstClr val="black"/>
                </a:solidFill>
              </a:rPr>
              <a:t>competition based on price and quality </a:t>
            </a:r>
          </a:p>
        </p:txBody>
      </p:sp>
      <p:sp>
        <p:nvSpPr>
          <p:cNvPr id="5" name="Slide Number Placeholder 4"/>
          <p:cNvSpPr>
            <a:spLocks noGrp="1"/>
          </p:cNvSpPr>
          <p:nvPr>
            <p:ph type="sldNum" sz="quarter" idx="12"/>
          </p:nvPr>
        </p:nvSpPr>
        <p:spPr>
          <a:xfrm>
            <a:off x="0" y="6356351"/>
            <a:ext cx="9144000" cy="365125"/>
          </a:xfrm>
        </p:spPr>
        <p:txBody>
          <a:bodyPr/>
          <a:lstStyle/>
          <a:p>
            <a:pPr algn="ctr"/>
            <a:fld id="{D7CA87AA-2568-400D-B3BF-28B9A5B3F4FB}" type="slidenum">
              <a:rPr lang="en-US" smtClean="0"/>
              <a:pPr algn="ctr"/>
              <a:t>3</a:t>
            </a:fld>
            <a:endParaRPr lang="en-US" dirty="0"/>
          </a:p>
        </p:txBody>
      </p:sp>
    </p:spTree>
    <p:extLst>
      <p:ext uri="{BB962C8B-B14F-4D97-AF65-F5344CB8AC3E}">
        <p14:creationId xmlns:p14="http://schemas.microsoft.com/office/powerpoint/2010/main" val="1256626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 y="630532"/>
            <a:ext cx="9143998" cy="893764"/>
          </a:xfrm>
          <a:solidFill>
            <a:srgbClr val="084A9C">
              <a:alpha val="0"/>
            </a:srgbClr>
          </a:solidFill>
          <a:effectLst>
            <a:outerShdw dist="76200" dir="5640000" algn="tl" rotWithShape="0">
              <a:srgbClr val="FFD004">
                <a:alpha val="0"/>
              </a:srgbClr>
            </a:outerShdw>
          </a:effectLst>
        </p:spPr>
        <p:txBody>
          <a:bodyPr>
            <a:normAutofit/>
          </a:bodyPr>
          <a:lstStyle/>
          <a:p>
            <a:pPr algn="ctr"/>
            <a:r>
              <a:rPr lang="en-US" sz="3200" dirty="0" smtClean="0"/>
              <a:t>Benefits of the SHOP Marketplace</a:t>
            </a:r>
            <a:endParaRPr lang="en-US" sz="3200" b="1" dirty="0"/>
          </a:p>
        </p:txBody>
      </p:sp>
      <p:sp>
        <p:nvSpPr>
          <p:cNvPr id="16" name="Slide Number Placeholder 4"/>
          <p:cNvSpPr>
            <a:spLocks noGrp="1"/>
          </p:cNvSpPr>
          <p:nvPr>
            <p:ph type="sldNum" sz="quarter" idx="12"/>
          </p:nvPr>
        </p:nvSpPr>
        <p:spPr>
          <a:xfrm>
            <a:off x="1" y="6356351"/>
            <a:ext cx="9143998" cy="365125"/>
          </a:xfrm>
        </p:spPr>
        <p:txBody>
          <a:bodyPr/>
          <a:lstStyle/>
          <a:p>
            <a:pPr algn="ctr"/>
            <a:fld id="{D7CA87AA-2568-400D-B3BF-28B9A5B3F4FB}" type="slidenum">
              <a:rPr lang="en-US" smtClean="0"/>
              <a:pPr algn="ctr"/>
              <a:t>4</a:t>
            </a:fld>
            <a:endParaRPr lang="en-US" dirty="0"/>
          </a:p>
        </p:txBody>
      </p:sp>
      <p:sp>
        <p:nvSpPr>
          <p:cNvPr id="20" name="Content Placeholder 3"/>
          <p:cNvSpPr>
            <a:spLocks noGrp="1"/>
          </p:cNvSpPr>
          <p:nvPr>
            <p:ph idx="1"/>
          </p:nvPr>
        </p:nvSpPr>
        <p:spPr>
          <a:xfrm>
            <a:off x="551478" y="1329071"/>
            <a:ext cx="8240751" cy="4681204"/>
          </a:xfrm>
        </p:spPr>
        <p:txBody>
          <a:bodyPr numCol="1">
            <a:noAutofit/>
          </a:bodyPr>
          <a:lstStyle/>
          <a:p>
            <a:pPr>
              <a:lnSpc>
                <a:spcPct val="100000"/>
              </a:lnSpc>
              <a:spcBef>
                <a:spcPts val="0"/>
              </a:spcBef>
              <a:buFont typeface="Arial" charset="0"/>
              <a:buChar char="•"/>
            </a:pPr>
            <a:r>
              <a:rPr lang="en-US" sz="2300" b="1" dirty="0" smtClean="0">
                <a:solidFill>
                  <a:prstClr val="black"/>
                </a:solidFill>
              </a:rPr>
              <a:t>Convenience and choice:</a:t>
            </a:r>
            <a:endParaRPr lang="en-US" sz="2300" dirty="0">
              <a:solidFill>
                <a:prstClr val="black"/>
              </a:solidFill>
            </a:endParaRPr>
          </a:p>
          <a:p>
            <a:pPr lvl="1">
              <a:lnSpc>
                <a:spcPct val="100000"/>
              </a:lnSpc>
              <a:spcBef>
                <a:spcPts val="0"/>
              </a:spcBef>
              <a:buFont typeface="Arial" charset="0"/>
              <a:buChar char="•"/>
            </a:pPr>
            <a:r>
              <a:rPr lang="en-US" sz="1500" dirty="0" smtClean="0">
                <a:solidFill>
                  <a:prstClr val="black"/>
                </a:solidFill>
              </a:rPr>
              <a:t>Complete a new group enrollment </a:t>
            </a:r>
            <a:r>
              <a:rPr lang="en-US" sz="1500" dirty="0">
                <a:solidFill>
                  <a:prstClr val="black"/>
                </a:solidFill>
              </a:rPr>
              <a:t>at any point during the </a:t>
            </a:r>
            <a:r>
              <a:rPr lang="en-US" sz="1500" dirty="0" smtClean="0">
                <a:solidFill>
                  <a:prstClr val="black"/>
                </a:solidFill>
              </a:rPr>
              <a:t>year </a:t>
            </a:r>
          </a:p>
          <a:p>
            <a:pPr lvl="1">
              <a:lnSpc>
                <a:spcPct val="100000"/>
              </a:lnSpc>
              <a:spcBef>
                <a:spcPts val="0"/>
              </a:spcBef>
              <a:buFont typeface="Arial" charset="0"/>
              <a:buChar char="•"/>
            </a:pPr>
            <a:r>
              <a:rPr lang="en-US" sz="1500" dirty="0" smtClean="0">
                <a:solidFill>
                  <a:prstClr val="black"/>
                </a:solidFill>
              </a:rPr>
              <a:t>Browse, </a:t>
            </a:r>
            <a:r>
              <a:rPr lang="en-US" sz="1500" dirty="0">
                <a:solidFill>
                  <a:prstClr val="black"/>
                </a:solidFill>
              </a:rPr>
              <a:t>c</a:t>
            </a:r>
            <a:r>
              <a:rPr lang="en-US" sz="1500" dirty="0" smtClean="0">
                <a:solidFill>
                  <a:prstClr val="black"/>
                </a:solidFill>
              </a:rPr>
              <a:t>ompare</a:t>
            </a:r>
            <a:r>
              <a:rPr lang="en-US" sz="1500" dirty="0">
                <a:solidFill>
                  <a:prstClr val="black"/>
                </a:solidFill>
              </a:rPr>
              <a:t>, apply, and enroll in SHOP Marketplace health and dental </a:t>
            </a:r>
            <a:r>
              <a:rPr lang="en-US" sz="1500" dirty="0" smtClean="0">
                <a:solidFill>
                  <a:prstClr val="black"/>
                </a:solidFill>
              </a:rPr>
              <a:t>plans</a:t>
            </a:r>
            <a:r>
              <a:rPr lang="en-US" sz="1500" dirty="0">
                <a:solidFill>
                  <a:prstClr val="black"/>
                </a:solidFill>
              </a:rPr>
              <a:t> </a:t>
            </a:r>
            <a:r>
              <a:rPr lang="en-US" sz="1500" dirty="0" smtClean="0">
                <a:solidFill>
                  <a:prstClr val="black"/>
                </a:solidFill>
              </a:rPr>
              <a:t>on HealthCare.gov	</a:t>
            </a:r>
          </a:p>
          <a:p>
            <a:pPr lvl="1">
              <a:lnSpc>
                <a:spcPct val="100000"/>
              </a:lnSpc>
              <a:spcBef>
                <a:spcPts val="0"/>
              </a:spcBef>
              <a:buFont typeface="Arial" charset="0"/>
              <a:buChar char="•"/>
            </a:pPr>
            <a:r>
              <a:rPr lang="en-US" sz="1500" dirty="0" smtClean="0">
                <a:solidFill>
                  <a:prstClr val="black"/>
                </a:solidFill>
              </a:rPr>
              <a:t>Offer </a:t>
            </a:r>
            <a:r>
              <a:rPr lang="en-US" sz="1500" dirty="0">
                <a:solidFill>
                  <a:prstClr val="black"/>
                </a:solidFill>
              </a:rPr>
              <a:t>one or multiple plans </a:t>
            </a:r>
            <a:endParaRPr lang="en-US" sz="1500" dirty="0" smtClean="0">
              <a:solidFill>
                <a:prstClr val="black"/>
              </a:solidFill>
            </a:endParaRPr>
          </a:p>
          <a:p>
            <a:pPr lvl="1">
              <a:lnSpc>
                <a:spcPct val="100000"/>
              </a:lnSpc>
              <a:spcBef>
                <a:spcPts val="0"/>
              </a:spcBef>
              <a:buFont typeface="Arial" charset="0"/>
              <a:buChar char="•"/>
            </a:pPr>
            <a:r>
              <a:rPr lang="en-US" sz="1500" dirty="0" smtClean="0"/>
              <a:t>Receive one bill and make one premium payment a month, per state</a:t>
            </a:r>
          </a:p>
          <a:p>
            <a:pPr lvl="1">
              <a:lnSpc>
                <a:spcPct val="100000"/>
              </a:lnSpc>
              <a:spcBef>
                <a:spcPts val="0"/>
              </a:spcBef>
              <a:buFont typeface="Arial" charset="0"/>
              <a:buChar char="•"/>
            </a:pPr>
            <a:r>
              <a:rPr lang="en-US" sz="1500" dirty="0" smtClean="0"/>
              <a:t>Renew coverage online, on your own or with an agent or broker</a:t>
            </a:r>
            <a:endParaRPr lang="en-US" sz="1500" strike="sngStrike" dirty="0" smtClean="0">
              <a:solidFill>
                <a:srgbClr val="FF0000"/>
              </a:solidFill>
            </a:endParaRPr>
          </a:p>
          <a:p>
            <a:pPr>
              <a:lnSpc>
                <a:spcPct val="100000"/>
              </a:lnSpc>
              <a:spcBef>
                <a:spcPts val="0"/>
              </a:spcBef>
              <a:buFont typeface="Arial" charset="0"/>
              <a:buChar char="•"/>
            </a:pPr>
            <a:r>
              <a:rPr lang="en-US" sz="2300" b="1" dirty="0" smtClean="0">
                <a:solidFill>
                  <a:prstClr val="black"/>
                </a:solidFill>
              </a:rPr>
              <a:t>Control over spending:</a:t>
            </a:r>
            <a:endParaRPr lang="en-US" sz="2300" dirty="0" smtClean="0">
              <a:solidFill>
                <a:prstClr val="black"/>
              </a:solidFill>
            </a:endParaRPr>
          </a:p>
          <a:p>
            <a:pPr lvl="1">
              <a:lnSpc>
                <a:spcPct val="100000"/>
              </a:lnSpc>
              <a:spcBef>
                <a:spcPts val="0"/>
              </a:spcBef>
              <a:buFont typeface="Arial" charset="0"/>
              <a:buChar char="•"/>
            </a:pPr>
            <a:r>
              <a:rPr lang="en-US" sz="1500" dirty="0" smtClean="0">
                <a:solidFill>
                  <a:prstClr val="black"/>
                </a:solidFill>
              </a:rPr>
              <a:t>Employers decide </a:t>
            </a:r>
            <a:r>
              <a:rPr lang="en-US" sz="1500" dirty="0">
                <a:solidFill>
                  <a:prstClr val="black"/>
                </a:solidFill>
              </a:rPr>
              <a:t>which </a:t>
            </a:r>
            <a:r>
              <a:rPr lang="en-US" sz="1500" dirty="0" smtClean="0">
                <a:solidFill>
                  <a:prstClr val="black"/>
                </a:solidFill>
              </a:rPr>
              <a:t>plan(s</a:t>
            </a:r>
            <a:r>
              <a:rPr lang="en-US" sz="1500" dirty="0">
                <a:solidFill>
                  <a:prstClr val="black"/>
                </a:solidFill>
              </a:rPr>
              <a:t>) to </a:t>
            </a:r>
            <a:r>
              <a:rPr lang="en-US" sz="1500" dirty="0" smtClean="0">
                <a:solidFill>
                  <a:prstClr val="black"/>
                </a:solidFill>
              </a:rPr>
              <a:t>offer qualified employees </a:t>
            </a:r>
            <a:r>
              <a:rPr lang="en-US" sz="1500" dirty="0">
                <a:solidFill>
                  <a:prstClr val="black"/>
                </a:solidFill>
              </a:rPr>
              <a:t>and how much they want to contribute </a:t>
            </a:r>
            <a:r>
              <a:rPr lang="en-US" sz="1500" dirty="0" smtClean="0">
                <a:solidFill>
                  <a:prstClr val="black"/>
                </a:solidFill>
              </a:rPr>
              <a:t>to health </a:t>
            </a:r>
            <a:r>
              <a:rPr lang="en-US" sz="1500" dirty="0">
                <a:solidFill>
                  <a:prstClr val="black"/>
                </a:solidFill>
              </a:rPr>
              <a:t>and dental insurance </a:t>
            </a:r>
            <a:r>
              <a:rPr lang="en-US" sz="1500" dirty="0" smtClean="0">
                <a:solidFill>
                  <a:prstClr val="black"/>
                </a:solidFill>
              </a:rPr>
              <a:t>premiums</a:t>
            </a:r>
            <a:endParaRPr lang="en-US" sz="1500" dirty="0">
              <a:solidFill>
                <a:prstClr val="black"/>
              </a:solidFill>
            </a:endParaRPr>
          </a:p>
          <a:p>
            <a:pPr>
              <a:lnSpc>
                <a:spcPct val="100000"/>
              </a:lnSpc>
              <a:spcBef>
                <a:spcPts val="0"/>
              </a:spcBef>
              <a:buFont typeface="Arial" charset="0"/>
              <a:buChar char="•"/>
            </a:pPr>
            <a:r>
              <a:rPr lang="en-US" sz="2300" b="1" dirty="0">
                <a:solidFill>
                  <a:prstClr val="black"/>
                </a:solidFill>
              </a:rPr>
              <a:t>Access to tax </a:t>
            </a:r>
            <a:r>
              <a:rPr lang="en-US" sz="2300" b="1" dirty="0" smtClean="0">
                <a:solidFill>
                  <a:prstClr val="black"/>
                </a:solidFill>
              </a:rPr>
              <a:t>credits:</a:t>
            </a:r>
            <a:endParaRPr lang="en-US" sz="2300" dirty="0">
              <a:solidFill>
                <a:prstClr val="black"/>
              </a:solidFill>
            </a:endParaRPr>
          </a:p>
          <a:p>
            <a:pPr lvl="1">
              <a:lnSpc>
                <a:spcPct val="100000"/>
              </a:lnSpc>
              <a:spcBef>
                <a:spcPts val="0"/>
              </a:spcBef>
              <a:buFont typeface="Arial" charset="0"/>
              <a:buChar char="•"/>
            </a:pPr>
            <a:r>
              <a:rPr lang="en-US" sz="1500" dirty="0" smtClean="0">
                <a:solidFill>
                  <a:prstClr val="black"/>
                </a:solidFill>
              </a:rPr>
              <a:t>When you offer and purchase coverage through the SHOP </a:t>
            </a:r>
            <a:r>
              <a:rPr lang="en-US" sz="1500" dirty="0" smtClean="0"/>
              <a:t>M</a:t>
            </a:r>
            <a:r>
              <a:rPr lang="en-US" sz="1500" dirty="0" smtClean="0">
                <a:solidFill>
                  <a:prstClr val="black"/>
                </a:solidFill>
              </a:rPr>
              <a:t>arketplace, you may be eligible for a tax credit worth up to 50% of your contributions to premiums (35% for tax exempt employers)</a:t>
            </a:r>
            <a:endParaRPr lang="en-US" sz="1500" dirty="0">
              <a:solidFill>
                <a:prstClr val="black"/>
              </a:solidFill>
            </a:endParaRPr>
          </a:p>
          <a:p>
            <a:pPr>
              <a:lnSpc>
                <a:spcPct val="100000"/>
              </a:lnSpc>
              <a:spcBef>
                <a:spcPts val="0"/>
              </a:spcBef>
              <a:buFont typeface="Arial" charset="0"/>
              <a:buChar char="•"/>
            </a:pPr>
            <a:r>
              <a:rPr lang="en-US" sz="2300" b="1" dirty="0">
                <a:solidFill>
                  <a:prstClr val="black"/>
                </a:solidFill>
              </a:rPr>
              <a:t>Many ways to get </a:t>
            </a:r>
            <a:r>
              <a:rPr lang="en-US" sz="2300" b="1" dirty="0" smtClean="0">
                <a:solidFill>
                  <a:prstClr val="black"/>
                </a:solidFill>
              </a:rPr>
              <a:t>help:</a:t>
            </a:r>
            <a:endParaRPr lang="en-US" sz="2300" dirty="0">
              <a:solidFill>
                <a:prstClr val="black"/>
              </a:solidFill>
            </a:endParaRPr>
          </a:p>
          <a:p>
            <a:pPr lvl="1">
              <a:lnSpc>
                <a:spcPct val="100000"/>
              </a:lnSpc>
              <a:spcBef>
                <a:spcPts val="0"/>
              </a:spcBef>
              <a:buFont typeface="Arial" charset="0"/>
              <a:buChar char="•"/>
            </a:pPr>
            <a:r>
              <a:rPr lang="en-US" sz="1500" dirty="0" smtClean="0">
                <a:solidFill>
                  <a:prstClr val="black"/>
                </a:solidFill>
              </a:rPr>
              <a:t>Information </a:t>
            </a:r>
            <a:r>
              <a:rPr lang="en-US" sz="1500" dirty="0">
                <a:solidFill>
                  <a:prstClr val="black"/>
                </a:solidFill>
              </a:rPr>
              <a:t>and assistance </a:t>
            </a:r>
            <a:r>
              <a:rPr lang="en-US" sz="1500" dirty="0" smtClean="0">
                <a:solidFill>
                  <a:prstClr val="black"/>
                </a:solidFill>
              </a:rPr>
              <a:t>are </a:t>
            </a:r>
            <a:r>
              <a:rPr lang="en-US" sz="1500" dirty="0">
                <a:solidFill>
                  <a:prstClr val="black"/>
                </a:solidFill>
              </a:rPr>
              <a:t>available </a:t>
            </a:r>
            <a:r>
              <a:rPr lang="en-US" sz="1500" dirty="0" smtClean="0">
                <a:solidFill>
                  <a:prstClr val="black"/>
                </a:solidFill>
              </a:rPr>
              <a:t>through HealthCare.gov</a:t>
            </a:r>
            <a:r>
              <a:rPr lang="en-US" sz="1500" dirty="0">
                <a:solidFill>
                  <a:prstClr val="black"/>
                </a:solidFill>
              </a:rPr>
              <a:t>, </a:t>
            </a:r>
            <a:r>
              <a:rPr lang="en-US" sz="1500" dirty="0" smtClean="0">
                <a:solidFill>
                  <a:prstClr val="black"/>
                </a:solidFill>
              </a:rPr>
              <a:t>the SHOP </a:t>
            </a:r>
            <a:r>
              <a:rPr lang="en-US" sz="1500" dirty="0">
                <a:solidFill>
                  <a:prstClr val="black"/>
                </a:solidFill>
              </a:rPr>
              <a:t>Call Center</a:t>
            </a:r>
            <a:r>
              <a:rPr lang="en-US" sz="1500" dirty="0" smtClean="0">
                <a:solidFill>
                  <a:prstClr val="black"/>
                </a:solidFill>
              </a:rPr>
              <a:t>, SHOP Marketplace registered agents and brokers</a:t>
            </a:r>
            <a:r>
              <a:rPr lang="en-US" sz="1500" dirty="0" smtClean="0"/>
              <a:t> </a:t>
            </a:r>
            <a:r>
              <a:rPr lang="en-US" sz="1500" dirty="0" smtClean="0">
                <a:solidFill>
                  <a:prstClr val="black"/>
                </a:solidFill>
              </a:rPr>
              <a:t>and through navigators</a:t>
            </a:r>
            <a:r>
              <a:rPr lang="en-US" sz="2200" dirty="0">
                <a:solidFill>
                  <a:schemeClr val="bg1"/>
                </a:solidFill>
              </a:rPr>
              <a:t/>
            </a:r>
            <a:br>
              <a:rPr lang="en-US" sz="2200" dirty="0">
                <a:solidFill>
                  <a:schemeClr val="bg1"/>
                </a:solidFill>
              </a:rPr>
            </a:br>
            <a:endParaRPr lang="en-US" b="1" dirty="0"/>
          </a:p>
          <a:p>
            <a:pPr lvl="2">
              <a:lnSpc>
                <a:spcPct val="100000"/>
              </a:lnSpc>
              <a:spcBef>
                <a:spcPts val="1200"/>
              </a:spcBef>
              <a:buFont typeface="Arial" charset="0"/>
              <a:buChar char="•"/>
            </a:pPr>
            <a:endParaRPr lang="en-US" sz="1900" dirty="0">
              <a:solidFill>
                <a:prstClr val="black"/>
              </a:solidFill>
            </a:endParaRPr>
          </a:p>
        </p:txBody>
      </p:sp>
    </p:spTree>
    <p:extLst>
      <p:ext uri="{BB962C8B-B14F-4D97-AF65-F5344CB8AC3E}">
        <p14:creationId xmlns:p14="http://schemas.microsoft.com/office/powerpoint/2010/main" val="3937692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807435"/>
            <a:ext cx="9143999" cy="893764"/>
          </a:xfrm>
        </p:spPr>
        <p:txBody>
          <a:bodyPr tIns="91440" bIns="91440">
            <a:noAutofit/>
          </a:bodyPr>
          <a:lstStyle/>
          <a:p>
            <a:pPr algn="ctr"/>
            <a:r>
              <a:rPr lang="en-US" sz="3200" dirty="0" smtClean="0">
                <a:solidFill>
                  <a:srgbClr val="02354C"/>
                </a:solidFill>
              </a:rPr>
              <a:t>Which Employers can Participate in </a:t>
            </a:r>
            <a:br>
              <a:rPr lang="en-US" sz="3200" dirty="0" smtClean="0">
                <a:solidFill>
                  <a:srgbClr val="02354C"/>
                </a:solidFill>
              </a:rPr>
            </a:br>
            <a:r>
              <a:rPr lang="en-US" sz="3200" dirty="0" smtClean="0">
                <a:solidFill>
                  <a:srgbClr val="02354C"/>
                </a:solidFill>
              </a:rPr>
              <a:t>a SHOP Marketplace?</a:t>
            </a:r>
            <a:endParaRPr lang="en-US" sz="3200" dirty="0">
              <a:solidFill>
                <a:srgbClr val="02354C"/>
              </a:solidFill>
            </a:endParaRPr>
          </a:p>
        </p:txBody>
      </p:sp>
      <p:sp>
        <p:nvSpPr>
          <p:cNvPr id="7" name="Slide Number Placeholder 4"/>
          <p:cNvSpPr>
            <a:spLocks noGrp="1"/>
          </p:cNvSpPr>
          <p:nvPr>
            <p:ph type="sldNum" sz="quarter" idx="12"/>
          </p:nvPr>
        </p:nvSpPr>
        <p:spPr>
          <a:xfrm>
            <a:off x="0" y="6356351"/>
            <a:ext cx="9144000" cy="365125"/>
          </a:xfrm>
        </p:spPr>
        <p:txBody>
          <a:bodyPr/>
          <a:lstStyle/>
          <a:p>
            <a:pPr algn="ctr"/>
            <a:fld id="{D7CA87AA-2568-400D-B3BF-28B9A5B3F4FB}" type="slidenum">
              <a:rPr lang="en-US" smtClean="0"/>
              <a:pPr algn="ctr"/>
              <a:t>5</a:t>
            </a:fld>
            <a:endParaRPr lang="en-US" dirty="0"/>
          </a:p>
        </p:txBody>
      </p:sp>
      <p:sp>
        <p:nvSpPr>
          <p:cNvPr id="3" name="Content Placeholder 2"/>
          <p:cNvSpPr>
            <a:spLocks noGrp="1"/>
          </p:cNvSpPr>
          <p:nvPr>
            <p:ph idx="1"/>
          </p:nvPr>
        </p:nvSpPr>
        <p:spPr>
          <a:xfrm>
            <a:off x="193964" y="1685489"/>
            <a:ext cx="8797635" cy="4840002"/>
          </a:xfrm>
        </p:spPr>
        <p:txBody>
          <a:bodyPr>
            <a:noAutofit/>
          </a:bodyPr>
          <a:lstStyle/>
          <a:p>
            <a:pPr marL="0" indent="0">
              <a:lnSpc>
                <a:spcPct val="100000"/>
              </a:lnSpc>
              <a:spcBef>
                <a:spcPts val="0"/>
              </a:spcBef>
              <a:buNone/>
            </a:pPr>
            <a:r>
              <a:rPr lang="en-US" sz="1600" b="1" dirty="0" smtClean="0"/>
              <a:t>To be eligible to purchase coverage in the SHOP Marketplace, employers </a:t>
            </a:r>
            <a:r>
              <a:rPr lang="en-US" sz="1600" b="1" dirty="0" smtClean="0">
                <a:solidFill>
                  <a:prstClr val="black"/>
                </a:solidFill>
              </a:rPr>
              <a:t>must:</a:t>
            </a:r>
          </a:p>
          <a:p>
            <a:pPr>
              <a:lnSpc>
                <a:spcPct val="100000"/>
              </a:lnSpc>
              <a:spcBef>
                <a:spcPct val="20000"/>
              </a:spcBef>
            </a:pPr>
            <a:endParaRPr lang="en-US" sz="1600" b="1" dirty="0">
              <a:solidFill>
                <a:prstClr val="black"/>
              </a:solidFill>
            </a:endParaRPr>
          </a:p>
          <a:p>
            <a:pPr>
              <a:lnSpc>
                <a:spcPct val="100000"/>
              </a:lnSpc>
              <a:spcBef>
                <a:spcPct val="20000"/>
              </a:spcBef>
            </a:pPr>
            <a:endParaRPr lang="en-US" sz="1600" b="1" dirty="0" smtClean="0">
              <a:solidFill>
                <a:prstClr val="black"/>
              </a:solidFill>
            </a:endParaRPr>
          </a:p>
          <a:p>
            <a:pPr>
              <a:lnSpc>
                <a:spcPct val="100000"/>
              </a:lnSpc>
              <a:spcBef>
                <a:spcPct val="20000"/>
              </a:spcBef>
            </a:pPr>
            <a:endParaRPr lang="en-US" sz="1600" b="1" dirty="0">
              <a:solidFill>
                <a:prstClr val="black"/>
              </a:solidFill>
            </a:endParaRPr>
          </a:p>
          <a:p>
            <a:pPr>
              <a:lnSpc>
                <a:spcPct val="100000"/>
              </a:lnSpc>
              <a:spcBef>
                <a:spcPct val="20000"/>
              </a:spcBef>
            </a:pPr>
            <a:endParaRPr lang="en-US" sz="1600" b="1" dirty="0" smtClean="0">
              <a:solidFill>
                <a:prstClr val="black"/>
              </a:solidFill>
            </a:endParaRPr>
          </a:p>
          <a:p>
            <a:pPr>
              <a:lnSpc>
                <a:spcPct val="100000"/>
              </a:lnSpc>
              <a:spcBef>
                <a:spcPct val="20000"/>
              </a:spcBef>
            </a:pPr>
            <a:endParaRPr lang="en-US" sz="1600" b="1" dirty="0">
              <a:solidFill>
                <a:prstClr val="black"/>
              </a:solidFill>
            </a:endParaRPr>
          </a:p>
          <a:p>
            <a:pPr>
              <a:lnSpc>
                <a:spcPct val="100000"/>
              </a:lnSpc>
              <a:spcBef>
                <a:spcPct val="20000"/>
              </a:spcBef>
            </a:pPr>
            <a:endParaRPr lang="en-US" sz="1600" b="1" dirty="0" smtClean="0">
              <a:solidFill>
                <a:prstClr val="black"/>
              </a:solidFill>
            </a:endParaRPr>
          </a:p>
          <a:p>
            <a:pPr>
              <a:lnSpc>
                <a:spcPct val="100000"/>
              </a:lnSpc>
              <a:spcBef>
                <a:spcPct val="20000"/>
              </a:spcBef>
            </a:pPr>
            <a:endParaRPr lang="en-US" sz="1600" b="1" dirty="0">
              <a:solidFill>
                <a:prstClr val="black"/>
              </a:solidFill>
            </a:endParaRPr>
          </a:p>
          <a:p>
            <a:pPr>
              <a:lnSpc>
                <a:spcPct val="100000"/>
              </a:lnSpc>
              <a:spcBef>
                <a:spcPct val="20000"/>
              </a:spcBef>
            </a:pPr>
            <a:endParaRPr lang="en-US" sz="1600" b="1" dirty="0" smtClean="0">
              <a:solidFill>
                <a:prstClr val="black"/>
              </a:solidFill>
            </a:endParaRPr>
          </a:p>
          <a:p>
            <a:pPr>
              <a:lnSpc>
                <a:spcPct val="100000"/>
              </a:lnSpc>
              <a:spcBef>
                <a:spcPct val="20000"/>
              </a:spcBef>
            </a:pPr>
            <a:endParaRPr lang="en-US" sz="1600" b="1" dirty="0">
              <a:solidFill>
                <a:prstClr val="black"/>
              </a:solidFill>
            </a:endParaRPr>
          </a:p>
          <a:p>
            <a:pPr marL="228600" lvl="1">
              <a:lnSpc>
                <a:spcPct val="100000"/>
              </a:lnSpc>
              <a:spcBef>
                <a:spcPct val="20000"/>
              </a:spcBef>
            </a:pPr>
            <a:endParaRPr lang="en-US" sz="1600" b="1" dirty="0" smtClean="0">
              <a:solidFill>
                <a:prstClr val="black"/>
              </a:solidFill>
            </a:endParaRPr>
          </a:p>
          <a:p>
            <a:pPr marL="0" lvl="1" indent="0">
              <a:lnSpc>
                <a:spcPct val="100000"/>
              </a:lnSpc>
              <a:spcBef>
                <a:spcPts val="0"/>
              </a:spcBef>
              <a:buNone/>
            </a:pPr>
            <a:endParaRPr lang="en-US" sz="1600" dirty="0" smtClean="0"/>
          </a:p>
          <a:p>
            <a:pPr marL="0" lvl="1" indent="0">
              <a:lnSpc>
                <a:spcPct val="100000"/>
              </a:lnSpc>
              <a:spcBef>
                <a:spcPts val="0"/>
              </a:spcBef>
              <a:buNone/>
            </a:pPr>
            <a:endParaRPr lang="en-US" sz="1600" dirty="0"/>
          </a:p>
          <a:p>
            <a:pPr marL="0" lvl="1" indent="0" algn="ctr">
              <a:lnSpc>
                <a:spcPct val="100000"/>
              </a:lnSpc>
              <a:spcBef>
                <a:spcPts val="1200"/>
              </a:spcBef>
              <a:buNone/>
            </a:pPr>
            <a:r>
              <a:rPr lang="en-US" sz="1400" dirty="0" smtClean="0"/>
              <a:t>Are you eligible to participate? Use</a:t>
            </a:r>
            <a:r>
              <a:rPr lang="en-US" sz="1400" dirty="0" smtClean="0">
                <a:solidFill>
                  <a:prstClr val="black"/>
                </a:solidFill>
              </a:rPr>
              <a:t> the </a:t>
            </a:r>
            <a:r>
              <a:rPr lang="en-US" sz="1400" b="1" dirty="0" smtClean="0">
                <a:solidFill>
                  <a:prstClr val="black"/>
                </a:solidFill>
              </a:rPr>
              <a:t>SHOP FTE Calculator </a:t>
            </a:r>
            <a:r>
              <a:rPr lang="en-US" sz="1400" dirty="0" smtClean="0"/>
              <a:t>on HealthCare.gov to count full-time employees and full-time equivalent employees: </a:t>
            </a:r>
            <a:r>
              <a:rPr lang="en-US" sz="1400" b="1" dirty="0" smtClean="0">
                <a:hlinkClick r:id="rId11"/>
              </a:rPr>
              <a:t>https://www.healthcare.gov/shop-calculators-fte/</a:t>
            </a:r>
            <a:r>
              <a:rPr lang="en-US" sz="1400" b="1" dirty="0" smtClean="0"/>
              <a:t> </a:t>
            </a:r>
          </a:p>
        </p:txBody>
      </p:sp>
      <p:grpSp>
        <p:nvGrpSpPr>
          <p:cNvPr id="4" name="Group 3"/>
          <p:cNvGrpSpPr/>
          <p:nvPr/>
        </p:nvGrpSpPr>
        <p:grpSpPr>
          <a:xfrm>
            <a:off x="964881" y="2086239"/>
            <a:ext cx="6554459" cy="3285460"/>
            <a:chOff x="1018436" y="3011374"/>
            <a:chExt cx="6554459" cy="2600958"/>
          </a:xfrm>
        </p:grpSpPr>
        <p:sp>
          <p:nvSpPr>
            <p:cNvPr id="6" name="Pentagon 5"/>
            <p:cNvSpPr/>
            <p:nvPr>
              <p:custDataLst>
                <p:tags r:id="rId1"/>
              </p:custDataLst>
            </p:nvPr>
          </p:nvSpPr>
          <p:spPr>
            <a:xfrm rot="10800000" flipV="1">
              <a:off x="1291815" y="3026483"/>
              <a:ext cx="6251034" cy="495102"/>
            </a:xfrm>
            <a:prstGeom prst="homePlate">
              <a:avLst/>
            </a:prstGeom>
            <a:solidFill>
              <a:srgbClr val="209BDE"/>
            </a:solidFill>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332308" anchor="ctr" anchorCtr="0"/>
            <a:lstStyle/>
            <a:p>
              <a:pPr lvl="0"/>
              <a:r>
                <a:rPr lang="en-US" sz="1600" dirty="0" smtClean="0">
                  <a:solidFill>
                    <a:prstClr val="white"/>
                  </a:solidFill>
                  <a:latin typeface="Arial" panose="020B0604020202020204" pitchFamily="34" charset="0"/>
                  <a:cs typeface="Arial" panose="020B0604020202020204" pitchFamily="34" charset="0"/>
                </a:rPr>
                <a:t>Be a “small employer” (generally, a small employer has 1-50 employees)</a:t>
              </a:r>
              <a:endParaRPr lang="en-US" sz="1200" i="1" dirty="0">
                <a:solidFill>
                  <a:prstClr val="white"/>
                </a:solidFill>
                <a:latin typeface="Arial" panose="020B0604020202020204" pitchFamily="34" charset="0"/>
                <a:cs typeface="Arial" panose="020B0604020202020204" pitchFamily="34" charset="0"/>
              </a:endParaRPr>
            </a:p>
          </p:txBody>
        </p:sp>
        <p:grpSp>
          <p:nvGrpSpPr>
            <p:cNvPr id="2" name="Group 1"/>
            <p:cNvGrpSpPr/>
            <p:nvPr/>
          </p:nvGrpSpPr>
          <p:grpSpPr>
            <a:xfrm>
              <a:off x="1018436" y="3011374"/>
              <a:ext cx="6554459" cy="2600958"/>
              <a:chOff x="1018436" y="3000223"/>
              <a:chExt cx="6554459" cy="2600958"/>
            </a:xfrm>
          </p:grpSpPr>
          <p:sp>
            <p:nvSpPr>
              <p:cNvPr id="8" name="Pentagon 7"/>
              <p:cNvSpPr/>
              <p:nvPr>
                <p:custDataLst>
                  <p:tags r:id="rId2"/>
                </p:custDataLst>
              </p:nvPr>
            </p:nvSpPr>
            <p:spPr>
              <a:xfrm rot="10800000" flipV="1">
                <a:off x="1299559" y="3729868"/>
                <a:ext cx="6251034" cy="482606"/>
              </a:xfrm>
              <a:prstGeom prst="homePlate">
                <a:avLst/>
              </a:prstGeom>
              <a:solidFill>
                <a:srgbClr val="209BDE"/>
              </a:solidFill>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332308" anchor="ctr" anchorCtr="0"/>
              <a:lstStyle/>
              <a:p>
                <a:r>
                  <a:rPr lang="en-US" sz="1600" dirty="0" smtClean="0">
                    <a:solidFill>
                      <a:schemeClr val="bg1"/>
                    </a:solidFill>
                    <a:latin typeface="Arial" panose="020B0604020202020204" pitchFamily="34" charset="0"/>
                    <a:cs typeface="Arial" panose="020B0604020202020204" pitchFamily="34" charset="0"/>
                  </a:rPr>
                  <a:t>Offer coverage to all full-time employees (those working 30 or more hours per week, on average)</a:t>
                </a:r>
                <a:endParaRPr lang="en-US" sz="1200" i="1" dirty="0">
                  <a:solidFill>
                    <a:schemeClr val="bg1"/>
                  </a:solidFill>
                  <a:latin typeface="Arial" panose="020B0604020202020204" pitchFamily="34" charset="0"/>
                  <a:cs typeface="Arial" panose="020B0604020202020204" pitchFamily="34" charset="0"/>
                </a:endParaRPr>
              </a:p>
            </p:txBody>
          </p:sp>
          <p:sp>
            <p:nvSpPr>
              <p:cNvPr id="9" name="Pentagon 8"/>
              <p:cNvSpPr/>
              <p:nvPr>
                <p:custDataLst>
                  <p:tags r:id="rId3"/>
                </p:custDataLst>
              </p:nvPr>
            </p:nvSpPr>
            <p:spPr>
              <a:xfrm rot="10800000" flipV="1">
                <a:off x="1321861" y="4407168"/>
                <a:ext cx="6251034" cy="520301"/>
              </a:xfrm>
              <a:prstGeom prst="homePlate">
                <a:avLst/>
              </a:prstGeom>
              <a:solidFill>
                <a:srgbClr val="209BDE"/>
              </a:solidFill>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332308" anchor="ctr" anchorCtr="0"/>
              <a:lstStyle/>
              <a:p>
                <a:r>
                  <a:rPr lang="en-US" sz="1600" dirty="0">
                    <a:solidFill>
                      <a:schemeClr val="bg1"/>
                    </a:solidFill>
                    <a:latin typeface="Arial" panose="020B0604020202020204" pitchFamily="34" charset="0"/>
                    <a:cs typeface="Arial" panose="020B0604020202020204" pitchFamily="34" charset="0"/>
                  </a:rPr>
                  <a:t>Have at least one </a:t>
                </a:r>
                <a:r>
                  <a:rPr lang="en-US" sz="1600" dirty="0" smtClean="0">
                    <a:solidFill>
                      <a:schemeClr val="bg1"/>
                    </a:solidFill>
                    <a:latin typeface="Arial" panose="020B0604020202020204" pitchFamily="34" charset="0"/>
                    <a:cs typeface="Arial" panose="020B0604020202020204" pitchFamily="34" charset="0"/>
                  </a:rPr>
                  <a:t>employee enrolling in coverage</a:t>
                </a:r>
                <a:endParaRPr lang="en-US" sz="1200" i="1" strike="sngStrike" dirty="0">
                  <a:solidFill>
                    <a:schemeClr val="bg1"/>
                  </a:solidFill>
                  <a:latin typeface="Arial" panose="020B0604020202020204" pitchFamily="34" charset="0"/>
                  <a:cs typeface="Arial" panose="020B0604020202020204" pitchFamily="34" charset="0"/>
                </a:endParaRPr>
              </a:p>
            </p:txBody>
          </p:sp>
          <p:sp>
            <p:nvSpPr>
              <p:cNvPr id="10" name="Pentagon 9"/>
              <p:cNvSpPr/>
              <p:nvPr>
                <p:custDataLst>
                  <p:tags r:id="rId4"/>
                </p:custDataLst>
              </p:nvPr>
            </p:nvSpPr>
            <p:spPr>
              <a:xfrm rot="10800000" flipV="1">
                <a:off x="1321861" y="5111840"/>
                <a:ext cx="6251034" cy="479804"/>
              </a:xfrm>
              <a:prstGeom prst="homePlate">
                <a:avLst/>
              </a:prstGeom>
              <a:solidFill>
                <a:srgbClr val="209BDE"/>
              </a:solidFill>
              <a:effectLst/>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332308" anchor="ctr" anchorCtr="0"/>
              <a:lstStyle/>
              <a:p>
                <a:r>
                  <a:rPr lang="en-US" sz="1600" dirty="0">
                    <a:solidFill>
                      <a:schemeClr val="bg1"/>
                    </a:solidFill>
                    <a:latin typeface="Arial" panose="020B0604020202020204" pitchFamily="34" charset="0"/>
                    <a:cs typeface="Arial" panose="020B0604020202020204" pitchFamily="34" charset="0"/>
                  </a:rPr>
                  <a:t>Have a </a:t>
                </a:r>
                <a:r>
                  <a:rPr lang="en-US" sz="1600" dirty="0" smtClean="0">
                    <a:solidFill>
                      <a:schemeClr val="bg1"/>
                    </a:solidFill>
                    <a:latin typeface="Arial" panose="020B0604020202020204" pitchFamily="34" charset="0"/>
                    <a:cs typeface="Arial" panose="020B0604020202020204" pitchFamily="34" charset="0"/>
                  </a:rPr>
                  <a:t>principal business </a:t>
                </a:r>
                <a:r>
                  <a:rPr lang="en-US" sz="1600" dirty="0">
                    <a:solidFill>
                      <a:schemeClr val="bg1"/>
                    </a:solidFill>
                    <a:latin typeface="Arial" panose="020B0604020202020204" pitchFamily="34" charset="0"/>
                    <a:cs typeface="Arial" panose="020B0604020202020204" pitchFamily="34" charset="0"/>
                  </a:rPr>
                  <a:t>address </a:t>
                </a:r>
                <a:r>
                  <a:rPr lang="en-US" sz="1600" dirty="0" smtClean="0">
                    <a:solidFill>
                      <a:schemeClr val="bg1"/>
                    </a:solidFill>
                    <a:latin typeface="Arial" panose="020B0604020202020204" pitchFamily="34" charset="0"/>
                    <a:cs typeface="Arial" panose="020B0604020202020204" pitchFamily="34" charset="0"/>
                  </a:rPr>
                  <a:t>or eligible employee worksite in </a:t>
                </a:r>
                <a:r>
                  <a:rPr lang="en-US" sz="1600" dirty="0">
                    <a:solidFill>
                      <a:schemeClr val="bg1"/>
                    </a:solidFill>
                    <a:latin typeface="Arial" panose="020B0604020202020204" pitchFamily="34" charset="0"/>
                    <a:cs typeface="Arial" panose="020B0604020202020204" pitchFamily="34" charset="0"/>
                  </a:rPr>
                  <a:t>the state in which coverage is offered</a:t>
                </a:r>
                <a:endParaRPr lang="en-US" sz="1400" dirty="0">
                  <a:solidFill>
                    <a:schemeClr val="bg1"/>
                  </a:solidFill>
                  <a:latin typeface="Arial" panose="020B0604020202020204" pitchFamily="34" charset="0"/>
                  <a:cs typeface="Arial" panose="020B0604020202020204" pitchFamily="34" charset="0"/>
                </a:endParaRPr>
              </a:p>
            </p:txBody>
          </p:sp>
          <p:sp>
            <p:nvSpPr>
              <p:cNvPr id="11" name="Oval 10"/>
              <p:cNvSpPr/>
              <p:nvPr>
                <p:custDataLst>
                  <p:tags r:id="rId5"/>
                </p:custDataLst>
              </p:nvPr>
            </p:nvSpPr>
            <p:spPr>
              <a:xfrm>
                <a:off x="1018436" y="3000223"/>
                <a:ext cx="606850" cy="521362"/>
              </a:xfrm>
              <a:prstGeom prst="ellipse">
                <a:avLst/>
              </a:prstGeom>
              <a:solidFill>
                <a:srgbClr val="02354C"/>
              </a:solidFill>
              <a:ln>
                <a:noFill/>
              </a:ln>
              <a:effectLst/>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nchorCtr="0"/>
              <a:lstStyle/>
              <a:p>
                <a:pPr algn="ctr"/>
                <a:r>
                  <a:rPr lang="en-GB" b="1" dirty="0">
                    <a:latin typeface="Arial" panose="020B0604020202020204" pitchFamily="34" charset="0"/>
                    <a:cs typeface="Arial" panose="020B0604020202020204" pitchFamily="34" charset="0"/>
                  </a:rPr>
                  <a:t>1</a:t>
                </a:r>
              </a:p>
            </p:txBody>
          </p:sp>
          <p:sp>
            <p:nvSpPr>
              <p:cNvPr id="12" name="Oval 11"/>
              <p:cNvSpPr/>
              <p:nvPr>
                <p:custDataLst>
                  <p:tags r:id="rId6"/>
                </p:custDataLst>
              </p:nvPr>
            </p:nvSpPr>
            <p:spPr>
              <a:xfrm>
                <a:off x="1018436" y="3710977"/>
                <a:ext cx="606850" cy="521362"/>
              </a:xfrm>
              <a:prstGeom prst="ellipse">
                <a:avLst/>
              </a:prstGeom>
              <a:solidFill>
                <a:srgbClr val="02354C"/>
              </a:solidFill>
              <a:ln>
                <a:noFill/>
              </a:ln>
              <a:effectLst/>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nchorCtr="0"/>
              <a:lstStyle/>
              <a:p>
                <a:pPr algn="ctr"/>
                <a:r>
                  <a:rPr lang="en-GB" b="1" dirty="0">
                    <a:latin typeface="Arial" panose="020B0604020202020204" pitchFamily="34" charset="0"/>
                    <a:cs typeface="Arial" panose="020B0604020202020204" pitchFamily="34" charset="0"/>
                  </a:rPr>
                  <a:t>2</a:t>
                </a:r>
              </a:p>
            </p:txBody>
          </p:sp>
          <p:sp>
            <p:nvSpPr>
              <p:cNvPr id="13" name="Oval 12"/>
              <p:cNvSpPr/>
              <p:nvPr>
                <p:custDataLst>
                  <p:tags r:id="rId7"/>
                </p:custDataLst>
              </p:nvPr>
            </p:nvSpPr>
            <p:spPr>
              <a:xfrm>
                <a:off x="1018436" y="4421731"/>
                <a:ext cx="606850" cy="521362"/>
              </a:xfrm>
              <a:prstGeom prst="ellipse">
                <a:avLst/>
              </a:prstGeom>
              <a:solidFill>
                <a:srgbClr val="02354C"/>
              </a:solidFill>
              <a:ln>
                <a:noFill/>
              </a:ln>
              <a:effectLst/>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nchorCtr="0"/>
              <a:lstStyle/>
              <a:p>
                <a:pPr algn="ctr"/>
                <a:r>
                  <a:rPr lang="en-GB" b="1" dirty="0">
                    <a:latin typeface="Arial" panose="020B0604020202020204" pitchFamily="34" charset="0"/>
                    <a:cs typeface="Arial" panose="020B0604020202020204" pitchFamily="34" charset="0"/>
                  </a:rPr>
                  <a:t>3</a:t>
                </a:r>
              </a:p>
            </p:txBody>
          </p:sp>
          <p:sp>
            <p:nvSpPr>
              <p:cNvPr id="14" name="Oval 13"/>
              <p:cNvSpPr/>
              <p:nvPr>
                <p:custDataLst>
                  <p:tags r:id="rId8"/>
                </p:custDataLst>
              </p:nvPr>
            </p:nvSpPr>
            <p:spPr>
              <a:xfrm>
                <a:off x="1018436" y="5079819"/>
                <a:ext cx="606850" cy="521362"/>
              </a:xfrm>
              <a:prstGeom prst="ellipse">
                <a:avLst/>
              </a:prstGeom>
              <a:solidFill>
                <a:srgbClr val="02354C"/>
              </a:solidFill>
              <a:ln>
                <a:noFill/>
              </a:ln>
              <a:effectLst/>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nchor="ctr" anchorCtr="0"/>
              <a:lstStyle/>
              <a:p>
                <a:pPr algn="ctr"/>
                <a:r>
                  <a:rPr lang="en-GB" b="1" dirty="0">
                    <a:latin typeface="Arial" panose="020B0604020202020204" pitchFamily="34" charset="0"/>
                    <a:cs typeface="Arial" panose="020B0604020202020204" pitchFamily="34" charset="0"/>
                  </a:rPr>
                  <a:t>4</a:t>
                </a:r>
              </a:p>
            </p:txBody>
          </p:sp>
        </p:grpSp>
      </p:grpSp>
    </p:spTree>
    <p:extLst>
      <p:ext uri="{BB962C8B-B14F-4D97-AF65-F5344CB8AC3E}">
        <p14:creationId xmlns:p14="http://schemas.microsoft.com/office/powerpoint/2010/main" val="1077413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64918"/>
            <a:ext cx="9144000" cy="710059"/>
          </a:xfrm>
        </p:spPr>
        <p:txBody>
          <a:bodyPr>
            <a:noAutofit/>
          </a:bodyPr>
          <a:lstStyle/>
          <a:p>
            <a:pPr algn="ctr"/>
            <a:r>
              <a:rPr lang="en-US" sz="3200" dirty="0" smtClean="0"/>
              <a:t>Options for </a:t>
            </a:r>
            <a:r>
              <a:rPr lang="en-US" sz="3200" dirty="0"/>
              <a:t>the Self-Employed </a:t>
            </a:r>
          </a:p>
        </p:txBody>
      </p:sp>
      <p:sp>
        <p:nvSpPr>
          <p:cNvPr id="8" name="Slide Number Placeholder 4"/>
          <p:cNvSpPr>
            <a:spLocks noGrp="1"/>
          </p:cNvSpPr>
          <p:nvPr>
            <p:ph type="sldNum" sz="quarter" idx="12"/>
          </p:nvPr>
        </p:nvSpPr>
        <p:spPr>
          <a:xfrm>
            <a:off x="0" y="6356351"/>
            <a:ext cx="9144000" cy="365125"/>
          </a:xfrm>
        </p:spPr>
        <p:txBody>
          <a:bodyPr/>
          <a:lstStyle/>
          <a:p>
            <a:pPr algn="ctr"/>
            <a:fld id="{D7CA87AA-2568-400D-B3BF-28B9A5B3F4FB}" type="slidenum">
              <a:rPr lang="en-US" smtClean="0"/>
              <a:pPr algn="ctr"/>
              <a:t>6</a:t>
            </a:fld>
            <a:endParaRPr lang="en-US" dirty="0"/>
          </a:p>
        </p:txBody>
      </p:sp>
      <p:sp>
        <p:nvSpPr>
          <p:cNvPr id="3" name="TextBox 2"/>
          <p:cNvSpPr txBox="1"/>
          <p:nvPr/>
        </p:nvSpPr>
        <p:spPr>
          <a:xfrm>
            <a:off x="451624" y="1792504"/>
            <a:ext cx="8240751" cy="1532727"/>
          </a:xfrm>
          <a:prstGeom prst="rect">
            <a:avLst/>
          </a:prstGeom>
          <a:noFill/>
        </p:spPr>
        <p:txBody>
          <a:bodyPr wrap="square" rtlCol="0">
            <a:spAutoFit/>
          </a:bodyPr>
          <a:lstStyle/>
          <a:p>
            <a:pPr marL="285750" indent="-285750" fontAlgn="base">
              <a:lnSpc>
                <a:spcPct val="100000"/>
              </a:lnSpc>
              <a:spcBef>
                <a:spcPct val="20000"/>
              </a:spcBef>
              <a:buFont typeface="Arial" panose="020B0604020202020204" pitchFamily="34" charset="0"/>
              <a:buChar char="•"/>
            </a:pPr>
            <a:r>
              <a:rPr lang="en-US" b="1" dirty="0" smtClean="0">
                <a:latin typeface="Arial" panose="020B0604020202020204" pitchFamily="34" charset="0"/>
                <a:cs typeface="Arial" panose="020B0604020202020204" pitchFamily="34" charset="0"/>
              </a:rPr>
              <a:t>Self-employed individuals are not eligible to enroll through the SHOP Marketplace unless they have at least one employee who enrolls</a:t>
            </a:r>
          </a:p>
          <a:p>
            <a:pPr marL="742950" lvl="1" indent="-285750" fontAlgn="base">
              <a:spcBef>
                <a:spcPct val="20000"/>
              </a:spcBef>
              <a:buFont typeface="Arial" panose="020B0604020202020204" pitchFamily="34" charset="0"/>
              <a:buChar char="•"/>
            </a:pPr>
            <a:r>
              <a:rPr lang="en-US" dirty="0" smtClean="0">
                <a:latin typeface="Arial" panose="020B0604020202020204" pitchFamily="34" charset="0"/>
                <a:cs typeface="Arial" panose="020B0604020202020204" pitchFamily="34" charset="0"/>
              </a:rPr>
              <a:t>Self-employed individuals with no employees may be able to enroll in coverage through the Health </a:t>
            </a:r>
            <a:r>
              <a:rPr lang="en-US" dirty="0">
                <a:latin typeface="Arial" panose="020B0604020202020204" pitchFamily="34" charset="0"/>
                <a:cs typeface="Arial" panose="020B0604020202020204" pitchFamily="34" charset="0"/>
              </a:rPr>
              <a:t>Insurance </a:t>
            </a:r>
            <a:r>
              <a:rPr lang="en-US" dirty="0" smtClean="0">
                <a:latin typeface="Arial" panose="020B0604020202020204" pitchFamily="34" charset="0"/>
                <a:cs typeface="Arial" panose="020B0604020202020204" pitchFamily="34" charset="0"/>
              </a:rPr>
              <a:t>Marketplace</a:t>
            </a:r>
            <a:r>
              <a:rPr lang="en-US" baseline="30000" dirty="0" smtClean="0">
                <a:latin typeface="Arial" panose="020B0604020202020204" pitchFamily="34" charset="0"/>
                <a:cs typeface="Arial" panose="020B0604020202020204" pitchFamily="34" charset="0"/>
              </a:rPr>
              <a:t>SM</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for Individuals &amp;</a:t>
            </a:r>
            <a:r>
              <a:rPr lang="en-US" dirty="0" smtClean="0">
                <a:latin typeface="Arial" panose="020B0604020202020204" pitchFamily="34" charset="0"/>
                <a:cs typeface="Arial" panose="020B0604020202020204" pitchFamily="34" charset="0"/>
              </a:rPr>
              <a:t> Families on HealthCare.gov</a:t>
            </a:r>
            <a:r>
              <a:rPr lang="en-US" b="1" dirty="0">
                <a:solidFill>
                  <a:prstClr val="black"/>
                </a:solidFill>
                <a:latin typeface="Arial" panose="020B0604020202020204" pitchFamily="34" charset="0"/>
                <a:cs typeface="Arial" panose="020B0604020202020204" pitchFamily="34" charset="0"/>
              </a:rPr>
              <a:t>	</a:t>
            </a:r>
          </a:p>
        </p:txBody>
      </p:sp>
      <p:sp>
        <p:nvSpPr>
          <p:cNvPr id="6" name="TextBox 5"/>
          <p:cNvSpPr txBox="1"/>
          <p:nvPr/>
        </p:nvSpPr>
        <p:spPr>
          <a:xfrm>
            <a:off x="891028" y="3542758"/>
            <a:ext cx="7361942" cy="1901601"/>
          </a:xfrm>
          <a:prstGeom prst="rect">
            <a:avLst/>
          </a:prstGeom>
          <a:solidFill>
            <a:schemeClr val="accent1">
              <a:lumMod val="20000"/>
              <a:lumOff val="80000"/>
            </a:schemeClr>
          </a:solidFill>
        </p:spPr>
        <p:txBody>
          <a:bodyPr wrap="square" rtlCol="0">
            <a:noAutofit/>
          </a:bodyPr>
          <a:lstStyle/>
          <a:p>
            <a:pPr lvl="0" algn="ctr">
              <a:spcAft>
                <a:spcPts val="600"/>
              </a:spcAft>
            </a:pPr>
            <a:r>
              <a:rPr lang="en-US" b="1" dirty="0" smtClean="0">
                <a:ln w="0"/>
                <a:solidFill>
                  <a:prstClr val="black"/>
                </a:solidFill>
                <a:latin typeface="Arial" panose="020B0604020202020204" pitchFamily="34" charset="0"/>
                <a:cs typeface="Arial" panose="020B0604020202020204" pitchFamily="34" charset="0"/>
              </a:rPr>
              <a:t>Health </a:t>
            </a:r>
            <a:r>
              <a:rPr lang="en-US" b="1" dirty="0">
                <a:ln w="0"/>
                <a:solidFill>
                  <a:prstClr val="black"/>
                </a:solidFill>
                <a:latin typeface="Arial" panose="020B0604020202020204" pitchFamily="34" charset="0"/>
                <a:cs typeface="Arial" panose="020B0604020202020204" pitchFamily="34" charset="0"/>
              </a:rPr>
              <a:t>Insurance </a:t>
            </a:r>
            <a:r>
              <a:rPr lang="en-US" b="1" dirty="0" smtClean="0">
                <a:ln w="0"/>
                <a:solidFill>
                  <a:prstClr val="black"/>
                </a:solidFill>
                <a:latin typeface="Arial" panose="020B0604020202020204" pitchFamily="34" charset="0"/>
                <a:cs typeface="Arial" panose="020B0604020202020204" pitchFamily="34" charset="0"/>
              </a:rPr>
              <a:t>Marketplace</a:t>
            </a:r>
            <a:r>
              <a:rPr lang="en-US" b="1" baseline="30000" dirty="0" smtClean="0">
                <a:ln w="0"/>
                <a:solidFill>
                  <a:prstClr val="black"/>
                </a:solidFill>
                <a:latin typeface="Arial" panose="020B0604020202020204" pitchFamily="34" charset="0"/>
                <a:cs typeface="Arial" panose="020B0604020202020204" pitchFamily="34" charset="0"/>
              </a:rPr>
              <a:t>SM</a:t>
            </a:r>
            <a:r>
              <a:rPr lang="en-US" b="1" dirty="0" smtClean="0">
                <a:ln w="0"/>
                <a:solidFill>
                  <a:prstClr val="black"/>
                </a:solidFill>
                <a:latin typeface="Arial" panose="020B0604020202020204" pitchFamily="34" charset="0"/>
                <a:cs typeface="Arial" panose="020B0604020202020204" pitchFamily="34" charset="0"/>
              </a:rPr>
              <a:t> </a:t>
            </a:r>
            <a:r>
              <a:rPr lang="en-US" b="1" dirty="0">
                <a:ln w="0"/>
                <a:solidFill>
                  <a:prstClr val="black"/>
                </a:solidFill>
                <a:latin typeface="Arial" panose="020B0604020202020204" pitchFamily="34" charset="0"/>
                <a:cs typeface="Arial" panose="020B0604020202020204" pitchFamily="34" charset="0"/>
              </a:rPr>
              <a:t>for Individuals &amp; Families:</a:t>
            </a:r>
          </a:p>
          <a:p>
            <a:pPr marL="346075" lvl="1" indent="-179388" fontAlgn="base">
              <a:spcBef>
                <a:spcPct val="20000"/>
              </a:spcBef>
              <a:buFont typeface="Arial" panose="020B0604020202020204" pitchFamily="34" charset="0"/>
              <a:buChar char="•"/>
            </a:pPr>
            <a:r>
              <a:rPr lang="en-US" sz="1600" dirty="0" smtClean="0">
                <a:ln w="0"/>
                <a:solidFill>
                  <a:prstClr val="black"/>
                </a:solidFill>
                <a:latin typeface="Arial" panose="020B0604020202020204" pitchFamily="34" charset="0"/>
                <a:cs typeface="Arial" panose="020B0604020202020204" pitchFamily="34" charset="0"/>
              </a:rPr>
              <a:t>Premium tax </a:t>
            </a:r>
            <a:r>
              <a:rPr lang="en-US" sz="1600" dirty="0">
                <a:ln w="0"/>
                <a:solidFill>
                  <a:prstClr val="black"/>
                </a:solidFill>
                <a:latin typeface="Arial" panose="020B0604020202020204" pitchFamily="34" charset="0"/>
                <a:cs typeface="Arial" panose="020B0604020202020204" pitchFamily="34" charset="0"/>
              </a:rPr>
              <a:t>credits may be available, depending </a:t>
            </a:r>
            <a:r>
              <a:rPr lang="en-US" sz="1600" dirty="0" smtClean="0">
                <a:ln w="0"/>
                <a:solidFill>
                  <a:prstClr val="black"/>
                </a:solidFill>
                <a:latin typeface="Arial" panose="020B0604020202020204" pitchFamily="34" charset="0"/>
                <a:cs typeface="Arial" panose="020B0604020202020204" pitchFamily="34" charset="0"/>
              </a:rPr>
              <a:t>on annual </a:t>
            </a:r>
            <a:r>
              <a:rPr lang="en-US" sz="1600" dirty="0">
                <a:ln w="0"/>
                <a:solidFill>
                  <a:prstClr val="black"/>
                </a:solidFill>
                <a:latin typeface="Arial" panose="020B0604020202020204" pitchFamily="34" charset="0"/>
                <a:cs typeface="Arial" panose="020B0604020202020204" pitchFamily="34" charset="0"/>
              </a:rPr>
              <a:t>household income</a:t>
            </a:r>
          </a:p>
          <a:p>
            <a:pPr marL="346075" lvl="1" indent="-179388" fontAlgn="base">
              <a:spcBef>
                <a:spcPct val="20000"/>
              </a:spcBef>
              <a:buFont typeface="Arial" panose="020B0604020202020204" pitchFamily="34" charset="0"/>
              <a:buChar char="•"/>
            </a:pPr>
            <a:r>
              <a:rPr lang="en-US" sz="1600" dirty="0">
                <a:ln w="0"/>
                <a:solidFill>
                  <a:prstClr val="black"/>
                </a:solidFill>
                <a:latin typeface="Arial" panose="020B0604020202020204" pitchFamily="34" charset="0"/>
                <a:cs typeface="Arial" panose="020B0604020202020204" pitchFamily="34" charset="0"/>
              </a:rPr>
              <a:t>Individuals generally must enroll during </a:t>
            </a:r>
            <a:r>
              <a:rPr lang="en-US" sz="1600" dirty="0" smtClean="0">
                <a:ln w="0"/>
                <a:solidFill>
                  <a:prstClr val="black"/>
                </a:solidFill>
                <a:latin typeface="Arial" panose="020B0604020202020204" pitchFamily="34" charset="0"/>
                <a:cs typeface="Arial" panose="020B0604020202020204" pitchFamily="34" charset="0"/>
              </a:rPr>
              <a:t>the Open </a:t>
            </a:r>
            <a:r>
              <a:rPr lang="en-US" sz="1600" dirty="0">
                <a:ln w="0"/>
                <a:solidFill>
                  <a:prstClr val="black"/>
                </a:solidFill>
                <a:latin typeface="Arial" panose="020B0604020202020204" pitchFamily="34" charset="0"/>
                <a:cs typeface="Arial" panose="020B0604020202020204" pitchFamily="34" charset="0"/>
              </a:rPr>
              <a:t>Enrollment period, unless </a:t>
            </a:r>
            <a:r>
              <a:rPr lang="en-US" sz="1600" dirty="0" smtClean="0">
                <a:ln w="0"/>
                <a:solidFill>
                  <a:prstClr val="black"/>
                </a:solidFill>
                <a:latin typeface="Arial" panose="020B0604020202020204" pitchFamily="34" charset="0"/>
                <a:cs typeface="Arial" panose="020B0604020202020204" pitchFamily="34" charset="0"/>
              </a:rPr>
              <a:t>they </a:t>
            </a:r>
            <a:r>
              <a:rPr lang="en-US" sz="1600" dirty="0">
                <a:ln w="0"/>
                <a:solidFill>
                  <a:prstClr val="black"/>
                </a:solidFill>
                <a:latin typeface="Arial" panose="020B0604020202020204" pitchFamily="34" charset="0"/>
                <a:cs typeface="Arial" panose="020B0604020202020204" pitchFamily="34" charset="0"/>
              </a:rPr>
              <a:t>have a </a:t>
            </a:r>
            <a:r>
              <a:rPr lang="en-US" sz="1600" dirty="0" smtClean="0">
                <a:ln w="0"/>
                <a:solidFill>
                  <a:prstClr val="black"/>
                </a:solidFill>
                <a:latin typeface="Arial" panose="020B0604020202020204" pitchFamily="34" charset="0"/>
                <a:cs typeface="Arial" panose="020B0604020202020204" pitchFamily="34" charset="0"/>
              </a:rPr>
              <a:t>life </a:t>
            </a:r>
            <a:r>
              <a:rPr lang="en-US" sz="1600" dirty="0">
                <a:ln w="0"/>
                <a:solidFill>
                  <a:prstClr val="black"/>
                </a:solidFill>
                <a:latin typeface="Arial" panose="020B0604020202020204" pitchFamily="34" charset="0"/>
                <a:cs typeface="Arial" panose="020B0604020202020204" pitchFamily="34" charset="0"/>
              </a:rPr>
              <a:t>event, such as getting married or having a child </a:t>
            </a:r>
          </a:p>
          <a:p>
            <a:pPr marL="346075" lvl="2" indent="-179388" fontAlgn="base">
              <a:spcBef>
                <a:spcPct val="20000"/>
              </a:spcBef>
              <a:buFont typeface="Arial" panose="020B0604020202020204" pitchFamily="34" charset="0"/>
              <a:buChar char="•"/>
            </a:pPr>
            <a:r>
              <a:rPr lang="en-US" sz="1600" dirty="0">
                <a:ln w="0"/>
                <a:solidFill>
                  <a:prstClr val="black"/>
                </a:solidFill>
                <a:latin typeface="Arial" panose="020B0604020202020204" pitchFamily="34" charset="0"/>
                <a:cs typeface="Arial" panose="020B0604020202020204" pitchFamily="34" charset="0"/>
              </a:rPr>
              <a:t>Open Enrollment for </a:t>
            </a:r>
            <a:r>
              <a:rPr lang="en-US" sz="1600" dirty="0" smtClean="0">
                <a:ln w="0"/>
                <a:solidFill>
                  <a:prstClr val="black"/>
                </a:solidFill>
                <a:latin typeface="Arial" panose="020B0604020202020204" pitchFamily="34" charset="0"/>
                <a:cs typeface="Arial" panose="020B0604020202020204" pitchFamily="34" charset="0"/>
              </a:rPr>
              <a:t>2017 </a:t>
            </a:r>
            <a:r>
              <a:rPr lang="en-US" sz="1600" dirty="0">
                <a:ln w="0"/>
                <a:solidFill>
                  <a:prstClr val="black"/>
                </a:solidFill>
                <a:latin typeface="Arial" panose="020B0604020202020204" pitchFamily="34" charset="0"/>
                <a:cs typeface="Arial" panose="020B0604020202020204" pitchFamily="34" charset="0"/>
              </a:rPr>
              <a:t>is November 1, </a:t>
            </a:r>
            <a:r>
              <a:rPr lang="en-US" sz="1600" dirty="0" smtClean="0">
                <a:ln w="0"/>
                <a:solidFill>
                  <a:prstClr val="black"/>
                </a:solidFill>
                <a:latin typeface="Arial" panose="020B0604020202020204" pitchFamily="34" charset="0"/>
                <a:cs typeface="Arial" panose="020B0604020202020204" pitchFamily="34" charset="0"/>
              </a:rPr>
              <a:t>2016 - </a:t>
            </a:r>
            <a:r>
              <a:rPr lang="en-US" sz="1600" dirty="0">
                <a:ln w="0"/>
                <a:solidFill>
                  <a:prstClr val="black"/>
                </a:solidFill>
                <a:latin typeface="Arial" panose="020B0604020202020204" pitchFamily="34" charset="0"/>
                <a:cs typeface="Arial" panose="020B0604020202020204" pitchFamily="34" charset="0"/>
              </a:rPr>
              <a:t>January 31, </a:t>
            </a:r>
            <a:r>
              <a:rPr lang="en-US" sz="1600" dirty="0" smtClean="0">
                <a:ln w="0"/>
                <a:solidFill>
                  <a:prstClr val="black"/>
                </a:solidFill>
                <a:latin typeface="Arial" panose="020B0604020202020204" pitchFamily="34" charset="0"/>
                <a:cs typeface="Arial" panose="020B0604020202020204" pitchFamily="34" charset="0"/>
              </a:rPr>
              <a:t>2017</a:t>
            </a:r>
            <a:endParaRPr lang="en-US" sz="1600" b="1" dirty="0">
              <a:solidFill>
                <a:srgbClr val="02354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02407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79880"/>
            <a:ext cx="9144000" cy="706366"/>
          </a:xfrm>
        </p:spPr>
        <p:txBody>
          <a:bodyPr>
            <a:noAutofit/>
          </a:bodyPr>
          <a:lstStyle/>
          <a:p>
            <a:pPr algn="ctr"/>
            <a:r>
              <a:rPr lang="en-US" sz="3200" dirty="0" smtClean="0"/>
              <a:t>What Size Employers are Required to </a:t>
            </a:r>
            <a:br>
              <a:rPr lang="en-US" sz="3200" dirty="0" smtClean="0"/>
            </a:br>
            <a:r>
              <a:rPr lang="en-US" sz="3200" dirty="0" smtClean="0"/>
              <a:t>Offer Health Insurance Coverage?</a:t>
            </a:r>
            <a:endParaRPr lang="en-US" sz="3200" dirty="0"/>
          </a:p>
        </p:txBody>
      </p:sp>
      <p:sp>
        <p:nvSpPr>
          <p:cNvPr id="9" name="Slide Number Placeholder 4"/>
          <p:cNvSpPr>
            <a:spLocks noGrp="1"/>
          </p:cNvSpPr>
          <p:nvPr>
            <p:ph type="sldNum" sz="quarter" idx="12"/>
          </p:nvPr>
        </p:nvSpPr>
        <p:spPr>
          <a:xfrm>
            <a:off x="0" y="6356351"/>
            <a:ext cx="9144000" cy="365125"/>
          </a:xfrm>
        </p:spPr>
        <p:txBody>
          <a:bodyPr/>
          <a:lstStyle/>
          <a:p>
            <a:pPr algn="ctr"/>
            <a:fld id="{D7CA87AA-2568-400D-B3BF-28B9A5B3F4FB}" type="slidenum">
              <a:rPr lang="en-US" smtClean="0"/>
              <a:pPr algn="ctr"/>
              <a:t>7</a:t>
            </a:fld>
            <a:endParaRPr lang="en-US" dirty="0"/>
          </a:p>
        </p:txBody>
      </p:sp>
      <p:sp>
        <p:nvSpPr>
          <p:cNvPr id="4" name="TextBox 3"/>
          <p:cNvSpPr txBox="1"/>
          <p:nvPr/>
        </p:nvSpPr>
        <p:spPr>
          <a:xfrm>
            <a:off x="425701" y="1652830"/>
            <a:ext cx="8514970" cy="600164"/>
          </a:xfrm>
          <a:prstGeom prst="rect">
            <a:avLst/>
          </a:prstGeom>
          <a:noFill/>
        </p:spPr>
        <p:txBody>
          <a:bodyPr wrap="square" rtlCol="0">
            <a:spAutoFit/>
          </a:bodyPr>
          <a:lstStyle/>
          <a:p>
            <a:pPr marL="457200" lvl="2"/>
            <a:endParaRPr lang="en-US" sz="1100" dirty="0">
              <a:latin typeface="Arial" panose="020B0604020202020204" pitchFamily="34" charset="0"/>
              <a:cs typeface="Arial" panose="020B0604020202020204" pitchFamily="34" charset="0"/>
              <a:hlinkClick r:id="rId3"/>
            </a:endParaRPr>
          </a:p>
          <a:p>
            <a:pPr marL="457200" lvl="2"/>
            <a:endParaRPr lang="en-US" sz="1100" dirty="0" smtClean="0">
              <a:latin typeface="Arial" panose="020B0604020202020204" pitchFamily="34" charset="0"/>
              <a:cs typeface="Arial" panose="020B0604020202020204" pitchFamily="34" charset="0"/>
              <a:hlinkClick r:id="rId3"/>
            </a:endParaRPr>
          </a:p>
          <a:p>
            <a:pPr marL="457200" lvl="2"/>
            <a:r>
              <a:rPr lang="en-US" sz="1100" dirty="0" smtClean="0">
                <a:latin typeface="Arial" panose="020B0604020202020204" pitchFamily="34" charset="0"/>
                <a:cs typeface="Arial" panose="020B0604020202020204" pitchFamily="34" charset="0"/>
                <a:hlinkClick r:id="rId3"/>
              </a:rPr>
              <a:t> </a:t>
            </a:r>
            <a:endParaRPr lang="en-US" sz="1100" dirty="0"/>
          </a:p>
        </p:txBody>
      </p:sp>
      <p:sp>
        <p:nvSpPr>
          <p:cNvPr id="5" name="Rectangle 4"/>
          <p:cNvSpPr/>
          <p:nvPr/>
        </p:nvSpPr>
        <p:spPr>
          <a:xfrm>
            <a:off x="435428" y="4957848"/>
            <a:ext cx="8251371" cy="584775"/>
          </a:xfrm>
          <a:prstGeom prst="rect">
            <a:avLst/>
          </a:prstGeom>
        </p:spPr>
        <p:txBody>
          <a:bodyPr wrap="square">
            <a:spAutoFit/>
          </a:bodyPr>
          <a:lstStyle/>
          <a:p>
            <a:pPr algn="ctr"/>
            <a:endParaRPr lang="en-US" sz="1600" dirty="0">
              <a:latin typeface="Arial" panose="020B0604020202020204" pitchFamily="34" charset="0"/>
              <a:cs typeface="Arial" panose="020B0604020202020204" pitchFamily="34" charset="0"/>
            </a:endParaRPr>
          </a:p>
          <a:p>
            <a:pPr algn="ctr"/>
            <a:r>
              <a:rPr lang="en-US" sz="1600" dirty="0" smtClean="0">
                <a:latin typeface="Arial" panose="020B0604020202020204" pitchFamily="34" charset="0"/>
                <a:cs typeface="Arial" panose="020B0604020202020204" pitchFamily="34" charset="0"/>
              </a:rPr>
              <a:t>For more information on Employer Shared Responsibility requirements, visit IRS.gov</a:t>
            </a:r>
            <a:endParaRPr lang="en-US" sz="1600" dirty="0">
              <a:latin typeface="Arial" panose="020B0604020202020204" pitchFamily="34" charset="0"/>
              <a:cs typeface="Arial" panose="020B0604020202020204" pitchFamily="34" charset="0"/>
            </a:endParaRPr>
          </a:p>
        </p:txBody>
      </p:sp>
      <p:graphicFrame>
        <p:nvGraphicFramePr>
          <p:cNvPr id="6" name="Diagram 5"/>
          <p:cNvGraphicFramePr/>
          <p:nvPr>
            <p:extLst>
              <p:ext uri="{D42A27DB-BD31-4B8C-83A1-F6EECF244321}">
                <p14:modId xmlns:p14="http://schemas.microsoft.com/office/powerpoint/2010/main" val="3878329410"/>
              </p:ext>
            </p:extLst>
          </p:nvPr>
        </p:nvGraphicFramePr>
        <p:xfrm>
          <a:off x="303468" y="1952912"/>
          <a:ext cx="8535732" cy="32667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0221143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667228"/>
            <a:ext cx="9144000" cy="900356"/>
          </a:xfrm>
          <a:solidFill>
            <a:srgbClr val="084A9C">
              <a:alpha val="0"/>
            </a:srgbClr>
          </a:solidFill>
          <a:effectLst>
            <a:outerShdw dist="76200" dir="5640000" algn="tl" rotWithShape="0">
              <a:srgbClr val="FFD004">
                <a:alpha val="0"/>
              </a:srgbClr>
            </a:outerShdw>
          </a:effectLst>
        </p:spPr>
        <p:txBody>
          <a:bodyPr>
            <a:noAutofit/>
          </a:bodyPr>
          <a:lstStyle/>
          <a:p>
            <a:pPr algn="ctr"/>
            <a:r>
              <a:rPr lang="en-US" sz="3200" dirty="0" smtClean="0">
                <a:solidFill>
                  <a:srgbClr val="00B0F0"/>
                </a:solidFill>
              </a:rPr>
              <a:t/>
            </a:r>
            <a:br>
              <a:rPr lang="en-US" sz="3200" dirty="0" smtClean="0">
                <a:solidFill>
                  <a:srgbClr val="00B0F0"/>
                </a:solidFill>
              </a:rPr>
            </a:br>
            <a:r>
              <a:rPr lang="en-US" sz="3200" dirty="0" smtClean="0">
                <a:solidFill>
                  <a:srgbClr val="00B0F0"/>
                </a:solidFill>
              </a:rPr>
              <a:t>SHOP Marketplace Minimum</a:t>
            </a:r>
            <a:r>
              <a:rPr lang="en-US" sz="3200" dirty="0" smtClean="0">
                <a:solidFill>
                  <a:srgbClr val="FF0000"/>
                </a:solidFill>
              </a:rPr>
              <a:t/>
            </a:r>
            <a:br>
              <a:rPr lang="en-US" sz="3200" dirty="0" smtClean="0">
                <a:solidFill>
                  <a:srgbClr val="FF0000"/>
                </a:solidFill>
              </a:rPr>
            </a:br>
            <a:r>
              <a:rPr lang="en-US" sz="3200" dirty="0">
                <a:solidFill>
                  <a:srgbClr val="00B0F0"/>
                </a:solidFill>
              </a:rPr>
              <a:t>Participation Requirement       </a:t>
            </a:r>
            <a:r>
              <a:rPr lang="en-US" sz="3200" dirty="0" smtClean="0"/>
              <a:t/>
            </a:r>
            <a:br>
              <a:rPr lang="en-US" sz="3200" dirty="0" smtClean="0"/>
            </a:br>
            <a:endParaRPr lang="en-US" sz="2000" dirty="0"/>
          </a:p>
        </p:txBody>
      </p:sp>
      <p:sp>
        <p:nvSpPr>
          <p:cNvPr id="5" name="Slide Number Placeholder 4"/>
          <p:cNvSpPr>
            <a:spLocks noGrp="1"/>
          </p:cNvSpPr>
          <p:nvPr>
            <p:ph type="sldNum" sz="quarter" idx="12"/>
          </p:nvPr>
        </p:nvSpPr>
        <p:spPr>
          <a:xfrm>
            <a:off x="0" y="6356351"/>
            <a:ext cx="9144000" cy="365125"/>
          </a:xfrm>
        </p:spPr>
        <p:txBody>
          <a:bodyPr/>
          <a:lstStyle/>
          <a:p>
            <a:pPr algn="ctr"/>
            <a:fld id="{D7CA87AA-2568-400D-B3BF-28B9A5B3F4FB}" type="slidenum">
              <a:rPr lang="en-US" smtClean="0"/>
              <a:pPr algn="ctr"/>
              <a:t>8</a:t>
            </a:fld>
            <a:endParaRPr lang="en-US" dirty="0"/>
          </a:p>
        </p:txBody>
      </p:sp>
      <p:sp>
        <p:nvSpPr>
          <p:cNvPr id="6" name="Content Placeholder 2"/>
          <p:cNvSpPr>
            <a:spLocks noGrp="1"/>
          </p:cNvSpPr>
          <p:nvPr>
            <p:ph idx="1"/>
          </p:nvPr>
        </p:nvSpPr>
        <p:spPr>
          <a:xfrm>
            <a:off x="235528" y="1632673"/>
            <a:ext cx="8505700" cy="4258986"/>
          </a:xfrm>
        </p:spPr>
        <p:txBody>
          <a:bodyPr>
            <a:noAutofit/>
          </a:bodyPr>
          <a:lstStyle/>
          <a:p>
            <a:pPr marL="0" lvl="2" indent="0">
              <a:spcBef>
                <a:spcPts val="1000"/>
              </a:spcBef>
              <a:buNone/>
            </a:pPr>
            <a:r>
              <a:rPr lang="en-US" sz="1800" dirty="0" smtClean="0"/>
              <a:t>In most states, 70% of a group’s employees offered coverage generally must accept the offer of SHOP Marketplace coverage or be enrolled other qualified health coverage for a group to participate in the SHOP Marketplace </a:t>
            </a:r>
          </a:p>
          <a:p>
            <a:pPr marL="285750" lvl="2" indent="-285750">
              <a:spcBef>
                <a:spcPts val="1000"/>
              </a:spcBef>
            </a:pPr>
            <a:r>
              <a:rPr lang="en-US" sz="1800" dirty="0" smtClean="0"/>
              <a:t>Unless the group enrolls between </a:t>
            </a:r>
            <a:r>
              <a:rPr lang="en-US" sz="1800" b="1" dirty="0" smtClean="0"/>
              <a:t>November 15 and December 15 </a:t>
            </a:r>
            <a:r>
              <a:rPr lang="en-US" sz="1800" dirty="0" smtClean="0"/>
              <a:t>when no Minimum Participation Rate (MPR) applies</a:t>
            </a:r>
            <a:endParaRPr lang="en-US" sz="1800" b="1" dirty="0" smtClean="0"/>
          </a:p>
          <a:p>
            <a:pPr marL="0" lvl="2" indent="0">
              <a:spcBef>
                <a:spcPts val="1000"/>
              </a:spcBef>
              <a:buNone/>
            </a:pPr>
            <a:endParaRPr lang="en-US" sz="2000" b="1" dirty="0" smtClean="0">
              <a:solidFill>
                <a:srgbClr val="02354C"/>
              </a:solidFill>
            </a:endParaRPr>
          </a:p>
          <a:p>
            <a:pPr marL="0" lvl="2" indent="0">
              <a:spcBef>
                <a:spcPts val="1000"/>
              </a:spcBef>
              <a:buNone/>
            </a:pPr>
            <a:endParaRPr lang="en-US" b="1" dirty="0">
              <a:solidFill>
                <a:srgbClr val="02354C"/>
              </a:solidFill>
            </a:endParaRPr>
          </a:p>
          <a:p>
            <a:pPr marL="0" lvl="2" indent="0">
              <a:spcBef>
                <a:spcPts val="1000"/>
              </a:spcBef>
              <a:buNone/>
            </a:pPr>
            <a:endParaRPr lang="en-US" sz="2000" b="1" dirty="0" smtClean="0">
              <a:solidFill>
                <a:srgbClr val="02354C"/>
              </a:solidFill>
            </a:endParaRPr>
          </a:p>
          <a:p>
            <a:pPr marL="0" lvl="2" indent="0">
              <a:spcBef>
                <a:spcPts val="1000"/>
              </a:spcBef>
              <a:buNone/>
            </a:pPr>
            <a:endParaRPr lang="en-US" b="1" dirty="0">
              <a:solidFill>
                <a:srgbClr val="02354C"/>
              </a:solidFill>
            </a:endParaRPr>
          </a:p>
          <a:p>
            <a:pPr marL="0" lvl="2" indent="0" algn="ctr">
              <a:spcBef>
                <a:spcPts val="1000"/>
              </a:spcBef>
              <a:buNone/>
            </a:pPr>
            <a:endParaRPr lang="en-US" sz="1600" dirty="0" smtClean="0"/>
          </a:p>
          <a:p>
            <a:pPr marL="0" lvl="2" indent="0" algn="ctr">
              <a:spcBef>
                <a:spcPts val="1000"/>
              </a:spcBef>
              <a:buNone/>
            </a:pPr>
            <a:r>
              <a:rPr lang="en-US" sz="1600" dirty="0" smtClean="0"/>
              <a:t>Use the SHOP Marketplace </a:t>
            </a:r>
            <a:r>
              <a:rPr lang="en-US" sz="1600" b="1" dirty="0" smtClean="0"/>
              <a:t>Minimum Participation Rate (MPR) Calculator </a:t>
            </a:r>
            <a:r>
              <a:rPr lang="en-US" sz="1600" dirty="0" smtClean="0"/>
              <a:t>to find out about the MPR in you state and help predict if your small group will meet the MPR for </a:t>
            </a:r>
            <a:r>
              <a:rPr lang="en-US" sz="1600" dirty="0"/>
              <a:t>you </a:t>
            </a:r>
            <a:r>
              <a:rPr lang="en-US" sz="1600" dirty="0" smtClean="0"/>
              <a:t>state</a:t>
            </a:r>
            <a:r>
              <a:rPr lang="en-US" sz="1600" dirty="0" smtClean="0">
                <a:solidFill>
                  <a:srgbClr val="02354C"/>
                </a:solidFill>
              </a:rPr>
              <a:t>: </a:t>
            </a:r>
          </a:p>
          <a:p>
            <a:pPr marL="0" lvl="2" indent="0" algn="ctr">
              <a:spcBef>
                <a:spcPts val="1000"/>
              </a:spcBef>
              <a:buNone/>
            </a:pPr>
            <a:r>
              <a:rPr lang="en-US" sz="1600" dirty="0" smtClean="0">
                <a:solidFill>
                  <a:srgbClr val="02354C"/>
                </a:solidFill>
                <a:hlinkClick r:id="rId3"/>
              </a:rPr>
              <a:t>https</a:t>
            </a:r>
            <a:r>
              <a:rPr lang="en-US" sz="1600" dirty="0">
                <a:solidFill>
                  <a:srgbClr val="02354C"/>
                </a:solidFill>
                <a:hlinkClick r:id="rId3"/>
              </a:rPr>
              <a:t>://www.healthcare.gov/small-businesses/shop-calculators-mpr</a:t>
            </a:r>
            <a:r>
              <a:rPr lang="en-US" sz="1600" dirty="0" smtClean="0">
                <a:solidFill>
                  <a:srgbClr val="02354C"/>
                </a:solidFill>
                <a:hlinkClick r:id="rId3"/>
              </a:rPr>
              <a:t>/</a:t>
            </a:r>
            <a:r>
              <a:rPr lang="en-US" sz="1600" dirty="0" smtClean="0">
                <a:solidFill>
                  <a:srgbClr val="02354C"/>
                </a:solidFill>
              </a:rPr>
              <a:t> </a:t>
            </a:r>
            <a:endParaRPr lang="en-US" sz="1600" dirty="0">
              <a:solidFill>
                <a:srgbClr val="02354C"/>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654915902"/>
              </p:ext>
            </p:extLst>
          </p:nvPr>
        </p:nvGraphicFramePr>
        <p:xfrm>
          <a:off x="1058075" y="3330616"/>
          <a:ext cx="6860606" cy="1463040"/>
        </p:xfrm>
        <a:graphic>
          <a:graphicData uri="http://schemas.openxmlformats.org/drawingml/2006/table">
            <a:tbl>
              <a:tblPr firstRow="1" bandRow="1">
                <a:tableStyleId>{5C22544A-7EE6-4342-B048-85BDC9FD1C3A}</a:tableStyleId>
              </a:tblPr>
              <a:tblGrid>
                <a:gridCol w="6860606"/>
              </a:tblGrid>
              <a:tr h="297968">
                <a:tc>
                  <a:txBody>
                    <a:bodyPr/>
                    <a:lstStyle/>
                    <a:p>
                      <a:pPr algn="ctr"/>
                      <a:r>
                        <a:rPr lang="en-US" dirty="0" smtClean="0">
                          <a:latin typeface="Arial" panose="020B0604020202020204" pitchFamily="34" charset="0"/>
                          <a:cs typeface="Arial" panose="020B0604020202020204" pitchFamily="34" charset="0"/>
                        </a:rPr>
                        <a:t>Employees with Non-SHOP Coverage Count </a:t>
                      </a:r>
                    </a:p>
                    <a:p>
                      <a:pPr algn="ctr"/>
                      <a:r>
                        <a:rPr lang="en-US" dirty="0" smtClean="0">
                          <a:latin typeface="Arial" panose="020B0604020202020204" pitchFamily="34" charset="0"/>
                          <a:cs typeface="Arial" panose="020B0604020202020204" pitchFamily="34" charset="0"/>
                        </a:rPr>
                        <a:t>Towards a Group’s Minimum Participation Rate</a:t>
                      </a:r>
                      <a:endParaRPr lang="en-US"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209BDE"/>
                    </a:solidFill>
                  </a:tcPr>
                </a:tc>
              </a:tr>
              <a:tr h="477277">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Arial" panose="020B0604020202020204" pitchFamily="34" charset="0"/>
                          <a:cs typeface="Arial" panose="020B0604020202020204" pitchFamily="34" charset="0"/>
                        </a:rPr>
                        <a:t>Employees with other qualified</a:t>
                      </a:r>
                      <a:r>
                        <a:rPr lang="en-US" sz="1600" baseline="0" dirty="0" smtClean="0">
                          <a:solidFill>
                            <a:schemeClr val="tx1"/>
                          </a:solidFill>
                          <a:latin typeface="Arial" panose="020B0604020202020204" pitchFamily="34" charset="0"/>
                          <a:cs typeface="Arial" panose="020B0604020202020204" pitchFamily="34" charset="0"/>
                        </a:rPr>
                        <a:t> </a:t>
                      </a:r>
                      <a:r>
                        <a:rPr lang="en-US" sz="1600" dirty="0" smtClean="0">
                          <a:solidFill>
                            <a:schemeClr val="tx1"/>
                          </a:solidFill>
                          <a:latin typeface="Arial" panose="020B0604020202020204" pitchFamily="34" charset="0"/>
                          <a:cs typeface="Arial" panose="020B0604020202020204" pitchFamily="34" charset="0"/>
                        </a:rPr>
                        <a:t>non-SHOP Marketplace health coverage, such as through a spouse or government program, </a:t>
                      </a:r>
                      <a:r>
                        <a:rPr lang="en-US" sz="1600" b="1" dirty="0" smtClean="0">
                          <a:solidFill>
                            <a:schemeClr val="tx1"/>
                          </a:solidFill>
                          <a:latin typeface="Arial" panose="020B0604020202020204" pitchFamily="34" charset="0"/>
                          <a:cs typeface="Arial" panose="020B0604020202020204" pitchFamily="34" charset="0"/>
                        </a:rPr>
                        <a:t>will be counted</a:t>
                      </a:r>
                      <a:r>
                        <a:rPr lang="en-US" sz="1600" dirty="0" smtClean="0">
                          <a:solidFill>
                            <a:schemeClr val="tx1"/>
                          </a:solidFill>
                          <a:latin typeface="Arial" panose="020B0604020202020204" pitchFamily="34" charset="0"/>
                          <a:cs typeface="Arial" panose="020B0604020202020204" pitchFamily="34" charset="0"/>
                        </a:rPr>
                        <a:t> toward the MPR.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072088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720" y="927651"/>
            <a:ext cx="8079921" cy="763037"/>
          </a:xfrm>
        </p:spPr>
        <p:txBody>
          <a:bodyPr>
            <a:normAutofit fontScale="90000"/>
          </a:bodyPr>
          <a:lstStyle/>
          <a:p>
            <a:pPr algn="ctr"/>
            <a:r>
              <a:rPr lang="en-US" dirty="0" smtClean="0"/>
              <a:t>Calculating the Minimum </a:t>
            </a:r>
            <a:br>
              <a:rPr lang="en-US" dirty="0" smtClean="0"/>
            </a:br>
            <a:r>
              <a:rPr lang="en-US" dirty="0" smtClean="0"/>
              <a:t>Participation Rate</a:t>
            </a:r>
            <a:endParaRPr lang="en-US" dirty="0"/>
          </a:p>
        </p:txBody>
      </p:sp>
      <p:sp>
        <p:nvSpPr>
          <p:cNvPr id="3" name="Content Placeholder 2"/>
          <p:cNvSpPr>
            <a:spLocks noGrp="1"/>
          </p:cNvSpPr>
          <p:nvPr>
            <p:ph idx="1"/>
          </p:nvPr>
        </p:nvSpPr>
        <p:spPr>
          <a:xfrm>
            <a:off x="166254" y="1896954"/>
            <a:ext cx="8880763" cy="3801717"/>
          </a:xfrm>
        </p:spPr>
        <p:txBody>
          <a:bodyPr/>
          <a:lstStyle/>
          <a:p>
            <a:pPr marL="0" lvl="0" indent="0">
              <a:lnSpc>
                <a:spcPct val="100000"/>
              </a:lnSpc>
              <a:spcBef>
                <a:spcPts val="0"/>
              </a:spcBef>
              <a:buNone/>
            </a:pPr>
            <a:r>
              <a:rPr lang="en-US" sz="1800" b="1" dirty="0" smtClean="0">
                <a:solidFill>
                  <a:prstClr val="black"/>
                </a:solidFill>
              </a:rPr>
              <a:t>Here’s how the SHOP Marketplace MPR is calculated:</a:t>
            </a:r>
          </a:p>
          <a:p>
            <a:pPr marL="0" lvl="0" indent="0">
              <a:lnSpc>
                <a:spcPct val="100000"/>
              </a:lnSpc>
              <a:spcBef>
                <a:spcPts val="0"/>
              </a:spcBef>
              <a:buNone/>
            </a:pPr>
            <a:endParaRPr lang="en-US" sz="1800" dirty="0" smtClean="0">
              <a:solidFill>
                <a:prstClr val="black"/>
              </a:solidFill>
            </a:endParaRPr>
          </a:p>
          <a:p>
            <a:pPr marL="0" lvl="0" indent="0">
              <a:lnSpc>
                <a:spcPct val="100000"/>
              </a:lnSpc>
              <a:spcBef>
                <a:spcPts val="0"/>
              </a:spcBef>
              <a:buNone/>
            </a:pPr>
            <a:r>
              <a:rPr lang="en-US" sz="1800" dirty="0" smtClean="0">
                <a:solidFill>
                  <a:prstClr val="black"/>
                </a:solidFill>
              </a:rPr>
              <a:t>MPR   =   </a:t>
            </a:r>
            <a:r>
              <a:rPr lang="en-US" sz="1800" u="sng" dirty="0" smtClean="0"/>
              <a:t>Number of Full-time Employees </a:t>
            </a:r>
            <a:r>
              <a:rPr lang="en-US" sz="1800" b="1" u="sng" dirty="0" smtClean="0"/>
              <a:t>Enrolling </a:t>
            </a:r>
            <a:r>
              <a:rPr lang="en-US" sz="1800" u="sng" dirty="0" smtClean="0"/>
              <a:t>in Other Qualified Coverage </a:t>
            </a:r>
          </a:p>
          <a:p>
            <a:pPr marL="0" lvl="0" indent="0" algn="ctr">
              <a:lnSpc>
                <a:spcPct val="100000"/>
              </a:lnSpc>
              <a:spcBef>
                <a:spcPts val="0"/>
              </a:spcBef>
              <a:buNone/>
            </a:pPr>
            <a:r>
              <a:rPr lang="en-US" sz="1800" dirty="0" smtClean="0"/>
              <a:t>        Number of Full-time Employees </a:t>
            </a:r>
            <a:r>
              <a:rPr lang="en-US" sz="1800" b="1" dirty="0" smtClean="0"/>
              <a:t>Offered</a:t>
            </a:r>
            <a:r>
              <a:rPr lang="en-US" sz="1800" dirty="0" smtClean="0"/>
              <a:t> SHOP Marketplace Coverage</a:t>
            </a:r>
          </a:p>
          <a:p>
            <a:pPr marL="0" lvl="2" indent="0">
              <a:lnSpc>
                <a:spcPct val="100000"/>
              </a:lnSpc>
              <a:spcBef>
                <a:spcPts val="1200"/>
              </a:spcBef>
              <a:buNone/>
              <a:defRPr/>
            </a:pPr>
            <a:r>
              <a:rPr lang="en-US" sz="1600" b="1" dirty="0" smtClean="0"/>
              <a:t>Here’s an example: </a:t>
            </a:r>
          </a:p>
          <a:p>
            <a:pPr marL="285750" indent="-285750">
              <a:lnSpc>
                <a:spcPct val="100000"/>
              </a:lnSpc>
              <a:spcBef>
                <a:spcPts val="0"/>
              </a:spcBef>
              <a:defRPr/>
            </a:pPr>
            <a:r>
              <a:rPr lang="en-US" sz="1600" dirty="0" smtClean="0"/>
              <a:t>If an employer offers coverage to 10 full-time employees, and 2 have coverage through a spouse’s employer, and 1 is covered by Medicare</a:t>
            </a:r>
          </a:p>
          <a:p>
            <a:pPr marL="285750" indent="-285750">
              <a:lnSpc>
                <a:spcPct val="100000"/>
              </a:lnSpc>
              <a:spcBef>
                <a:spcPts val="0"/>
              </a:spcBef>
              <a:defRPr/>
            </a:pPr>
            <a:r>
              <a:rPr lang="en-US" sz="1600" dirty="0" smtClean="0"/>
              <a:t>70% of 10 employees = 7 employees</a:t>
            </a:r>
          </a:p>
          <a:p>
            <a:pPr marL="285750" indent="-285750">
              <a:lnSpc>
                <a:spcPct val="100000"/>
              </a:lnSpc>
              <a:spcBef>
                <a:spcPts val="0"/>
              </a:spcBef>
              <a:defRPr/>
            </a:pPr>
            <a:r>
              <a:rPr lang="en-US" sz="1600" dirty="0" smtClean="0"/>
              <a:t>3 employees have other coverage that counts towards the MPR, so 4 additional employees must accept the employer’s offer of SHOP Marketplace coverage or be enrolled in other types of qualified health coverage, before the employer can enroll</a:t>
            </a:r>
          </a:p>
          <a:p>
            <a:endParaRPr lang="en-US" sz="1600" dirty="0"/>
          </a:p>
          <a:p>
            <a:endParaRPr lang="en-US" dirty="0"/>
          </a:p>
        </p:txBody>
      </p:sp>
      <p:sp>
        <p:nvSpPr>
          <p:cNvPr id="5" name="Slide Number Placeholder 4"/>
          <p:cNvSpPr>
            <a:spLocks noGrp="1"/>
          </p:cNvSpPr>
          <p:nvPr>
            <p:ph type="sldNum" sz="quarter" idx="12"/>
          </p:nvPr>
        </p:nvSpPr>
        <p:spPr>
          <a:xfrm>
            <a:off x="1" y="6356351"/>
            <a:ext cx="9143998" cy="365125"/>
          </a:xfrm>
        </p:spPr>
        <p:txBody>
          <a:bodyPr/>
          <a:lstStyle/>
          <a:p>
            <a:pPr algn="ctr"/>
            <a:r>
              <a:rPr lang="en-US" dirty="0"/>
              <a:t>9</a:t>
            </a:r>
          </a:p>
        </p:txBody>
      </p:sp>
      <p:sp>
        <p:nvSpPr>
          <p:cNvPr id="4" name="TextBox 3"/>
          <p:cNvSpPr txBox="1"/>
          <p:nvPr/>
        </p:nvSpPr>
        <p:spPr>
          <a:xfrm>
            <a:off x="785056" y="5079291"/>
            <a:ext cx="7325248" cy="622446"/>
          </a:xfrm>
          <a:prstGeom prst="rect">
            <a:avLst/>
          </a:prstGeom>
          <a:solidFill>
            <a:schemeClr val="accent1">
              <a:lumMod val="20000"/>
              <a:lumOff val="80000"/>
            </a:schemeClr>
          </a:solidFill>
        </p:spPr>
        <p:txBody>
          <a:bodyPr wrap="square" rtlCol="0">
            <a:noAutofit/>
          </a:bodyPr>
          <a:lstStyle/>
          <a:p>
            <a:pPr marL="0" lvl="1"/>
            <a:r>
              <a:rPr lang="en-US" sz="1600" dirty="0">
                <a:latin typeface="Arial" panose="020B0604020202020204" pitchFamily="34" charset="0"/>
                <a:cs typeface="Arial" panose="020B0604020202020204" pitchFamily="34" charset="0"/>
              </a:rPr>
              <a:t>From </a:t>
            </a:r>
            <a:r>
              <a:rPr lang="en-US" sz="1600" b="1" dirty="0">
                <a:latin typeface="Arial" panose="020B0604020202020204" pitchFamily="34" charset="0"/>
                <a:cs typeface="Arial" panose="020B0604020202020204" pitchFamily="34" charset="0"/>
              </a:rPr>
              <a:t>November 15</a:t>
            </a:r>
            <a:r>
              <a:rPr lang="en-US" sz="1600" b="1" baseline="30000" dirty="0">
                <a:latin typeface="Arial" panose="020B0604020202020204" pitchFamily="34" charset="0"/>
                <a:cs typeface="Arial" panose="020B0604020202020204" pitchFamily="34" charset="0"/>
              </a:rPr>
              <a:t>th</a:t>
            </a:r>
            <a:r>
              <a:rPr lang="en-US" sz="1600" b="1" dirty="0">
                <a:latin typeface="Arial" panose="020B0604020202020204" pitchFamily="34" charset="0"/>
                <a:cs typeface="Arial" panose="020B0604020202020204" pitchFamily="34" charset="0"/>
              </a:rPr>
              <a:t>- December 15</a:t>
            </a:r>
            <a:r>
              <a:rPr lang="en-US" sz="1600" b="1" baseline="30000" dirty="0">
                <a:latin typeface="Arial" panose="020B0604020202020204" pitchFamily="34" charset="0"/>
                <a:cs typeface="Arial" panose="020B0604020202020204" pitchFamily="34" charset="0"/>
              </a:rPr>
              <a:t>th</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eligible small </a:t>
            </a:r>
            <a:r>
              <a:rPr lang="en-US" sz="1600" dirty="0">
                <a:latin typeface="Arial" panose="020B0604020202020204" pitchFamily="34" charset="0"/>
                <a:cs typeface="Arial" panose="020B0604020202020204" pitchFamily="34" charset="0"/>
              </a:rPr>
              <a:t>employers can enroll in SHOP Marketplace coverage </a:t>
            </a:r>
            <a:r>
              <a:rPr lang="en-US" sz="1600" b="1" dirty="0">
                <a:latin typeface="Arial" panose="020B0604020202020204" pitchFamily="34" charset="0"/>
                <a:cs typeface="Arial" panose="020B0604020202020204" pitchFamily="34" charset="0"/>
              </a:rPr>
              <a:t>without </a:t>
            </a:r>
            <a:r>
              <a:rPr lang="en-US" sz="1600" dirty="0">
                <a:latin typeface="Arial" panose="020B0604020202020204" pitchFamily="34" charset="0"/>
                <a:cs typeface="Arial" panose="020B0604020202020204" pitchFamily="34" charset="0"/>
              </a:rPr>
              <a:t>meeting the MPR </a:t>
            </a:r>
            <a:r>
              <a:rPr lang="en-US" sz="1600" dirty="0" smtClean="0">
                <a:latin typeface="Arial" panose="020B0604020202020204" pitchFamily="34" charset="0"/>
                <a:cs typeface="Arial" panose="020B0604020202020204" pitchFamily="34" charset="0"/>
              </a:rPr>
              <a:t>requirement</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780533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JMQT1yM5pUOamUb2_ScYJ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iIjE5i5cKEqRf35hldSG9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EyiAw.ICd0qRBbLfVprJZ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9dlgOrR.FUiXbu0KkB3Ec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6yr3rjEFNUaLTM4_KQkf.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6yr3rjEFNUaLTM4_KQkf.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6yr3rjEFNUaLTM4_KQkf.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6yr3rjEFNUaLTM4_KQkf.g"/>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A18856C-BD55-44F3-A0E0-3D75F881D62C}" vid="{D28FF859-302D-4599-8D37-2DF8B7026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7AA16F8CC0F784697ABFC880F0218F8" ma:contentTypeVersion="1" ma:contentTypeDescription="Create a new document." ma:contentTypeScope="" ma:versionID="5b296747e04f621d0796e6c12643fe9f">
  <xsd:schema xmlns:xsd="http://www.w3.org/2001/XMLSchema" xmlns:p="http://schemas.microsoft.com/office/2006/metadata/properties" targetNamespace="http://schemas.microsoft.com/office/2006/metadata/properties" ma:root="true" ma:fieldsID="44125742a376a942025fa104fe1fb6d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F852FA-18A4-47A5-88E1-DA5410081F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6D8ADD81-4420-417A-AC50-04C1702BE051}">
  <ds:schemaRefs>
    <ds:schemaRef ds:uri="http://purl.org/dc/terms/"/>
    <ds:schemaRef ds:uri="http://schemas.openxmlformats.org/package/2006/metadata/core-properties"/>
    <ds:schemaRef ds:uri="http://purl.org/dc/dcmitype/"/>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4513EB4A-B2BE-4494-A505-E8D99BBD3C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SHOP_Marketplace_Template</Template>
  <TotalTime>17364</TotalTime>
  <Words>2548</Words>
  <Application>Microsoft Office PowerPoint</Application>
  <PresentationFormat>On-screen Show (4:3)</PresentationFormat>
  <Paragraphs>366</Paragraphs>
  <Slides>27</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PowerPoint Presentation</vt:lpstr>
      <vt:lpstr>Presentation Overview </vt:lpstr>
      <vt:lpstr>What is the SHOP Marketplace?</vt:lpstr>
      <vt:lpstr>Benefits of the SHOP Marketplace</vt:lpstr>
      <vt:lpstr>Which Employers can Participate in  a SHOP Marketplace?</vt:lpstr>
      <vt:lpstr>Options for the Self-Employed </vt:lpstr>
      <vt:lpstr>What Size Employers are Required to  Offer Health Insurance Coverage?</vt:lpstr>
      <vt:lpstr> SHOP Marketplace Minimum Participation Requirement        </vt:lpstr>
      <vt:lpstr>Calculating the Minimum  Participation Rate</vt:lpstr>
      <vt:lpstr>Health &amp; Dental Coverage Options  in the SHOP Marketplace</vt:lpstr>
      <vt:lpstr>How the SHOP Marketplace Works: Different Plans for Different Budgets</vt:lpstr>
      <vt:lpstr>How the SHOP Marketplace Works: Different Plans for Different Budgets</vt:lpstr>
      <vt:lpstr>Employee Choice:  Offering Employers Flexibility &amp; Control </vt:lpstr>
      <vt:lpstr>Employee Choice:  Offering Employers Flexibility &amp; Control (Continued)</vt:lpstr>
      <vt:lpstr>See Plans &amp; Prices on HealthCare.gov</vt:lpstr>
      <vt:lpstr>How to Enroll in the SHOP Marketplace: Employers</vt:lpstr>
      <vt:lpstr>How to Enroll in the SHOP Marketplace: Employers (continued)</vt:lpstr>
      <vt:lpstr>How to Enroll in the SHOP Marketplace: Employees</vt:lpstr>
      <vt:lpstr>How to Pay SHOP Marketplace Premiums</vt:lpstr>
      <vt:lpstr>Employer Options for Premium Contributions </vt:lpstr>
      <vt:lpstr>Employer Options for Premium Contributions (continued)</vt:lpstr>
      <vt:lpstr>Contribution Comparison</vt:lpstr>
      <vt:lpstr>What is the Small Business  Health Care Tax Credit?</vt:lpstr>
      <vt:lpstr>Small Business Health Care Tax Credit (continued)</vt:lpstr>
      <vt:lpstr>SHOP Marketplace Tools for Employers</vt:lpstr>
      <vt:lpstr>SHOP Marketplace Resources</vt:lpstr>
      <vt:lpstr>SHOP Marketplace Resources (continued)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FF-SHOP Issuer Sales and Marketing Bi-weekly Call</dc:title>
  <dc:creator>ARDX</dc:creator>
  <cp:lastModifiedBy>Laura Eldon</cp:lastModifiedBy>
  <cp:revision>552</cp:revision>
  <cp:lastPrinted>2016-08-10T23:52:47Z</cp:lastPrinted>
  <dcterms:created xsi:type="dcterms:W3CDTF">2015-03-31T14:12:06Z</dcterms:created>
  <dcterms:modified xsi:type="dcterms:W3CDTF">2016-10-21T20:34:34Z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0x01010077AA16F8CC0F784697ABFC880F0218F8</vt:lpwstr>
  </property>
  <property fmtid="{D5CDD505-2E9C-101B-9397-08002B2CF9AE}" pid="4" name="_AdHocReviewCycleID">
    <vt:i4>72928708</vt:i4>
  </property>
  <property fmtid="{D5CDD505-2E9C-101B-9397-08002B2CF9AE}" pid="5" name="_EmailSubject">
    <vt:lpwstr>SHOP 101 Presentation for Posting and translation</vt:lpwstr>
  </property>
  <property fmtid="{D5CDD505-2E9C-101B-9397-08002B2CF9AE}" pid="6" name="_AuthorEmail">
    <vt:lpwstr>Laura.Eldon@cms.hhs.gov</vt:lpwstr>
  </property>
  <property fmtid="{D5CDD505-2E9C-101B-9397-08002B2CF9AE}" pid="7" name="_AuthorEmailDisplayName">
    <vt:lpwstr>Eldon, Laura E. (CMS/CCIIO)</vt:lpwstr>
  </property>
  <property fmtid="{D5CDD505-2E9C-101B-9397-08002B2CF9AE}" pid="8" name="_PreviousAdHocReviewCycleID">
    <vt:i4>72928708</vt:i4>
  </property>
</Properties>
</file>