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1"/>
  </p:notesMasterIdLst>
  <p:sldIdLst>
    <p:sldId id="273" r:id="rId3"/>
    <p:sldId id="265" r:id="rId4"/>
    <p:sldId id="279" r:id="rId5"/>
    <p:sldId id="280" r:id="rId6"/>
    <p:sldId id="281" r:id="rId7"/>
    <p:sldId id="278" r:id="rId8"/>
    <p:sldId id="266" r:id="rId9"/>
    <p:sldId id="267" r:id="rId10"/>
    <p:sldId id="268" r:id="rId11"/>
    <p:sldId id="272" r:id="rId12"/>
    <p:sldId id="269" r:id="rId13"/>
    <p:sldId id="270" r:id="rId14"/>
    <p:sldId id="274" r:id="rId15"/>
    <p:sldId id="275" r:id="rId16"/>
    <p:sldId id="276" r:id="rId17"/>
    <p:sldId id="277" r:id="rId18"/>
    <p:sldId id="271"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94434" autoAdjust="0"/>
  </p:normalViewPr>
  <p:slideViewPr>
    <p:cSldViewPr snapToGrid="0">
      <p:cViewPr varScale="1">
        <p:scale>
          <a:sx n="70" d="100"/>
          <a:sy n="70" d="100"/>
        </p:scale>
        <p:origin x="1032"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155E80-9D6D-42B4-97CE-F09194B04271}" type="datetimeFigureOut">
              <a:rPr lang="en-US" smtClean="0"/>
              <a:t>10/31/2016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B91C5-3879-457E-BA4E-A00595B04B39}" type="slidenum">
              <a:rPr lang="en-US" smtClean="0"/>
              <a:t>‹#›</a:t>
            </a:fld>
            <a:endParaRPr lang="en-US" dirty="0"/>
          </a:p>
        </p:txBody>
      </p:sp>
    </p:spTree>
    <p:extLst>
      <p:ext uri="{BB962C8B-B14F-4D97-AF65-F5344CB8AC3E}">
        <p14:creationId xmlns:p14="http://schemas.microsoft.com/office/powerpoint/2010/main" val="372069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B91C5-3879-457E-BA4E-A00595B04B39}" type="slidenum">
              <a:rPr lang="en-US" smtClean="0"/>
              <a:t>7</a:t>
            </a:fld>
            <a:endParaRPr lang="en-US" dirty="0"/>
          </a:p>
        </p:txBody>
      </p:sp>
    </p:spTree>
    <p:extLst>
      <p:ext uri="{BB962C8B-B14F-4D97-AF65-F5344CB8AC3E}">
        <p14:creationId xmlns:p14="http://schemas.microsoft.com/office/powerpoint/2010/main" val="3467125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11535D-6119-4199-974C-6E66620070FC}" type="slidenum">
              <a:rPr lang="en-US" smtClean="0"/>
              <a:t>‹#›</a:t>
            </a:fld>
            <a:endParaRPr lang="en-US" dirty="0"/>
          </a:p>
        </p:txBody>
      </p:sp>
    </p:spTree>
    <p:extLst>
      <p:ext uri="{BB962C8B-B14F-4D97-AF65-F5344CB8AC3E}">
        <p14:creationId xmlns:p14="http://schemas.microsoft.com/office/powerpoint/2010/main" val="366143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11535D-6119-4199-974C-6E66620070FC}" type="slidenum">
              <a:rPr lang="en-US" smtClean="0"/>
              <a:t>‹#›</a:t>
            </a:fld>
            <a:endParaRPr lang="en-US" dirty="0"/>
          </a:p>
        </p:txBody>
      </p:sp>
    </p:spTree>
    <p:extLst>
      <p:ext uri="{BB962C8B-B14F-4D97-AF65-F5344CB8AC3E}">
        <p14:creationId xmlns:p14="http://schemas.microsoft.com/office/powerpoint/2010/main" val="404545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11535D-6119-4199-974C-6E66620070FC}" type="slidenum">
              <a:rPr lang="en-US" smtClean="0"/>
              <a:t>‹#›</a:t>
            </a:fld>
            <a:endParaRPr lang="en-US" dirty="0"/>
          </a:p>
        </p:txBody>
      </p:sp>
    </p:spTree>
    <p:extLst>
      <p:ext uri="{BB962C8B-B14F-4D97-AF65-F5344CB8AC3E}">
        <p14:creationId xmlns:p14="http://schemas.microsoft.com/office/powerpoint/2010/main" val="2154962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An African American business woman standing with her arms crossed and a team of professionals behind h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426" y="2438400"/>
            <a:ext cx="6991975" cy="4435856"/>
          </a:xfrm>
          <a:prstGeom prst="rect">
            <a:avLst/>
          </a:prstGeom>
          <a:noFill/>
          <a:ln w="9525">
            <a:noFill/>
            <a:miter lim="800000"/>
            <a:headEnd/>
            <a:tailEnd/>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7924800" y="4267200"/>
            <a:ext cx="3962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3201" y="228600"/>
            <a:ext cx="3536433" cy="914400"/>
          </a:xfrm>
          <a:prstGeom prst="rect">
            <a:avLst/>
          </a:prstGeom>
        </p:spPr>
      </p:pic>
    </p:spTree>
    <p:extLst>
      <p:ext uri="{BB962C8B-B14F-4D97-AF65-F5344CB8AC3E}">
        <p14:creationId xmlns:p14="http://schemas.microsoft.com/office/powerpoint/2010/main" val="2103029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0_CMS title1">
    <p:bg>
      <p:bgPr>
        <a:solidFill>
          <a:schemeClr val="bg1"/>
        </a:solidFill>
        <a:effectLst/>
      </p:bgPr>
    </p:bg>
    <p:spTree>
      <p:nvGrpSpPr>
        <p:cNvPr id="1" name=""/>
        <p:cNvGrpSpPr/>
        <p:nvPr/>
      </p:nvGrpSpPr>
      <p:grpSpPr>
        <a:xfrm>
          <a:off x="0" y="0"/>
          <a:ext cx="0" cy="0"/>
          <a:chOff x="0" y="0"/>
          <a:chExt cx="0" cy="0"/>
        </a:xfrm>
      </p:grpSpPr>
      <p:pic>
        <p:nvPicPr>
          <p:cNvPr id="7" name="Picture 3" descr="A woman standing in a meeting with her arms crossed with a team of professionals in the background at a table.&#10;"/>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0" y="2438400"/>
            <a:ext cx="4898645" cy="4435856"/>
          </a:xfrm>
          <a:prstGeom prst="rect">
            <a:avLst/>
          </a:prstGeom>
          <a:noFill/>
          <a:ln w="9525">
            <a:noFill/>
            <a:miter lim="800000"/>
            <a:headEnd/>
            <a:tailEnd/>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88000" y="3048000"/>
            <a:ext cx="6299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88000" y="4267200"/>
            <a:ext cx="6299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3201" y="228600"/>
            <a:ext cx="3536433" cy="914400"/>
          </a:xfrm>
          <a:prstGeom prst="rect">
            <a:avLst/>
          </a:prstGeom>
        </p:spPr>
      </p:pic>
    </p:spTree>
    <p:extLst>
      <p:ext uri="{BB962C8B-B14F-4D97-AF65-F5344CB8AC3E}">
        <p14:creationId xmlns:p14="http://schemas.microsoft.com/office/powerpoint/2010/main" val="10389586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1_CMS title1">
    <p:bg>
      <p:bgPr>
        <a:solidFill>
          <a:schemeClr val="bg1"/>
        </a:solidFill>
        <a:effectLst/>
      </p:bgPr>
    </p:bg>
    <p:spTree>
      <p:nvGrpSpPr>
        <p:cNvPr id="1" name=""/>
        <p:cNvGrpSpPr/>
        <p:nvPr/>
      </p:nvGrpSpPr>
      <p:grpSpPr>
        <a:xfrm>
          <a:off x="0" y="0"/>
          <a:ext cx="0" cy="0"/>
          <a:chOff x="0" y="0"/>
          <a:chExt cx="0" cy="0"/>
        </a:xfrm>
      </p:grpSpPr>
      <p:pic>
        <p:nvPicPr>
          <p:cNvPr id="7" name="Picture 3" descr="Two professional women at a laptop comput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47947" y="2514600"/>
            <a:ext cx="7144053" cy="4343400"/>
          </a:xfrm>
          <a:prstGeom prst="rect">
            <a:avLst/>
          </a:prstGeom>
          <a:noFill/>
          <a:ln w="9525">
            <a:noFill/>
            <a:miter lim="800000"/>
            <a:headEnd/>
            <a:tailEnd/>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304800" y="3048000"/>
            <a:ext cx="44704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06400" y="4267200"/>
            <a:ext cx="4368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801" y="228600"/>
            <a:ext cx="3536433" cy="914400"/>
          </a:xfrm>
          <a:prstGeom prst="rect">
            <a:avLst/>
          </a:prstGeom>
        </p:spPr>
      </p:pic>
    </p:spTree>
    <p:extLst>
      <p:ext uri="{BB962C8B-B14F-4D97-AF65-F5344CB8AC3E}">
        <p14:creationId xmlns:p14="http://schemas.microsoft.com/office/powerpoint/2010/main" val="31430631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2_CMS title1">
    <p:bg>
      <p:bgPr>
        <a:solidFill>
          <a:schemeClr val="bg1"/>
        </a:solidFill>
        <a:effectLst/>
      </p:bgPr>
    </p:bg>
    <p:spTree>
      <p:nvGrpSpPr>
        <p:cNvPr id="1" name=""/>
        <p:cNvGrpSpPr/>
        <p:nvPr/>
      </p:nvGrpSpPr>
      <p:grpSpPr>
        <a:xfrm>
          <a:off x="0" y="0"/>
          <a:ext cx="0" cy="0"/>
          <a:chOff x="0" y="0"/>
          <a:chExt cx="0" cy="0"/>
        </a:xfrm>
      </p:grpSpPr>
      <p:pic>
        <p:nvPicPr>
          <p:cNvPr id="7" name="Picture 3" descr="A group of professional men and women discussing the documents they are holdi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532" y="2438401"/>
            <a:ext cx="7139312" cy="4419600"/>
          </a:xfrm>
          <a:prstGeom prst="rect">
            <a:avLst/>
          </a:prstGeom>
          <a:noFill/>
          <a:ln w="9525">
            <a:noFill/>
            <a:miter lim="800000"/>
            <a:headEnd/>
            <a:tailEnd/>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7315200" y="3048000"/>
            <a:ext cx="44704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7416800" y="4267200"/>
            <a:ext cx="4368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3201" y="228600"/>
            <a:ext cx="3536433" cy="914400"/>
          </a:xfrm>
          <a:prstGeom prst="rect">
            <a:avLst/>
          </a:prstGeom>
        </p:spPr>
      </p:pic>
    </p:spTree>
    <p:extLst>
      <p:ext uri="{BB962C8B-B14F-4D97-AF65-F5344CB8AC3E}">
        <p14:creationId xmlns:p14="http://schemas.microsoft.com/office/powerpoint/2010/main" val="200061236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9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06" y="2514600"/>
            <a:ext cx="7671787" cy="4343400"/>
          </a:xfrm>
          <a:prstGeom prst="rect">
            <a:avLst/>
          </a:prstGeom>
          <a:noFill/>
          <a:ln w="9525">
            <a:noFill/>
            <a:miter lim="800000"/>
            <a:headEnd/>
            <a:tailEnd/>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7924800" y="4267200"/>
            <a:ext cx="3962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3201" y="228600"/>
            <a:ext cx="3536433" cy="914400"/>
          </a:xfrm>
          <a:prstGeom prst="rect">
            <a:avLst/>
          </a:prstGeom>
        </p:spPr>
      </p:pic>
      <p:sp>
        <p:nvSpPr>
          <p:cNvPr id="14" name="TextBox 13"/>
          <p:cNvSpPr txBox="1"/>
          <p:nvPr userDrawn="1"/>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Tree>
    <p:extLst>
      <p:ext uri="{BB962C8B-B14F-4D97-AF65-F5344CB8AC3E}">
        <p14:creationId xmlns:p14="http://schemas.microsoft.com/office/powerpoint/2010/main" val="144318004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pic>
        <p:nvPicPr>
          <p:cNvPr id="7" name="Picture 3" descr="A multi-cultural family standing against a white background. The family has two children, a mom and a da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84051" y="2286000"/>
            <a:ext cx="4882368" cy="4576042"/>
          </a:xfrm>
          <a:prstGeom prst="rect">
            <a:avLst/>
          </a:prstGeom>
          <a:noFill/>
          <a:ln w="9525">
            <a:noFill/>
            <a:miter lim="800000"/>
            <a:headEnd/>
            <a:tailEnd/>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08000" y="3048000"/>
            <a:ext cx="65024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08000" y="4267200"/>
            <a:ext cx="6502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
        <p:nvSpPr>
          <p:cNvPr id="14" name="TextBox 13"/>
          <p:cNvSpPr txBox="1"/>
          <p:nvPr userDrawn="1"/>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Tree>
    <p:extLst>
      <p:ext uri="{BB962C8B-B14F-4D97-AF65-F5344CB8AC3E}">
        <p14:creationId xmlns:p14="http://schemas.microsoft.com/office/powerpoint/2010/main" val="42186868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8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dressed casually with a backpack on, walking in a park."/>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280608"/>
            <a:ext cx="5080000" cy="4577393"/>
          </a:xfrm>
          <a:prstGeom prst="rect">
            <a:avLst/>
          </a:prstGeom>
          <a:noFill/>
          <a:ln w="9525">
            <a:noFill/>
            <a:miter lim="800000"/>
            <a:headEnd/>
            <a:tailEnd/>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791200" y="3048000"/>
            <a:ext cx="5689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791200" y="4267200"/>
            <a:ext cx="5689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
        <p:nvSpPr>
          <p:cNvPr id="14" name="TextBox 13"/>
          <p:cNvSpPr txBox="1"/>
          <p:nvPr userDrawn="1"/>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Tree>
    <p:extLst>
      <p:ext uri="{BB962C8B-B14F-4D97-AF65-F5344CB8AC3E}">
        <p14:creationId xmlns:p14="http://schemas.microsoft.com/office/powerpoint/2010/main" val="14561185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7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14560" y="2438401"/>
            <a:ext cx="6977440" cy="4419600"/>
          </a:xfrm>
          <a:prstGeom prst="rect">
            <a:avLst/>
          </a:prstGeom>
          <a:noFill/>
          <a:ln w="9525">
            <a:noFill/>
            <a:miter lim="800000"/>
            <a:headEnd/>
            <a:tailEnd/>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406400" y="3048000"/>
            <a:ext cx="4368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06400" y="4267200"/>
            <a:ext cx="4368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
        <p:nvSpPr>
          <p:cNvPr id="14" name="TextBox 13"/>
          <p:cNvSpPr txBox="1"/>
          <p:nvPr userDrawn="1"/>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Tree>
    <p:extLst>
      <p:ext uri="{BB962C8B-B14F-4D97-AF65-F5344CB8AC3E}">
        <p14:creationId xmlns:p14="http://schemas.microsoft.com/office/powerpoint/2010/main" val="42476250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11535D-6119-4199-974C-6E66620070FC}" type="slidenum">
              <a:rPr lang="en-US" smtClean="0"/>
              <a:t>‹#›</a:t>
            </a:fld>
            <a:endParaRPr lang="en-US" dirty="0"/>
          </a:p>
        </p:txBody>
      </p:sp>
    </p:spTree>
    <p:extLst>
      <p:ext uri="{BB962C8B-B14F-4D97-AF65-F5344CB8AC3E}">
        <p14:creationId xmlns:p14="http://schemas.microsoft.com/office/powerpoint/2010/main" val="738034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5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helping a child at a comput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909" y="2514601"/>
            <a:ext cx="6886891" cy="4337683"/>
          </a:xfrm>
          <a:prstGeom prst="rect">
            <a:avLst/>
          </a:prstGeom>
          <a:noFill/>
          <a:ln w="9525">
            <a:noFill/>
            <a:miter lim="800000"/>
            <a:headEnd/>
            <a:tailEnd/>
          </a:ln>
          <a:effectLst/>
          <a:scene3d>
            <a:camera prst="orthographicFront">
              <a:rot lat="0" lon="10800000" rev="0"/>
            </a:camera>
            <a:lightRig rig="threePt" dir="t"/>
          </a:scene3d>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7315200" y="3048000"/>
            <a:ext cx="45720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7315200" y="4267200"/>
            <a:ext cx="45720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
        <p:nvSpPr>
          <p:cNvPr id="14" name="TextBox 13"/>
          <p:cNvSpPr txBox="1"/>
          <p:nvPr userDrawn="1"/>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Tree>
    <p:extLst>
      <p:ext uri="{BB962C8B-B14F-4D97-AF65-F5344CB8AC3E}">
        <p14:creationId xmlns:p14="http://schemas.microsoft.com/office/powerpoint/2010/main" val="218294107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smtClean="0"/>
              <a:t>Click to edit Master title style</a:t>
            </a:r>
            <a:endParaRPr lang="en-US" dirty="0"/>
          </a:p>
        </p:txBody>
      </p:sp>
      <p:pic>
        <p:nvPicPr>
          <p:cNvPr id="8" name="Picture 7" descr="A group of children standing with their school supplies in hand."/>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9467" y="2963450"/>
            <a:ext cx="7060575" cy="3891090"/>
          </a:xfrm>
          <a:prstGeom prst="rect">
            <a:avLst/>
          </a:prstGeom>
          <a:effectLst/>
        </p:spPr>
      </p:pic>
      <p:sp>
        <p:nvSpPr>
          <p:cNvPr id="14" name="Text Placeholder 2"/>
          <p:cNvSpPr>
            <a:spLocks noGrp="1"/>
          </p:cNvSpPr>
          <p:nvPr>
            <p:ph type="body" sz="quarter" idx="10" hasCustomPrompt="1"/>
          </p:nvPr>
        </p:nvSpPr>
        <p:spPr>
          <a:xfrm>
            <a:off x="7416800" y="3048000"/>
            <a:ext cx="4368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7416800" y="4191000"/>
            <a:ext cx="4368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
        <p:nvSpPr>
          <p:cNvPr id="10" name="TextBox 9"/>
          <p:cNvSpPr txBox="1"/>
          <p:nvPr userDrawn="1"/>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Tree>
    <p:extLst>
      <p:ext uri="{BB962C8B-B14F-4D97-AF65-F5344CB8AC3E}">
        <p14:creationId xmlns:p14="http://schemas.microsoft.com/office/powerpoint/2010/main" val="412078067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4_CMS title1">
    <p:bg>
      <p:bgPr>
        <a:solidFill>
          <a:schemeClr val="bg1"/>
        </a:solidFill>
        <a:effectLst/>
      </p:bgPr>
    </p:bg>
    <p:spTree>
      <p:nvGrpSpPr>
        <p:cNvPr id="1" name=""/>
        <p:cNvGrpSpPr/>
        <p:nvPr/>
      </p:nvGrpSpPr>
      <p:grpSpPr>
        <a:xfrm>
          <a:off x="0" y="0"/>
          <a:ext cx="0" cy="0"/>
          <a:chOff x="0" y="0"/>
          <a:chExt cx="0" cy="0"/>
        </a:xfrm>
      </p:grpSpPr>
      <p:pic>
        <p:nvPicPr>
          <p:cNvPr id="7" name="Picture 3" descr="An active adult couple riding bicycles in a park."/>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930" y="2438400"/>
            <a:ext cx="8839201" cy="4419600"/>
          </a:xfrm>
          <a:prstGeom prst="rect">
            <a:avLst/>
          </a:prstGeom>
          <a:noFill/>
          <a:ln w="9525">
            <a:noFill/>
            <a:miter lim="800000"/>
            <a:headEnd/>
            <a:tailEnd/>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7213600" y="3048000"/>
            <a:ext cx="4673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7213600" y="4267200"/>
            <a:ext cx="4673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
        <p:nvSpPr>
          <p:cNvPr id="14" name="TextBox 13"/>
          <p:cNvSpPr txBox="1"/>
          <p:nvPr userDrawn="1"/>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Tree>
    <p:extLst>
      <p:ext uri="{BB962C8B-B14F-4D97-AF65-F5344CB8AC3E}">
        <p14:creationId xmlns:p14="http://schemas.microsoft.com/office/powerpoint/2010/main" val="273078853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descr="A group of physicians reviewing x-ray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6186312" cy="4419600"/>
          </a:xfrm>
          <a:prstGeom prst="rect">
            <a:avLst/>
          </a:prstGeom>
          <a:noFill/>
          <a:ln w="9525">
            <a:noFill/>
            <a:miter lim="800000"/>
            <a:headEnd/>
            <a:tailEnd/>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6604000" y="3048000"/>
            <a:ext cx="49784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6604000" y="4191000"/>
            <a:ext cx="49784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
        <p:nvSpPr>
          <p:cNvPr id="14" name="TextBox 13"/>
          <p:cNvSpPr txBox="1"/>
          <p:nvPr userDrawn="1"/>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Tree>
    <p:extLst>
      <p:ext uri="{BB962C8B-B14F-4D97-AF65-F5344CB8AC3E}">
        <p14:creationId xmlns:p14="http://schemas.microsoft.com/office/powerpoint/2010/main" val="32280041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pic>
        <p:nvPicPr>
          <p:cNvPr id="6" name="Picture 5" descr="A group of seniors playing cards in a sunroom, sitting in wicker furnitur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120" y="2514600"/>
            <a:ext cx="7487920" cy="4343400"/>
          </a:xfrm>
          <a:prstGeom prst="rect">
            <a:avLst/>
          </a:prstGeom>
          <a:ln>
            <a:noFill/>
          </a:ln>
        </p:spPr>
      </p:pic>
      <p:sp>
        <p:nvSpPr>
          <p:cNvPr id="7" name="Title 8"/>
          <p:cNvSpPr>
            <a:spLocks noGrp="1"/>
          </p:cNvSpPr>
          <p:nvPr>
            <p:ph type="title"/>
          </p:nvPr>
        </p:nvSpPr>
        <p:spPr>
          <a:xfrm>
            <a:off x="0" y="1371600"/>
            <a:ext cx="12192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7924800" y="4267200"/>
            <a:ext cx="39624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spTree>
    <p:extLst>
      <p:ext uri="{BB962C8B-B14F-4D97-AF65-F5344CB8AC3E}">
        <p14:creationId xmlns:p14="http://schemas.microsoft.com/office/powerpoint/2010/main" val="854084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descr="A collage of photos. These photos are health professionals giving care to patients.&#10;"/>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222" y="2438400"/>
            <a:ext cx="7529623" cy="4419600"/>
          </a:xfrm>
          <a:prstGeom prst="rect">
            <a:avLst/>
          </a:prstGeom>
          <a:noFill/>
          <a:ln w="9525">
            <a:noFill/>
            <a:miter lim="800000"/>
            <a:headEnd/>
            <a:tailEnd/>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7924800" y="4267200"/>
            <a:ext cx="3962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
        <p:nvSpPr>
          <p:cNvPr id="14" name="TextBox 13"/>
          <p:cNvSpPr txBox="1"/>
          <p:nvPr userDrawn="1"/>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Tree>
    <p:extLst>
      <p:ext uri="{BB962C8B-B14F-4D97-AF65-F5344CB8AC3E}">
        <p14:creationId xmlns:p14="http://schemas.microsoft.com/office/powerpoint/2010/main" val="33550402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A graphical design of 1's and 0's to represent technology."/>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2133600" y="2362201"/>
            <a:ext cx="9076143" cy="4477935"/>
          </a:xfrm>
          <a:prstGeom prst="rect">
            <a:avLst/>
          </a:prstGeom>
          <a:ln>
            <a:solidFill>
              <a:schemeClr val="tx1">
                <a:alpha val="77000"/>
              </a:schemeClr>
            </a:solidFill>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7213600" y="3048000"/>
            <a:ext cx="4368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7213600" y="4191000"/>
            <a:ext cx="4368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
        <p:nvSpPr>
          <p:cNvPr id="14" name="TextBox 13"/>
          <p:cNvSpPr txBox="1"/>
          <p:nvPr userDrawn="1"/>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Tree>
    <p:extLst>
      <p:ext uri="{BB962C8B-B14F-4D97-AF65-F5344CB8AC3E}">
        <p14:creationId xmlns:p14="http://schemas.microsoft.com/office/powerpoint/2010/main" val="295008021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descr="This is an image of a pill bottle on it's side with the lid off and a few of the pills lying on the table in front of it."/>
          <p:cNvPicPr>
            <a:picLocks noChangeAspect="1"/>
          </p:cNvPicPr>
          <p:nvPr/>
        </p:nvPicPr>
        <p:blipFill rotWithShape="1">
          <a:blip r:embed="rId2" cstate="screen">
            <a:extLst>
              <a:ext uri="{28A0092B-C50C-407E-A947-70E740481C1C}">
                <a14:useLocalDpi xmlns:a14="http://schemas.microsoft.com/office/drawing/2010/main"/>
              </a:ext>
            </a:extLst>
          </a:blip>
          <a:srcRect l="-967" r="-182"/>
          <a:stretch/>
        </p:blipFill>
        <p:spPr>
          <a:xfrm>
            <a:off x="-101601" y="2286000"/>
            <a:ext cx="7486316" cy="4572000"/>
          </a:xfrm>
          <a:prstGeom prst="rect">
            <a:avLst/>
          </a:prstGeom>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7416800" y="3048000"/>
            <a:ext cx="4368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7416800" y="4191000"/>
            <a:ext cx="4368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
        <p:nvSpPr>
          <p:cNvPr id="14" name="TextBox 13"/>
          <p:cNvSpPr txBox="1"/>
          <p:nvPr userDrawn="1"/>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Tree>
    <p:extLst>
      <p:ext uri="{BB962C8B-B14F-4D97-AF65-F5344CB8AC3E}">
        <p14:creationId xmlns:p14="http://schemas.microsoft.com/office/powerpoint/2010/main" val="250718350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
        <p:nvSpPr>
          <p:cNvPr id="12" name="Title 7"/>
          <p:cNvSpPr>
            <a:spLocks noGrp="1"/>
          </p:cNvSpPr>
          <p:nvPr>
            <p:ph type="title"/>
          </p:nvPr>
        </p:nvSpPr>
        <p:spPr>
          <a:xfrm>
            <a:off x="-101600" y="-28738"/>
            <a:ext cx="12325531" cy="1447800"/>
          </a:xfrm>
        </p:spPr>
        <p:txBody>
          <a:bodyPr/>
          <a:lstStyle/>
          <a:p>
            <a:r>
              <a:rPr lang="en-US" dirty="0" smtClean="0"/>
              <a:t>Click to edit Master title style</a:t>
            </a:r>
            <a:endParaRPr lang="en-US" dirty="0"/>
          </a:p>
        </p:txBody>
      </p:sp>
      <p:sp>
        <p:nvSpPr>
          <p:cNvPr id="8" name="TextBox 7"/>
          <p:cNvSpPr txBox="1"/>
          <p:nvPr userDrawn="1"/>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pic>
        <p:nvPicPr>
          <p:cNvPr id="10" name="Picture 9" descr="The Centers for Medicare and Medicaid logo."/>
          <p:cNvPicPr>
            <a:picLocks noChangeAspect="1"/>
          </p:cNvPicPr>
          <p:nvPr userDrawn="1"/>
        </p:nvPicPr>
        <p:blipFill>
          <a:blip r:embed="rId2" cstate="print"/>
          <a:stretch>
            <a:fillRect/>
          </a:stretch>
        </p:blipFill>
        <p:spPr>
          <a:xfrm>
            <a:off x="101600" y="2550068"/>
            <a:ext cx="11887200" cy="3088732"/>
          </a:xfrm>
          <a:prstGeom prst="rect">
            <a:avLst/>
          </a:prstGeom>
        </p:spPr>
      </p:pic>
      <p:sp>
        <p:nvSpPr>
          <p:cNvPr id="14" name="Text Placeholder 2"/>
          <p:cNvSpPr>
            <a:spLocks noGrp="1"/>
          </p:cNvSpPr>
          <p:nvPr>
            <p:ph type="body" sz="quarter" idx="10" hasCustomPrompt="1"/>
          </p:nvPr>
        </p:nvSpPr>
        <p:spPr>
          <a:xfrm>
            <a:off x="406400" y="2819400"/>
            <a:ext cx="11379200" cy="17526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406400" y="4724400"/>
            <a:ext cx="11379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Tree>
    <p:extLst>
      <p:ext uri="{BB962C8B-B14F-4D97-AF65-F5344CB8AC3E}">
        <p14:creationId xmlns:p14="http://schemas.microsoft.com/office/powerpoint/2010/main" val="371796925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6604000" y="3048000"/>
            <a:ext cx="4368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6604000" y="4191000"/>
            <a:ext cx="4368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
        <p:nvSpPr>
          <p:cNvPr id="8" name="TextBox 7"/>
          <p:cNvSpPr txBox="1"/>
          <p:nvPr userDrawn="1"/>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Tree>
    <p:extLst>
      <p:ext uri="{BB962C8B-B14F-4D97-AF65-F5344CB8AC3E}">
        <p14:creationId xmlns:p14="http://schemas.microsoft.com/office/powerpoint/2010/main" val="33496828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11535D-6119-4199-974C-6E66620070FC}" type="slidenum">
              <a:rPr lang="en-US" smtClean="0"/>
              <a:t>‹#›</a:t>
            </a:fld>
            <a:endParaRPr lang="en-US" dirty="0"/>
          </a:p>
        </p:txBody>
      </p:sp>
    </p:spTree>
    <p:extLst>
      <p:ext uri="{BB962C8B-B14F-4D97-AF65-F5344CB8AC3E}">
        <p14:creationId xmlns:p14="http://schemas.microsoft.com/office/powerpoint/2010/main" val="33490916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609600" y="1828801"/>
            <a:ext cx="109728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6309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828801"/>
            <a:ext cx="109728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12192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4" name="Slide Number Placeholder 6"/>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7225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11535D-6119-4199-974C-6E66620070FC}" type="slidenum">
              <a:rPr lang="en-US" smtClean="0"/>
              <a:t>‹#›</a:t>
            </a:fld>
            <a:endParaRPr lang="en-US" dirty="0"/>
          </a:p>
        </p:txBody>
      </p:sp>
    </p:spTree>
    <p:extLst>
      <p:ext uri="{BB962C8B-B14F-4D97-AF65-F5344CB8AC3E}">
        <p14:creationId xmlns:p14="http://schemas.microsoft.com/office/powerpoint/2010/main" val="1696282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11535D-6119-4199-974C-6E66620070FC}" type="slidenum">
              <a:rPr lang="en-US" smtClean="0"/>
              <a:t>‹#›</a:t>
            </a:fld>
            <a:endParaRPr lang="en-US" dirty="0"/>
          </a:p>
        </p:txBody>
      </p:sp>
    </p:spTree>
    <p:extLst>
      <p:ext uri="{BB962C8B-B14F-4D97-AF65-F5344CB8AC3E}">
        <p14:creationId xmlns:p14="http://schemas.microsoft.com/office/powerpoint/2010/main" val="1727431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11535D-6119-4199-974C-6E66620070FC}" type="slidenum">
              <a:rPr lang="en-US" smtClean="0"/>
              <a:t>‹#›</a:t>
            </a:fld>
            <a:endParaRPr lang="en-US" dirty="0"/>
          </a:p>
        </p:txBody>
      </p:sp>
    </p:spTree>
    <p:extLst>
      <p:ext uri="{BB962C8B-B14F-4D97-AF65-F5344CB8AC3E}">
        <p14:creationId xmlns:p14="http://schemas.microsoft.com/office/powerpoint/2010/main" val="426374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14484" y="6481011"/>
            <a:ext cx="577516" cy="344738"/>
          </a:xfrm>
        </p:spPr>
        <p:txBody>
          <a:bodyPr/>
          <a:lstStyle/>
          <a:p>
            <a:fld id="{8A11535D-6119-4199-974C-6E66620070FC}"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224740"/>
            <a:ext cx="1447800" cy="499135"/>
          </a:xfrm>
          <a:prstGeom prst="rect">
            <a:avLst/>
          </a:prstGeom>
        </p:spPr>
      </p:pic>
      <p:sp>
        <p:nvSpPr>
          <p:cNvPr id="6" name="Title 1"/>
          <p:cNvSpPr>
            <a:spLocks noGrp="1"/>
          </p:cNvSpPr>
          <p:nvPr>
            <p:ph type="title"/>
          </p:nvPr>
        </p:nvSpPr>
        <p:spPr>
          <a:xfrm>
            <a:off x="0" y="0"/>
            <a:ext cx="12192000" cy="552893"/>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69122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11535D-6119-4199-974C-6E66620070FC}" type="slidenum">
              <a:rPr lang="en-US" smtClean="0"/>
              <a:t>‹#›</a:t>
            </a:fld>
            <a:endParaRPr lang="en-US" dirty="0"/>
          </a:p>
        </p:txBody>
      </p:sp>
    </p:spTree>
    <p:extLst>
      <p:ext uri="{BB962C8B-B14F-4D97-AF65-F5344CB8AC3E}">
        <p14:creationId xmlns:p14="http://schemas.microsoft.com/office/powerpoint/2010/main" val="3743512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11535D-6119-4199-974C-6E66620070FC}" type="slidenum">
              <a:rPr lang="en-US" smtClean="0"/>
              <a:t>‹#›</a:t>
            </a:fld>
            <a:endParaRPr lang="en-US" dirty="0"/>
          </a:p>
        </p:txBody>
      </p:sp>
    </p:spTree>
    <p:extLst>
      <p:ext uri="{BB962C8B-B14F-4D97-AF65-F5344CB8AC3E}">
        <p14:creationId xmlns:p14="http://schemas.microsoft.com/office/powerpoint/2010/main" val="145725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11535D-6119-4199-974C-6E66620070FC}" type="slidenum">
              <a:rPr lang="en-US" smtClean="0"/>
              <a:t>‹#›</a:t>
            </a:fld>
            <a:endParaRPr lang="en-US" dirty="0"/>
          </a:p>
        </p:txBody>
      </p:sp>
    </p:spTree>
    <p:extLst>
      <p:ext uri="{BB962C8B-B14F-4D97-AF65-F5344CB8AC3E}">
        <p14:creationId xmlns:p14="http://schemas.microsoft.com/office/powerpoint/2010/main" val="3022386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12192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7" name="Slide Number Placeholder 6"/>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9520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iming>
    <p:tnLst>
      <p:par>
        <p:cTn id="1" dur="indefinite" restart="never" nodeType="tmRoot"/>
      </p:par>
    </p:tnLst>
  </p:timing>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309255"/>
            <a:ext cx="12192000" cy="1066800"/>
          </a:xfrm>
        </p:spPr>
        <p:txBody>
          <a:bodyPr>
            <a:normAutofit/>
          </a:bodyPr>
          <a:lstStyle/>
          <a:p>
            <a:r>
              <a:rPr lang="en-US" b="1" dirty="0" smtClean="0"/>
              <a:t>Health Insurance Marketplace</a:t>
            </a:r>
            <a:endParaRPr lang="en-US" b="1" dirty="0"/>
          </a:p>
        </p:txBody>
      </p:sp>
      <p:sp>
        <p:nvSpPr>
          <p:cNvPr id="2" name="Text Placeholder 1"/>
          <p:cNvSpPr>
            <a:spLocks noGrp="1"/>
          </p:cNvSpPr>
          <p:nvPr>
            <p:ph type="body" sz="quarter" idx="10"/>
          </p:nvPr>
        </p:nvSpPr>
        <p:spPr>
          <a:xfrm>
            <a:off x="304800" y="3048000"/>
            <a:ext cx="4470400" cy="1253836"/>
          </a:xfrm>
        </p:spPr>
        <p:txBody>
          <a:bodyPr>
            <a:noAutofit/>
          </a:bodyPr>
          <a:lstStyle/>
          <a:p>
            <a:r>
              <a:rPr lang="en-US" sz="3200" dirty="0">
                <a:solidFill>
                  <a:schemeClr val="tx1"/>
                </a:solidFill>
                <a:cs typeface="Arial" panose="020B0604020202020204" pitchFamily="34" charset="0"/>
              </a:rPr>
              <a:t>2017 Open Enrollment Highlights</a:t>
            </a:r>
          </a:p>
          <a:p>
            <a:endParaRPr lang="en-US" sz="3200" dirty="0">
              <a:solidFill>
                <a:schemeClr val="tx1"/>
              </a:solidFill>
            </a:endParaRPr>
          </a:p>
        </p:txBody>
      </p:sp>
      <p:sp>
        <p:nvSpPr>
          <p:cNvPr id="5" name="Slide Number Placeholder 4"/>
          <p:cNvSpPr>
            <a:spLocks noGrp="1"/>
          </p:cNvSpPr>
          <p:nvPr>
            <p:ph type="sldNum" sz="quarter" idx="4294967295"/>
          </p:nvPr>
        </p:nvSpPr>
        <p:spPr>
          <a:xfrm>
            <a:off x="11614150" y="6481763"/>
            <a:ext cx="577850" cy="344487"/>
          </a:xfrm>
        </p:spPr>
        <p:txBody>
          <a:bodyPr/>
          <a:lstStyle/>
          <a:p>
            <a:fld id="{8A11535D-6119-4199-974C-6E66620070FC}" type="slidenum">
              <a:rPr lang="en-US" smtClean="0"/>
              <a:pPr/>
              <a:t>1</a:t>
            </a:fld>
            <a:endParaRPr lang="en-US" dirty="0"/>
          </a:p>
        </p:txBody>
      </p:sp>
    </p:spTree>
    <p:extLst>
      <p:ext uri="{BB962C8B-B14F-4D97-AF65-F5344CB8AC3E}">
        <p14:creationId xmlns:p14="http://schemas.microsoft.com/office/powerpoint/2010/main" val="3702863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Estimated Yearly Costs (out of pocket costs)</a:t>
            </a:r>
            <a:endParaRPr lang="en-US" dirty="0"/>
          </a:p>
        </p:txBody>
      </p:sp>
      <p:sp>
        <p:nvSpPr>
          <p:cNvPr id="4" name="Rectangle 3"/>
          <p:cNvSpPr/>
          <p:nvPr/>
        </p:nvSpPr>
        <p:spPr>
          <a:xfrm>
            <a:off x="228600" y="768284"/>
            <a:ext cx="3733800" cy="1384995"/>
          </a:xfrm>
          <a:prstGeom prst="rect">
            <a:avLst/>
          </a:prstGeom>
        </p:spPr>
        <p:txBody>
          <a:bodyPr wrap="square">
            <a:spAutoFit/>
          </a:bodyPr>
          <a:lstStyle/>
          <a:p>
            <a:r>
              <a:rPr lang="en-US" sz="1400" b="1" dirty="0" smtClean="0"/>
              <a:t>See estimates of yearly costs:</a:t>
            </a:r>
          </a:p>
          <a:p>
            <a:r>
              <a:rPr lang="en-US" sz="1400" dirty="0" smtClean="0"/>
              <a:t>Consumers have the option to select an estimated level of health care utilization of Low, Medium or High for each person to see an estimate for what total out of pocket costs maybe when viewing and comparing plans</a:t>
            </a:r>
            <a:endParaRPr lang="en-US" sz="1400" dirty="0"/>
          </a:p>
        </p:txBody>
      </p:sp>
      <p:pic>
        <p:nvPicPr>
          <p:cNvPr id="3" name="Picture 2" descr="Shows a screenshot of step 5, estimates of each plan's total yearly costs." title="Screenshot of step 5."/>
          <p:cNvPicPr>
            <a:picLocks noChangeAspect="1"/>
          </p:cNvPicPr>
          <p:nvPr/>
        </p:nvPicPr>
        <p:blipFill>
          <a:blip r:embed="rId2"/>
          <a:stretch>
            <a:fillRect/>
          </a:stretch>
        </p:blipFill>
        <p:spPr>
          <a:xfrm>
            <a:off x="4462742" y="676275"/>
            <a:ext cx="6462432" cy="5910262"/>
          </a:xfrm>
          <a:prstGeom prst="rect">
            <a:avLst/>
          </a:prstGeom>
        </p:spPr>
      </p:pic>
      <p:sp>
        <p:nvSpPr>
          <p:cNvPr id="6" name="Slide Number Placeholder 5"/>
          <p:cNvSpPr>
            <a:spLocks noGrp="1"/>
          </p:cNvSpPr>
          <p:nvPr>
            <p:ph type="sldNum" sz="quarter" idx="12"/>
          </p:nvPr>
        </p:nvSpPr>
        <p:spPr/>
        <p:txBody>
          <a:bodyPr/>
          <a:lstStyle/>
          <a:p>
            <a:fld id="{8A11535D-6119-4199-974C-6E66620070FC}" type="slidenum">
              <a:rPr lang="en-US" smtClean="0"/>
              <a:t>10</a:t>
            </a:fld>
            <a:endParaRPr lang="en-US" dirty="0"/>
          </a:p>
        </p:txBody>
      </p:sp>
    </p:spTree>
    <p:extLst>
      <p:ext uri="{BB962C8B-B14F-4D97-AF65-F5344CB8AC3E}">
        <p14:creationId xmlns:p14="http://schemas.microsoft.com/office/powerpoint/2010/main" val="624842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Features in Plan Results     </a:t>
            </a:r>
            <a:endParaRPr lang="en-US" dirty="0"/>
          </a:p>
        </p:txBody>
      </p:sp>
      <p:sp>
        <p:nvSpPr>
          <p:cNvPr id="3" name="Rectangle 2"/>
          <p:cNvSpPr/>
          <p:nvPr/>
        </p:nvSpPr>
        <p:spPr>
          <a:xfrm>
            <a:off x="266700" y="753096"/>
            <a:ext cx="6591300" cy="2031325"/>
          </a:xfrm>
          <a:prstGeom prst="rect">
            <a:avLst/>
          </a:prstGeom>
        </p:spPr>
        <p:txBody>
          <a:bodyPr wrap="square">
            <a:spAutoFit/>
          </a:bodyPr>
          <a:lstStyle/>
          <a:p>
            <a:r>
              <a:rPr lang="en-US" sz="1400" b="1" dirty="0" smtClean="0"/>
              <a:t>Plan Results</a:t>
            </a:r>
          </a:p>
          <a:p>
            <a:endParaRPr lang="en-US" sz="1400" b="1" dirty="0" smtClean="0"/>
          </a:p>
          <a:p>
            <a:pPr marL="285750" indent="-285750">
              <a:buFont typeface="Arial" panose="020B0604020202020204" pitchFamily="34" charset="0"/>
              <a:buChar char="•"/>
            </a:pPr>
            <a:r>
              <a:rPr lang="en-US" sz="1400" dirty="0" smtClean="0"/>
              <a:t>New quick tips to highlight features (tips to learn more about an item, filter feature, and how to compare &amp; save plans)</a:t>
            </a:r>
          </a:p>
          <a:p>
            <a:pPr marL="285750" indent="-285750">
              <a:buFont typeface="Arial" panose="020B0604020202020204" pitchFamily="34" charset="0"/>
              <a:buChar char="•"/>
            </a:pPr>
            <a:r>
              <a:rPr lang="en-US" sz="1400" dirty="0" smtClean="0"/>
              <a:t>Consumers with Silver cost sharing reduction (CSR) see special messaging reminding them that they get extra savings if they pick Silver plans.  </a:t>
            </a:r>
          </a:p>
          <a:p>
            <a:pPr marL="285750" indent="-285750">
              <a:buFont typeface="Arial" panose="020B0604020202020204" pitchFamily="34" charset="0"/>
              <a:buChar char="•"/>
            </a:pPr>
            <a:r>
              <a:rPr lang="en-US" sz="1400" dirty="0" smtClean="0"/>
              <a:t>Option to pre-filter results just to Silver plans or See All Plans</a:t>
            </a:r>
          </a:p>
          <a:p>
            <a:pPr marL="285750" indent="-285750">
              <a:buFont typeface="Arial" panose="020B0604020202020204" pitchFamily="34" charset="0"/>
              <a:buChar char="•"/>
            </a:pPr>
            <a:r>
              <a:rPr lang="en-US" sz="1400" dirty="0" smtClean="0"/>
              <a:t>If consumers with Silver CSR select a non-Silver plan, a warning message appears and offers the option to go back and select Silver</a:t>
            </a:r>
            <a:endParaRPr lang="en-US" sz="1400" dirty="0"/>
          </a:p>
        </p:txBody>
      </p:sp>
      <p:grpSp>
        <p:nvGrpSpPr>
          <p:cNvPr id="6" name="Group 5" descr="There are pilot states. Quality ratings and size of provider network are displayed on results cards in pilot states." title="Screenshot showing pilot programs"/>
          <p:cNvGrpSpPr/>
          <p:nvPr/>
        </p:nvGrpSpPr>
        <p:grpSpPr>
          <a:xfrm>
            <a:off x="809625" y="3007862"/>
            <a:ext cx="5286375" cy="3058061"/>
            <a:chOff x="809625" y="3318924"/>
            <a:chExt cx="5286375" cy="3058061"/>
          </a:xfrm>
        </p:grpSpPr>
        <p:sp>
          <p:nvSpPr>
            <p:cNvPr id="12" name="Rectangle 11"/>
            <p:cNvSpPr/>
            <p:nvPr/>
          </p:nvSpPr>
          <p:spPr>
            <a:xfrm>
              <a:off x="809625" y="3318924"/>
              <a:ext cx="5286375" cy="3058061"/>
            </a:xfrm>
            <a:prstGeom prst="rect">
              <a:avLst/>
            </a:prstGeom>
            <a:solidFill>
              <a:srgbClr val="F79646">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5" name="Rectangle 14"/>
            <p:cNvSpPr/>
            <p:nvPr/>
          </p:nvSpPr>
          <p:spPr>
            <a:xfrm>
              <a:off x="828674" y="3418939"/>
              <a:ext cx="5248275" cy="738664"/>
            </a:xfrm>
            <a:prstGeom prst="rect">
              <a:avLst/>
            </a:prstGeom>
          </p:spPr>
          <p:txBody>
            <a:bodyPr wrap="square">
              <a:spAutoFit/>
            </a:bodyPr>
            <a:lstStyle/>
            <a:p>
              <a:r>
                <a:rPr lang="en-US" sz="1400" i="1" dirty="0" smtClean="0"/>
                <a:t>Pilots:</a:t>
              </a:r>
            </a:p>
            <a:p>
              <a:pPr marL="285750" indent="-285750">
                <a:buFont typeface="Arial" panose="020B0604020202020204" pitchFamily="34" charset="0"/>
                <a:buChar char="•"/>
              </a:pPr>
              <a:r>
                <a:rPr lang="en-US" sz="1400" dirty="0" smtClean="0"/>
                <a:t>Quality ratings displayed on results cards in pilot states. Three sub measures displayed on plan details.</a:t>
              </a:r>
              <a:endParaRPr lang="en-US" sz="1400" dirty="0"/>
            </a:p>
          </p:txBody>
        </p:sp>
        <p:pic>
          <p:nvPicPr>
            <p:cNvPr id="14" name="Picture 13" title="Sample result showing a pilot state's quality star ratings and three sub measures."/>
            <p:cNvPicPr>
              <a:picLocks noChangeAspect="1"/>
            </p:cNvPicPr>
            <p:nvPr/>
          </p:nvPicPr>
          <p:blipFill>
            <a:blip r:embed="rId2"/>
            <a:stretch>
              <a:fillRect/>
            </a:stretch>
          </p:blipFill>
          <p:spPr>
            <a:xfrm>
              <a:off x="1278448" y="4205580"/>
              <a:ext cx="4365114" cy="420660"/>
            </a:xfrm>
            <a:prstGeom prst="rect">
              <a:avLst/>
            </a:prstGeom>
            <a:ln>
              <a:solidFill>
                <a:sysClr val="window" lastClr="FFFFFF">
                  <a:lumMod val="50000"/>
                </a:sysClr>
              </a:solidFill>
            </a:ln>
            <a:effectLst>
              <a:outerShdw blurRad="50800" dist="38100" dir="5400000" algn="t" rotWithShape="0">
                <a:prstClr val="black">
                  <a:alpha val="40000"/>
                </a:prstClr>
              </a:outerShdw>
            </a:effectLst>
          </p:spPr>
        </p:pic>
        <p:sp>
          <p:nvSpPr>
            <p:cNvPr id="16" name="Rectangle 15"/>
            <p:cNvSpPr/>
            <p:nvPr/>
          </p:nvSpPr>
          <p:spPr>
            <a:xfrm>
              <a:off x="828673" y="4742985"/>
              <a:ext cx="5248275" cy="523220"/>
            </a:xfrm>
            <a:prstGeom prst="rect">
              <a:avLst/>
            </a:prstGeom>
          </p:spPr>
          <p:txBody>
            <a:bodyPr wrap="square">
              <a:spAutoFit/>
            </a:bodyPr>
            <a:lstStyle/>
            <a:p>
              <a:pPr marL="285750" indent="-285750">
                <a:buFont typeface="Arial" panose="020B0604020202020204" pitchFamily="34" charset="0"/>
                <a:buChar char="•"/>
              </a:pPr>
              <a:r>
                <a:rPr lang="en-US" sz="1400" dirty="0" smtClean="0"/>
                <a:t>Size of provider network (network breadth) displayed in pilot states on plan details pages under access to doctors and hospitals</a:t>
              </a:r>
              <a:endParaRPr lang="en-US" sz="1400" dirty="0"/>
            </a:p>
          </p:txBody>
        </p:sp>
        <p:pic>
          <p:nvPicPr>
            <p:cNvPr id="13" name="Picture 12" title="Chart showing size of provider network in pilot state on plan details page"/>
            <p:cNvPicPr>
              <a:picLocks noChangeAspect="1"/>
            </p:cNvPicPr>
            <p:nvPr/>
          </p:nvPicPr>
          <p:blipFill>
            <a:blip r:embed="rId3"/>
            <a:stretch>
              <a:fillRect/>
            </a:stretch>
          </p:blipFill>
          <p:spPr>
            <a:xfrm>
              <a:off x="1815112" y="5311510"/>
              <a:ext cx="3200400" cy="782930"/>
            </a:xfrm>
            <a:prstGeom prst="rect">
              <a:avLst/>
            </a:prstGeom>
            <a:ln>
              <a:solidFill>
                <a:sysClr val="window" lastClr="FFFFFF">
                  <a:lumMod val="50000"/>
                </a:sysClr>
              </a:solidFill>
            </a:ln>
            <a:effectLst>
              <a:outerShdw blurRad="50800" dist="38100" dir="5400000" algn="t" rotWithShape="0">
                <a:prstClr val="black">
                  <a:alpha val="40000"/>
                </a:prstClr>
              </a:outerShdw>
            </a:effectLst>
          </p:spPr>
        </p:pic>
      </p:grpSp>
      <p:pic>
        <p:nvPicPr>
          <p:cNvPr id="4" name="Picture 3" descr="3 features include: get quick definitions, filter by feature, and select plans to compare." title="Screenshot of 3 features to help compare plans."/>
          <p:cNvPicPr>
            <a:picLocks noChangeAspect="1"/>
          </p:cNvPicPr>
          <p:nvPr/>
        </p:nvPicPr>
        <p:blipFill>
          <a:blip r:embed="rId4"/>
          <a:stretch>
            <a:fillRect/>
          </a:stretch>
        </p:blipFill>
        <p:spPr>
          <a:xfrm>
            <a:off x="7330267" y="754939"/>
            <a:ext cx="3801518" cy="1840005"/>
          </a:xfrm>
          <a:prstGeom prst="rect">
            <a:avLst/>
          </a:prstGeom>
          <a:ln>
            <a:solidFill>
              <a:schemeClr val="bg1">
                <a:lumMod val="50000"/>
              </a:schemeClr>
            </a:solidFill>
          </a:ln>
          <a:effectLst>
            <a:outerShdw blurRad="50800" dist="38100" dir="5400000" algn="t" rotWithShape="0">
              <a:prstClr val="black">
                <a:alpha val="40000"/>
              </a:prstClr>
            </a:outerShdw>
          </a:effectLst>
        </p:spPr>
      </p:pic>
      <p:pic>
        <p:nvPicPr>
          <p:cNvPr id="5" name="Picture 4" descr="Individuals qualify for extra savings if they pick a Silver plan. Table compares costs for Silver, Bronze and Gold plans." title="Screenshot of silver, bronze and gold plan cost summary"/>
          <p:cNvPicPr>
            <a:picLocks noChangeAspect="1"/>
          </p:cNvPicPr>
          <p:nvPr/>
        </p:nvPicPr>
        <p:blipFill>
          <a:blip r:embed="rId5"/>
          <a:stretch>
            <a:fillRect/>
          </a:stretch>
        </p:blipFill>
        <p:spPr>
          <a:xfrm>
            <a:off x="7085581" y="2796990"/>
            <a:ext cx="4290890" cy="3479807"/>
          </a:xfrm>
          <a:prstGeom prst="rect">
            <a:avLst/>
          </a:prstGeom>
          <a:ln>
            <a:solidFill>
              <a:schemeClr val="bg1">
                <a:lumMod val="50000"/>
              </a:schemeClr>
            </a:solidFill>
          </a:ln>
          <a:effectLst>
            <a:outerShdw blurRad="50800" dist="38100" dir="5400000" algn="t" rotWithShape="0">
              <a:prstClr val="black">
                <a:alpha val="40000"/>
              </a:prstClr>
            </a:outerShdw>
          </a:effectLst>
        </p:spPr>
      </p:pic>
      <p:sp>
        <p:nvSpPr>
          <p:cNvPr id="8" name="Slide Number Placeholder 7"/>
          <p:cNvSpPr>
            <a:spLocks noGrp="1"/>
          </p:cNvSpPr>
          <p:nvPr>
            <p:ph type="sldNum" sz="quarter" idx="12"/>
          </p:nvPr>
        </p:nvSpPr>
        <p:spPr/>
        <p:txBody>
          <a:bodyPr/>
          <a:lstStyle/>
          <a:p>
            <a:fld id="{8A11535D-6119-4199-974C-6E66620070FC}" type="slidenum">
              <a:rPr lang="en-US" smtClean="0"/>
              <a:t>11</a:t>
            </a:fld>
            <a:endParaRPr lang="en-US" dirty="0"/>
          </a:p>
        </p:txBody>
      </p:sp>
    </p:spTree>
    <p:extLst>
      <p:ext uri="{BB962C8B-B14F-4D97-AF65-F5344CB8AC3E}">
        <p14:creationId xmlns:p14="http://schemas.microsoft.com/office/powerpoint/2010/main" val="2175303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Viewing &amp; Comparing </a:t>
            </a:r>
            <a:r>
              <a:rPr lang="en-US" dirty="0"/>
              <a:t>P</a:t>
            </a:r>
            <a:r>
              <a:rPr lang="en-US" dirty="0" smtClean="0"/>
              <a:t>lans</a:t>
            </a:r>
            <a:endParaRPr lang="en-US" dirty="0"/>
          </a:p>
        </p:txBody>
      </p:sp>
      <p:sp>
        <p:nvSpPr>
          <p:cNvPr id="3" name="Rectangle 2"/>
          <p:cNvSpPr/>
          <p:nvPr/>
        </p:nvSpPr>
        <p:spPr>
          <a:xfrm>
            <a:off x="228599" y="768284"/>
            <a:ext cx="4562475" cy="5016758"/>
          </a:xfrm>
          <a:prstGeom prst="rect">
            <a:avLst/>
          </a:prstGeom>
        </p:spPr>
        <p:txBody>
          <a:bodyPr wrap="square">
            <a:spAutoFit/>
          </a:bodyPr>
          <a:lstStyle/>
          <a:p>
            <a:r>
              <a:rPr lang="en-US" sz="1600" b="1" dirty="0" smtClean="0"/>
              <a:t>Plan Results</a:t>
            </a:r>
          </a:p>
          <a:p>
            <a:pPr marL="285750" indent="-285750">
              <a:buFont typeface="Arial" panose="020B0604020202020204" pitchFamily="34" charset="0"/>
              <a:buChar char="•"/>
            </a:pPr>
            <a:r>
              <a:rPr lang="en-US" sz="1600" dirty="0" smtClean="0"/>
              <a:t>Simplified card information to the most important top things consumers are looking for in a snapshot </a:t>
            </a:r>
          </a:p>
          <a:p>
            <a:pPr marL="285750" indent="-285750">
              <a:buFont typeface="Arial" panose="020B0604020202020204" pitchFamily="34" charset="0"/>
              <a:buChar char="•"/>
            </a:pPr>
            <a:r>
              <a:rPr lang="en-US" sz="1600" dirty="0" smtClean="0"/>
              <a:t>Applied filters easily displayed and removable across the top</a:t>
            </a:r>
            <a:endParaRPr lang="en-US" sz="1600" dirty="0"/>
          </a:p>
          <a:p>
            <a:pPr marL="285750" indent="-285750">
              <a:buFont typeface="Arial" panose="020B0604020202020204" pitchFamily="34" charset="0"/>
              <a:buChar char="•"/>
            </a:pPr>
            <a:r>
              <a:rPr lang="en-US" sz="1600" dirty="0" smtClean="0"/>
              <a:t>Quick View shows expanded plan information in a modal pop up including which specific docs &amp; drugs are covered by that plan</a:t>
            </a:r>
          </a:p>
          <a:p>
            <a:pPr marL="285750" indent="-285750">
              <a:buFont typeface="Arial" panose="020B0604020202020204" pitchFamily="34" charset="0"/>
              <a:buChar char="•"/>
            </a:pPr>
            <a:r>
              <a:rPr lang="en-US" sz="1600" dirty="0" smtClean="0"/>
              <a:t>Compare &amp; Save plans enables consumers to select plans to compare side by side and save them for later</a:t>
            </a:r>
          </a:p>
          <a:p>
            <a:pPr marL="285750" indent="-285750">
              <a:buFont typeface="Arial" panose="020B0604020202020204" pitchFamily="34" charset="0"/>
              <a:buChar char="•"/>
            </a:pPr>
            <a:r>
              <a:rPr lang="en-US" sz="1600" dirty="0" smtClean="0"/>
              <a:t>“Extra savings” labels to help CSR eligible consumers see these plans in results</a:t>
            </a:r>
          </a:p>
          <a:p>
            <a:pPr marL="285750" indent="-285750">
              <a:buFont typeface="Arial" panose="020B0604020202020204" pitchFamily="34" charset="0"/>
              <a:buChar char="•"/>
            </a:pPr>
            <a:r>
              <a:rPr lang="en-US" sz="1600" dirty="0" smtClean="0"/>
              <a:t>Ability to sort by premiums, deductibles or estimated yearly costs</a:t>
            </a:r>
          </a:p>
          <a:p>
            <a:pPr marL="285750" indent="-285750">
              <a:buFont typeface="Arial" panose="020B0604020202020204" pitchFamily="34" charset="0"/>
              <a:buChar char="•"/>
            </a:pPr>
            <a:r>
              <a:rPr lang="en-US" sz="1600" dirty="0" smtClean="0"/>
              <a:t>Details shows a full page plan information for all benefits and coverage levels</a:t>
            </a:r>
          </a:p>
          <a:p>
            <a:pPr marL="285750" indent="-285750">
              <a:buFont typeface="Arial" panose="020B0604020202020204" pitchFamily="34" charset="0"/>
              <a:buChar char="•"/>
            </a:pPr>
            <a:r>
              <a:rPr lang="en-US" sz="1600" dirty="0" smtClean="0"/>
              <a:t>Re-enrollees will see their plan highlighted at the top of their results, if available</a:t>
            </a:r>
          </a:p>
        </p:txBody>
      </p:sp>
      <p:pic>
        <p:nvPicPr>
          <p:cNvPr id="7" name="Picture 6" title="Screenshot of the consumer's current or alternate plan"/>
          <p:cNvPicPr>
            <a:picLocks noChangeAspect="1"/>
          </p:cNvPicPr>
          <p:nvPr/>
        </p:nvPicPr>
        <p:blipFill rotWithShape="1">
          <a:blip r:embed="rId2"/>
          <a:srcRect b="47053"/>
          <a:stretch/>
        </p:blipFill>
        <p:spPr>
          <a:xfrm>
            <a:off x="1637732" y="5785042"/>
            <a:ext cx="3676436" cy="736076"/>
          </a:xfrm>
          <a:prstGeom prst="rect">
            <a:avLst/>
          </a:prstGeom>
        </p:spPr>
      </p:pic>
      <p:pic>
        <p:nvPicPr>
          <p:cNvPr id="4" name="Picture 3" descr="Shows two different plans being compared in a chart." title="Screenshot of plan results"/>
          <p:cNvPicPr>
            <a:picLocks noChangeAspect="1"/>
          </p:cNvPicPr>
          <p:nvPr/>
        </p:nvPicPr>
        <p:blipFill rotWithShape="1">
          <a:blip r:embed="rId3"/>
          <a:srcRect b="27275"/>
          <a:stretch/>
        </p:blipFill>
        <p:spPr>
          <a:xfrm>
            <a:off x="5604357" y="768284"/>
            <a:ext cx="6010127" cy="5651802"/>
          </a:xfrm>
          <a:prstGeom prst="rect">
            <a:avLst/>
          </a:prstGeom>
          <a:ln>
            <a:solidFill>
              <a:schemeClr val="bg1">
                <a:lumMod val="50000"/>
              </a:schemeClr>
            </a:solidFill>
          </a:ln>
          <a:effectLst>
            <a:outerShdw blurRad="50800" dist="38100" dir="5400000" algn="t" rotWithShape="0">
              <a:prstClr val="black">
                <a:alpha val="40000"/>
              </a:prstClr>
            </a:outerShdw>
          </a:effectLst>
        </p:spPr>
      </p:pic>
      <p:sp>
        <p:nvSpPr>
          <p:cNvPr id="6" name="Slide Number Placeholder 5"/>
          <p:cNvSpPr>
            <a:spLocks noGrp="1"/>
          </p:cNvSpPr>
          <p:nvPr>
            <p:ph type="sldNum" sz="quarter" idx="12"/>
          </p:nvPr>
        </p:nvSpPr>
        <p:spPr/>
        <p:txBody>
          <a:bodyPr/>
          <a:lstStyle/>
          <a:p>
            <a:fld id="{8A11535D-6119-4199-974C-6E66620070FC}" type="slidenum">
              <a:rPr lang="en-US" smtClean="0"/>
              <a:t>12</a:t>
            </a:fld>
            <a:endParaRPr lang="en-US" dirty="0"/>
          </a:p>
        </p:txBody>
      </p:sp>
    </p:spTree>
    <p:extLst>
      <p:ext uri="{BB962C8B-B14F-4D97-AF65-F5344CB8AC3E}">
        <p14:creationId xmlns:p14="http://schemas.microsoft.com/office/powerpoint/2010/main" val="687524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Filtering Plans</a:t>
            </a:r>
            <a:endParaRPr lang="en-US" dirty="0"/>
          </a:p>
        </p:txBody>
      </p:sp>
      <p:sp>
        <p:nvSpPr>
          <p:cNvPr id="8" name="Rectangle 7"/>
          <p:cNvSpPr/>
          <p:nvPr/>
        </p:nvSpPr>
        <p:spPr>
          <a:xfrm>
            <a:off x="402556" y="960401"/>
            <a:ext cx="3897981" cy="2554545"/>
          </a:xfrm>
          <a:prstGeom prst="rect">
            <a:avLst/>
          </a:prstGeom>
        </p:spPr>
        <p:txBody>
          <a:bodyPr wrap="square">
            <a:spAutoFit/>
          </a:bodyPr>
          <a:lstStyle/>
          <a:p>
            <a:r>
              <a:rPr lang="en-US" sz="1600" b="1" dirty="0" smtClean="0"/>
              <a:t>Filters help narrow plans based on:</a:t>
            </a:r>
          </a:p>
          <a:p>
            <a:endParaRPr lang="en-US" sz="1600" b="1" dirty="0" smtClean="0"/>
          </a:p>
          <a:p>
            <a:r>
              <a:rPr lang="en-US" sz="1600" dirty="0" smtClean="0"/>
              <a:t>Category (Bronze, Silver, Gold, Platinum)</a:t>
            </a:r>
          </a:p>
          <a:p>
            <a:endParaRPr lang="en-US" sz="1600" dirty="0" smtClean="0"/>
          </a:p>
          <a:p>
            <a:r>
              <a:rPr lang="en-US" sz="1600" dirty="0" smtClean="0"/>
              <a:t>Estimated </a:t>
            </a:r>
            <a:r>
              <a:rPr lang="en-US" sz="1600" dirty="0"/>
              <a:t>y</a:t>
            </a:r>
            <a:r>
              <a:rPr lang="en-US" sz="1600" dirty="0" smtClean="0"/>
              <a:t>early costs, premium, and deductibles (range sliders)</a:t>
            </a:r>
          </a:p>
          <a:p>
            <a:endParaRPr lang="en-US" sz="1600" dirty="0" smtClean="0"/>
          </a:p>
          <a:p>
            <a:r>
              <a:rPr lang="en-US" sz="1600" dirty="0" smtClean="0"/>
              <a:t>Health plan type (HMO, PPO, etc.)</a:t>
            </a:r>
          </a:p>
          <a:p>
            <a:endParaRPr lang="en-US" sz="1600" dirty="0" smtClean="0"/>
          </a:p>
          <a:p>
            <a:r>
              <a:rPr lang="en-US" sz="1600" dirty="0" smtClean="0"/>
              <a:t>Specific doctors, drugs, and facilities if added</a:t>
            </a:r>
          </a:p>
        </p:txBody>
      </p:sp>
      <p:pic>
        <p:nvPicPr>
          <p:cNvPr id="7" name="Picture 6" descr="Text on screen supports screenshot" title="Screenshot of filtering of plans"/>
          <p:cNvPicPr>
            <a:picLocks noChangeAspect="1"/>
          </p:cNvPicPr>
          <p:nvPr/>
        </p:nvPicPr>
        <p:blipFill>
          <a:blip r:embed="rId2"/>
          <a:stretch>
            <a:fillRect/>
          </a:stretch>
        </p:blipFill>
        <p:spPr>
          <a:xfrm>
            <a:off x="4829048" y="790841"/>
            <a:ext cx="6785436" cy="5444200"/>
          </a:xfrm>
          <a:prstGeom prst="rect">
            <a:avLst/>
          </a:prstGeom>
          <a:ln>
            <a:solidFill>
              <a:schemeClr val="bg1">
                <a:lumMod val="50000"/>
              </a:schemeClr>
            </a:solidFill>
          </a:ln>
          <a:effectLst>
            <a:outerShdw blurRad="50800" dist="38100" dir="5400000" algn="t" rotWithShape="0">
              <a:prstClr val="black">
                <a:alpha val="40000"/>
              </a:prstClr>
            </a:outerShdw>
          </a:effectLst>
        </p:spPr>
      </p:pic>
      <p:sp>
        <p:nvSpPr>
          <p:cNvPr id="6" name="Slide Number Placeholder 5"/>
          <p:cNvSpPr>
            <a:spLocks noGrp="1"/>
          </p:cNvSpPr>
          <p:nvPr>
            <p:ph type="sldNum" sz="quarter" idx="12"/>
          </p:nvPr>
        </p:nvSpPr>
        <p:spPr/>
        <p:txBody>
          <a:bodyPr/>
          <a:lstStyle/>
          <a:p>
            <a:fld id="{8A11535D-6119-4199-974C-6E66620070FC}" type="slidenum">
              <a:rPr lang="en-US" smtClean="0"/>
              <a:t>13</a:t>
            </a:fld>
            <a:endParaRPr lang="en-US" dirty="0"/>
          </a:p>
        </p:txBody>
      </p:sp>
    </p:spTree>
    <p:extLst>
      <p:ext uri="{BB962C8B-B14F-4D97-AF65-F5344CB8AC3E}">
        <p14:creationId xmlns:p14="http://schemas.microsoft.com/office/powerpoint/2010/main" val="1261555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Quick View</a:t>
            </a:r>
            <a:endParaRPr lang="en-US" dirty="0"/>
          </a:p>
        </p:txBody>
      </p:sp>
      <p:sp>
        <p:nvSpPr>
          <p:cNvPr id="8" name="Rectangle 7"/>
          <p:cNvSpPr/>
          <p:nvPr/>
        </p:nvSpPr>
        <p:spPr>
          <a:xfrm>
            <a:off x="259681" y="960401"/>
            <a:ext cx="3897981" cy="830997"/>
          </a:xfrm>
          <a:prstGeom prst="rect">
            <a:avLst/>
          </a:prstGeom>
        </p:spPr>
        <p:txBody>
          <a:bodyPr wrap="square">
            <a:spAutoFit/>
          </a:bodyPr>
          <a:lstStyle/>
          <a:p>
            <a:r>
              <a:rPr lang="en-US" sz="1600" dirty="0"/>
              <a:t>Shows expanded cost and benefit information including specifically which doctors and drugs are covered by the </a:t>
            </a:r>
            <a:r>
              <a:rPr lang="en-US" sz="1600" dirty="0" smtClean="0"/>
              <a:t>plan</a:t>
            </a:r>
            <a:endParaRPr lang="en-US" sz="1600" dirty="0"/>
          </a:p>
        </p:txBody>
      </p:sp>
      <p:pic>
        <p:nvPicPr>
          <p:cNvPr id="9" name="Picture 8" descr="It shows expanded cost and benefit information including specifically which doctors and drugs are covered by the plan." title="Screenshot of a quick view of a plan result"/>
          <p:cNvPicPr>
            <a:picLocks noChangeAspect="1"/>
          </p:cNvPicPr>
          <p:nvPr/>
        </p:nvPicPr>
        <p:blipFill rotWithShape="1">
          <a:blip r:embed="rId2"/>
          <a:srcRect l="19546" t="6250" r="19547" b="12500"/>
          <a:stretch/>
        </p:blipFill>
        <p:spPr>
          <a:xfrm>
            <a:off x="4443414" y="763726"/>
            <a:ext cx="7331242" cy="5498431"/>
          </a:xfrm>
          <a:prstGeom prst="rect">
            <a:avLst/>
          </a:prstGeom>
          <a:ln>
            <a:solidFill>
              <a:schemeClr val="bg1">
                <a:lumMod val="50000"/>
              </a:schemeClr>
            </a:solidFill>
          </a:ln>
          <a:effectLst>
            <a:outerShdw blurRad="50800" dist="38100" dir="5400000" algn="t" rotWithShape="0">
              <a:prstClr val="black">
                <a:alpha val="40000"/>
              </a:prstClr>
            </a:outerShdw>
          </a:effectLst>
        </p:spPr>
      </p:pic>
      <p:sp>
        <p:nvSpPr>
          <p:cNvPr id="6" name="Slide Number Placeholder 5"/>
          <p:cNvSpPr>
            <a:spLocks noGrp="1"/>
          </p:cNvSpPr>
          <p:nvPr>
            <p:ph type="sldNum" sz="quarter" idx="12"/>
          </p:nvPr>
        </p:nvSpPr>
        <p:spPr/>
        <p:txBody>
          <a:bodyPr/>
          <a:lstStyle/>
          <a:p>
            <a:fld id="{8A11535D-6119-4199-974C-6E66620070FC}" type="slidenum">
              <a:rPr lang="en-US" smtClean="0"/>
              <a:t>14</a:t>
            </a:fld>
            <a:endParaRPr lang="en-US" dirty="0"/>
          </a:p>
        </p:txBody>
      </p:sp>
    </p:spTree>
    <p:extLst>
      <p:ext uri="{BB962C8B-B14F-4D97-AF65-F5344CB8AC3E}">
        <p14:creationId xmlns:p14="http://schemas.microsoft.com/office/powerpoint/2010/main" val="1665255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Comparing Plans</a:t>
            </a:r>
            <a:endParaRPr lang="en-US" dirty="0"/>
          </a:p>
        </p:txBody>
      </p:sp>
      <p:sp>
        <p:nvSpPr>
          <p:cNvPr id="8" name="Rectangle 7"/>
          <p:cNvSpPr/>
          <p:nvPr/>
        </p:nvSpPr>
        <p:spPr>
          <a:xfrm>
            <a:off x="259680" y="960401"/>
            <a:ext cx="4198019" cy="1815882"/>
          </a:xfrm>
          <a:prstGeom prst="rect">
            <a:avLst/>
          </a:prstGeom>
        </p:spPr>
        <p:txBody>
          <a:bodyPr wrap="square">
            <a:spAutoFit/>
          </a:bodyPr>
          <a:lstStyle/>
          <a:p>
            <a:r>
              <a:rPr lang="en-US" sz="1600" b="1" dirty="0"/>
              <a:t>Select a few plans to view side by </a:t>
            </a:r>
            <a:r>
              <a:rPr lang="en-US" sz="1600" b="1" dirty="0" smtClean="0"/>
              <a:t>side</a:t>
            </a:r>
          </a:p>
          <a:p>
            <a:endParaRPr lang="en-US" sz="1600" b="1" dirty="0"/>
          </a:p>
          <a:p>
            <a:pPr marL="285750" indent="-285750">
              <a:buFont typeface="Arial" panose="020B0604020202020204" pitchFamily="34" charset="0"/>
              <a:buChar char="•"/>
            </a:pPr>
            <a:r>
              <a:rPr lang="en-US" sz="1600" dirty="0"/>
              <a:t>Consumers can choose a few plans and see them side by side to review their cost and coverage </a:t>
            </a:r>
            <a:r>
              <a:rPr lang="en-US" sz="1600" dirty="0" smtClean="0"/>
              <a:t>information</a:t>
            </a:r>
          </a:p>
          <a:p>
            <a:endParaRPr lang="en-US" sz="1600" dirty="0"/>
          </a:p>
          <a:p>
            <a:pPr marL="285750" indent="-285750">
              <a:buFont typeface="Arial" panose="020B0604020202020204" pitchFamily="34" charset="0"/>
              <a:buChar char="•"/>
            </a:pPr>
            <a:r>
              <a:rPr lang="en-US" sz="1600" dirty="0"/>
              <a:t>Comparing also saves the plan for later</a:t>
            </a:r>
          </a:p>
        </p:txBody>
      </p:sp>
      <p:pic>
        <p:nvPicPr>
          <p:cNvPr id="7" name="Picture 6" descr="This is a way to review plan cost and coverage information and is saved for later." title="Screenshot of side by side plan comparison "/>
          <p:cNvPicPr>
            <a:picLocks noChangeAspect="1"/>
          </p:cNvPicPr>
          <p:nvPr/>
        </p:nvPicPr>
        <p:blipFill>
          <a:blip r:embed="rId2"/>
          <a:stretch>
            <a:fillRect/>
          </a:stretch>
        </p:blipFill>
        <p:spPr>
          <a:xfrm>
            <a:off x="5108050" y="696105"/>
            <a:ext cx="4837410" cy="5780895"/>
          </a:xfrm>
          <a:prstGeom prst="rect">
            <a:avLst/>
          </a:prstGeom>
          <a:ln>
            <a:solidFill>
              <a:schemeClr val="bg1">
                <a:lumMod val="50000"/>
              </a:schemeClr>
            </a:solidFill>
          </a:ln>
          <a:effectLst>
            <a:outerShdw blurRad="50800" dist="38100" dir="5400000" algn="t" rotWithShape="0">
              <a:prstClr val="black">
                <a:alpha val="40000"/>
              </a:prstClr>
            </a:outerShdw>
          </a:effectLst>
        </p:spPr>
      </p:pic>
      <p:sp>
        <p:nvSpPr>
          <p:cNvPr id="6" name="Slide Number Placeholder 5"/>
          <p:cNvSpPr>
            <a:spLocks noGrp="1"/>
          </p:cNvSpPr>
          <p:nvPr>
            <p:ph type="sldNum" sz="quarter" idx="12"/>
          </p:nvPr>
        </p:nvSpPr>
        <p:spPr/>
        <p:txBody>
          <a:bodyPr/>
          <a:lstStyle/>
          <a:p>
            <a:fld id="{8A11535D-6119-4199-974C-6E66620070FC}" type="slidenum">
              <a:rPr lang="en-US" smtClean="0"/>
              <a:t>15</a:t>
            </a:fld>
            <a:endParaRPr lang="en-US" dirty="0"/>
          </a:p>
        </p:txBody>
      </p:sp>
    </p:spTree>
    <p:extLst>
      <p:ext uri="{BB962C8B-B14F-4D97-AF65-F5344CB8AC3E}">
        <p14:creationId xmlns:p14="http://schemas.microsoft.com/office/powerpoint/2010/main" val="110076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Simple Choice Plans </a:t>
            </a:r>
            <a:r>
              <a:rPr lang="en-US" dirty="0"/>
              <a:t>A</a:t>
            </a:r>
            <a:r>
              <a:rPr lang="en-US" dirty="0" smtClean="0"/>
              <a:t>vailable for 2017</a:t>
            </a:r>
            <a:endParaRPr lang="en-US" dirty="0"/>
          </a:p>
        </p:txBody>
      </p:sp>
      <p:sp>
        <p:nvSpPr>
          <p:cNvPr id="8" name="Rectangle 7"/>
          <p:cNvSpPr/>
          <p:nvPr/>
        </p:nvSpPr>
        <p:spPr>
          <a:xfrm>
            <a:off x="435892" y="887925"/>
            <a:ext cx="11756108" cy="1077218"/>
          </a:xfrm>
          <a:prstGeom prst="rect">
            <a:avLst/>
          </a:prstGeom>
        </p:spPr>
        <p:txBody>
          <a:bodyPr wrap="square">
            <a:spAutoFit/>
          </a:bodyPr>
          <a:lstStyle/>
          <a:p>
            <a:r>
              <a:rPr lang="en-US" sz="1600" b="1" dirty="0"/>
              <a:t>Simple Choice</a:t>
            </a:r>
            <a:r>
              <a:rPr lang="en-US" sz="1600" dirty="0"/>
              <a:t> is a new plan option available.  Consumers that are interested in looking at Simple Choice plans will have the option to pre-filter their plan results to just see those plans.  Consumers that want to view all plans first and then perhaps narrow their options later will see a tag for Simple Choice plans within results to help them tell which plans these are and also can filter on Simple Choice plans on their own.  </a:t>
            </a:r>
            <a:endParaRPr lang="en-US" sz="2400" dirty="0"/>
          </a:p>
        </p:txBody>
      </p:sp>
      <p:pic>
        <p:nvPicPr>
          <p:cNvPr id="10" name="Picture 9" descr="This explains that all Simple Choice plans in the same category have the same benefits, deductibles and copayments. Consumers can choose to see only simple choice plans." title="Screenshot of a description of Simple Choice Plans"/>
          <p:cNvPicPr>
            <a:picLocks noChangeAspect="1"/>
          </p:cNvPicPr>
          <p:nvPr/>
        </p:nvPicPr>
        <p:blipFill>
          <a:blip r:embed="rId2"/>
          <a:stretch>
            <a:fillRect/>
          </a:stretch>
        </p:blipFill>
        <p:spPr>
          <a:xfrm>
            <a:off x="195261" y="2482665"/>
            <a:ext cx="6242845" cy="2865368"/>
          </a:xfrm>
          <a:prstGeom prst="rect">
            <a:avLst/>
          </a:prstGeom>
        </p:spPr>
      </p:pic>
      <p:pic>
        <p:nvPicPr>
          <p:cNvPr id="9" name="Picture 8" title="Screenshot of plan result that is labeled as a Simple Choice plan."/>
          <p:cNvPicPr>
            <a:picLocks noChangeAspect="1"/>
          </p:cNvPicPr>
          <p:nvPr/>
        </p:nvPicPr>
        <p:blipFill>
          <a:blip r:embed="rId3"/>
          <a:stretch>
            <a:fillRect/>
          </a:stretch>
        </p:blipFill>
        <p:spPr>
          <a:xfrm>
            <a:off x="6562725" y="3391696"/>
            <a:ext cx="5472112" cy="827370"/>
          </a:xfrm>
          <a:prstGeom prst="rect">
            <a:avLst/>
          </a:prstGeom>
          <a:ln>
            <a:solidFill>
              <a:schemeClr val="bg1">
                <a:lumMod val="50000"/>
              </a:schemeClr>
            </a:solidFill>
          </a:ln>
          <a:effectLst>
            <a:outerShdw blurRad="50800" dist="38100" dir="5400000" algn="t" rotWithShape="0">
              <a:prstClr val="black">
                <a:alpha val="40000"/>
              </a:prstClr>
            </a:outerShdw>
          </a:effectLst>
        </p:spPr>
      </p:pic>
      <p:sp>
        <p:nvSpPr>
          <p:cNvPr id="6" name="Slide Number Placeholder 5"/>
          <p:cNvSpPr>
            <a:spLocks noGrp="1"/>
          </p:cNvSpPr>
          <p:nvPr>
            <p:ph type="sldNum" sz="quarter" idx="12"/>
          </p:nvPr>
        </p:nvSpPr>
        <p:spPr/>
        <p:txBody>
          <a:bodyPr/>
          <a:lstStyle/>
          <a:p>
            <a:fld id="{8A11535D-6119-4199-974C-6E66620070FC}" type="slidenum">
              <a:rPr lang="en-US" smtClean="0"/>
              <a:t>16</a:t>
            </a:fld>
            <a:endParaRPr lang="en-US" dirty="0"/>
          </a:p>
        </p:txBody>
      </p:sp>
    </p:spTree>
    <p:extLst>
      <p:ext uri="{BB962C8B-B14F-4D97-AF65-F5344CB8AC3E}">
        <p14:creationId xmlns:p14="http://schemas.microsoft.com/office/powerpoint/2010/main" val="1312104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Confirm Your </a:t>
            </a:r>
            <a:r>
              <a:rPr lang="en-US" dirty="0"/>
              <a:t>P</a:t>
            </a:r>
            <a:r>
              <a:rPr lang="en-US" dirty="0" smtClean="0"/>
              <a:t>lan </a:t>
            </a:r>
            <a:r>
              <a:rPr lang="en-US" dirty="0"/>
              <a:t>S</a:t>
            </a:r>
            <a:r>
              <a:rPr lang="en-US" dirty="0" smtClean="0"/>
              <a:t>election</a:t>
            </a:r>
            <a:endParaRPr lang="en-US" dirty="0"/>
          </a:p>
        </p:txBody>
      </p:sp>
      <p:sp>
        <p:nvSpPr>
          <p:cNvPr id="3" name="Rectangle 2"/>
          <p:cNvSpPr/>
          <p:nvPr/>
        </p:nvSpPr>
        <p:spPr>
          <a:xfrm>
            <a:off x="152399" y="762000"/>
            <a:ext cx="5132391" cy="2554545"/>
          </a:xfrm>
          <a:prstGeom prst="rect">
            <a:avLst/>
          </a:prstGeom>
        </p:spPr>
        <p:txBody>
          <a:bodyPr wrap="square">
            <a:spAutoFit/>
          </a:bodyPr>
          <a:lstStyle/>
          <a:p>
            <a:r>
              <a:rPr lang="en-US" sz="1600" b="1" dirty="0" smtClean="0"/>
              <a:t>Final plan review</a:t>
            </a:r>
          </a:p>
          <a:p>
            <a:endParaRPr lang="en-US" sz="1600" b="1" dirty="0"/>
          </a:p>
          <a:p>
            <a:r>
              <a:rPr lang="en-US" sz="1600" dirty="0" smtClean="0"/>
              <a:t>After consumers choose all the health plans and dental plans for their household, they’ll see a final confirmation page with all plan selections listed to review and then submit their enrollment.</a:t>
            </a:r>
          </a:p>
          <a:p>
            <a:endParaRPr lang="en-US" sz="1600" dirty="0"/>
          </a:p>
          <a:p>
            <a:r>
              <a:rPr lang="en-US" sz="1600" dirty="0" smtClean="0"/>
              <a:t>When helping consumers enroll, don’t forget to select the question about someone helping you select a plan and enroll in order to add or verify your information.</a:t>
            </a:r>
            <a:endParaRPr lang="en-US" sz="1600" dirty="0"/>
          </a:p>
        </p:txBody>
      </p:sp>
      <p:pic>
        <p:nvPicPr>
          <p:cNvPr id="9" name="Picture 8" descr="Shows a summary of the consumer's selected plan including cost. Consumer clicks to confirm choice and enroll." title="Screenshot of final plan review"/>
          <p:cNvPicPr>
            <a:picLocks noChangeAspect="1"/>
          </p:cNvPicPr>
          <p:nvPr/>
        </p:nvPicPr>
        <p:blipFill>
          <a:blip r:embed="rId2"/>
          <a:stretch>
            <a:fillRect/>
          </a:stretch>
        </p:blipFill>
        <p:spPr>
          <a:xfrm>
            <a:off x="6646583" y="772577"/>
            <a:ext cx="5256659" cy="5708434"/>
          </a:xfrm>
          <a:prstGeom prst="rect">
            <a:avLst/>
          </a:prstGeom>
        </p:spPr>
      </p:pic>
      <p:sp>
        <p:nvSpPr>
          <p:cNvPr id="12" name="Rectangle 11" title="red box outlining a link: Did someone help you select a plan and enroll."/>
          <p:cNvSpPr/>
          <p:nvPr/>
        </p:nvSpPr>
        <p:spPr>
          <a:xfrm>
            <a:off x="6357825" y="4352959"/>
            <a:ext cx="2554163" cy="3834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title="line connecting two boxes"/>
          <p:cNvCxnSpPr>
            <a:stCxn id="12" idx="1"/>
          </p:cNvCxnSpPr>
          <p:nvPr/>
        </p:nvCxnSpPr>
        <p:spPr>
          <a:xfrm flipH="1" flipV="1">
            <a:off x="5536374" y="4217158"/>
            <a:ext cx="821451" cy="3275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Consumers can fill in boxes provided to give the name of the person who helped them complete their application." title="Screenshot: Who helped with your enrollment"/>
          <p:cNvPicPr>
            <a:picLocks noChangeAspect="1"/>
          </p:cNvPicPr>
          <p:nvPr/>
        </p:nvPicPr>
        <p:blipFill>
          <a:blip r:embed="rId3"/>
          <a:stretch>
            <a:fillRect/>
          </a:stretch>
        </p:blipFill>
        <p:spPr>
          <a:xfrm>
            <a:off x="619967" y="3648481"/>
            <a:ext cx="4916407" cy="2110873"/>
          </a:xfrm>
          <a:prstGeom prst="rect">
            <a:avLst/>
          </a:prstGeom>
        </p:spPr>
      </p:pic>
      <p:sp>
        <p:nvSpPr>
          <p:cNvPr id="6" name="Slide Number Placeholder 5"/>
          <p:cNvSpPr>
            <a:spLocks noGrp="1"/>
          </p:cNvSpPr>
          <p:nvPr>
            <p:ph type="sldNum" sz="quarter" idx="12"/>
          </p:nvPr>
        </p:nvSpPr>
        <p:spPr/>
        <p:txBody>
          <a:bodyPr/>
          <a:lstStyle/>
          <a:p>
            <a:fld id="{8A11535D-6119-4199-974C-6E66620070FC}" type="slidenum">
              <a:rPr lang="en-US" smtClean="0"/>
              <a:t>17</a:t>
            </a:fld>
            <a:endParaRPr lang="en-US" dirty="0"/>
          </a:p>
        </p:txBody>
      </p:sp>
    </p:spTree>
    <p:extLst>
      <p:ext uri="{BB962C8B-B14F-4D97-AF65-F5344CB8AC3E}">
        <p14:creationId xmlns:p14="http://schemas.microsoft.com/office/powerpoint/2010/main" val="4203412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You’re Almost </a:t>
            </a:r>
            <a:r>
              <a:rPr lang="en-US" dirty="0"/>
              <a:t>D</a:t>
            </a:r>
            <a:r>
              <a:rPr lang="en-US" dirty="0" smtClean="0"/>
              <a:t>one</a:t>
            </a:r>
            <a:endParaRPr lang="en-US" dirty="0"/>
          </a:p>
        </p:txBody>
      </p:sp>
      <p:sp>
        <p:nvSpPr>
          <p:cNvPr id="3" name="Rectangle 2"/>
          <p:cNvSpPr/>
          <p:nvPr/>
        </p:nvSpPr>
        <p:spPr>
          <a:xfrm>
            <a:off x="152399" y="762000"/>
            <a:ext cx="5132391" cy="5055230"/>
          </a:xfrm>
          <a:prstGeom prst="rect">
            <a:avLst/>
          </a:prstGeom>
        </p:spPr>
        <p:txBody>
          <a:bodyPr wrap="square">
            <a:spAutoFit/>
          </a:bodyPr>
          <a:lstStyle/>
          <a:p>
            <a:r>
              <a:rPr lang="en-US" sz="1600" b="1" dirty="0"/>
              <a:t>Enrollment Confirmation &amp; </a:t>
            </a:r>
            <a:r>
              <a:rPr lang="en-US" sz="1600" b="1" dirty="0" smtClean="0"/>
              <a:t>Transition</a:t>
            </a:r>
          </a:p>
          <a:p>
            <a:endParaRPr lang="en-US" sz="1600" b="1" dirty="0"/>
          </a:p>
          <a:p>
            <a:pPr marL="285750" indent="-285750">
              <a:buFont typeface="Arial" panose="020B0604020202020204" pitchFamily="34" charset="0"/>
              <a:buChar char="•"/>
            </a:pPr>
            <a:r>
              <a:rPr lang="en-US" sz="1600" b="1" dirty="0"/>
              <a:t>Confirmation:</a:t>
            </a:r>
            <a:r>
              <a:rPr lang="en-US" sz="1600" dirty="0"/>
              <a:t> Once a consumer has confirmed all of their plan choices, we’ve updated the final page to help provide better context that there’s just one more final step left for the consumer to confirm their coverage – pay their first premium.  </a:t>
            </a:r>
          </a:p>
          <a:p>
            <a:pPr marL="285750" indent="-285750">
              <a:spcBef>
                <a:spcPts val="300"/>
              </a:spcBef>
              <a:buFont typeface="Arial" panose="020B0604020202020204" pitchFamily="34" charset="0"/>
              <a:buChar char="•"/>
            </a:pPr>
            <a:r>
              <a:rPr lang="en-US" sz="1600" dirty="0"/>
              <a:t>Continue to offer payment redirects to those plans with websites that accept online payment options and still provide consumers with customer service information so that they can contact their insurance company and arrange other ways to pay their premiums. </a:t>
            </a:r>
          </a:p>
          <a:p>
            <a:endParaRPr lang="en-US" sz="1600" dirty="0"/>
          </a:p>
          <a:p>
            <a:pPr marL="285750" indent="-285750">
              <a:buFont typeface="Arial" panose="020B0604020202020204" pitchFamily="34" charset="0"/>
              <a:buChar char="•"/>
            </a:pPr>
            <a:r>
              <a:rPr lang="en-US" sz="1600" b="1" dirty="0"/>
              <a:t>Reminders after enrolling: </a:t>
            </a:r>
            <a:r>
              <a:rPr lang="en-US" sz="1600" dirty="0"/>
              <a:t>new important reminders page after consumers finish enrolling to help consumers find other parts of HC.gov and provide reminders to take action:</a:t>
            </a:r>
          </a:p>
          <a:p>
            <a:pPr marL="742950" lvl="1" indent="-285750">
              <a:buFont typeface="Arial" panose="020B0604020202020204" pitchFamily="34" charset="0"/>
              <a:buChar char="•"/>
            </a:pPr>
            <a:r>
              <a:rPr lang="en-US" sz="1600" dirty="0"/>
              <a:t>Pay first premium</a:t>
            </a:r>
          </a:p>
          <a:p>
            <a:pPr marL="742950" lvl="1" indent="-285750">
              <a:buFont typeface="Arial" panose="020B0604020202020204" pitchFamily="34" charset="0"/>
              <a:buChar char="•"/>
            </a:pPr>
            <a:r>
              <a:rPr lang="en-US" sz="1600" dirty="0"/>
              <a:t>Submit documents</a:t>
            </a:r>
          </a:p>
          <a:p>
            <a:pPr marL="742950" lvl="1" indent="-285750">
              <a:buFont typeface="Arial" panose="020B0604020202020204" pitchFamily="34" charset="0"/>
              <a:buChar char="•"/>
            </a:pPr>
            <a:r>
              <a:rPr lang="en-US" sz="1600" dirty="0"/>
              <a:t>Report life changes later in the year</a:t>
            </a:r>
          </a:p>
        </p:txBody>
      </p:sp>
      <p:pic>
        <p:nvPicPr>
          <p:cNvPr id="7" name="Picture 6" descr="This shows the consumer that they are almost done. Their selected plan is listed with the amount due. There is a box they must click on to make the payment." title="Screenshot of step 10"/>
          <p:cNvPicPr>
            <a:picLocks noChangeAspect="1"/>
          </p:cNvPicPr>
          <p:nvPr/>
        </p:nvPicPr>
        <p:blipFill>
          <a:blip r:embed="rId2"/>
          <a:stretch>
            <a:fillRect/>
          </a:stretch>
        </p:blipFill>
        <p:spPr>
          <a:xfrm>
            <a:off x="6418445" y="806448"/>
            <a:ext cx="4682691" cy="2708498"/>
          </a:xfrm>
          <a:prstGeom prst="rect">
            <a:avLst/>
          </a:prstGeom>
          <a:ln>
            <a:solidFill>
              <a:schemeClr val="bg1">
                <a:lumMod val="50000"/>
              </a:schemeClr>
            </a:solidFill>
          </a:ln>
          <a:effectLst>
            <a:outerShdw blurRad="50800" dist="38100" dir="5400000" algn="t" rotWithShape="0">
              <a:prstClr val="black">
                <a:alpha val="40000"/>
              </a:prstClr>
            </a:outerShdw>
          </a:effectLst>
        </p:spPr>
      </p:pic>
      <p:pic>
        <p:nvPicPr>
          <p:cNvPr id="8" name="Picture 7" descr="This supplements the text on the page that explains the things consumers much keep in mind" title="Screenshot of Things to Keep in Mind"/>
          <p:cNvPicPr>
            <a:picLocks noChangeAspect="1"/>
          </p:cNvPicPr>
          <p:nvPr/>
        </p:nvPicPr>
        <p:blipFill>
          <a:blip r:embed="rId3"/>
          <a:stretch>
            <a:fillRect/>
          </a:stretch>
        </p:blipFill>
        <p:spPr>
          <a:xfrm>
            <a:off x="6728597" y="3740166"/>
            <a:ext cx="4062385" cy="2736834"/>
          </a:xfrm>
          <a:prstGeom prst="rect">
            <a:avLst/>
          </a:prstGeom>
        </p:spPr>
      </p:pic>
      <p:sp>
        <p:nvSpPr>
          <p:cNvPr id="6" name="Slide Number Placeholder 5"/>
          <p:cNvSpPr>
            <a:spLocks noGrp="1"/>
          </p:cNvSpPr>
          <p:nvPr>
            <p:ph type="sldNum" sz="quarter" idx="12"/>
          </p:nvPr>
        </p:nvSpPr>
        <p:spPr/>
        <p:txBody>
          <a:bodyPr/>
          <a:lstStyle/>
          <a:p>
            <a:fld id="{8A11535D-6119-4199-974C-6E66620070FC}" type="slidenum">
              <a:rPr lang="en-US" smtClean="0"/>
              <a:t>18</a:t>
            </a:fld>
            <a:endParaRPr lang="en-US" dirty="0"/>
          </a:p>
        </p:txBody>
      </p:sp>
    </p:spTree>
    <p:extLst>
      <p:ext uri="{BB962C8B-B14F-4D97-AF65-F5344CB8AC3E}">
        <p14:creationId xmlns:p14="http://schemas.microsoft.com/office/powerpoint/2010/main" val="4186198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Getting Started</a:t>
            </a:r>
            <a:endParaRPr lang="en-US" dirty="0"/>
          </a:p>
        </p:txBody>
      </p:sp>
      <p:sp>
        <p:nvSpPr>
          <p:cNvPr id="7" name="Rectangle 6"/>
          <p:cNvSpPr/>
          <p:nvPr/>
        </p:nvSpPr>
        <p:spPr>
          <a:xfrm>
            <a:off x="228599" y="768284"/>
            <a:ext cx="6172201" cy="537839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rPr>
              <a:t>Before Open</a:t>
            </a:r>
            <a:r>
              <a:rPr kumimoji="0" lang="en-US" sz="1600" b="1" i="0" u="none" strike="noStrike" kern="0" cap="none" spc="0" normalizeH="0" noProof="0" dirty="0" smtClean="0">
                <a:ln>
                  <a:noFill/>
                </a:ln>
                <a:solidFill>
                  <a:prstClr val="black"/>
                </a:solidFill>
                <a:effectLst/>
                <a:uLnTx/>
                <a:uFillTx/>
              </a:rPr>
              <a:t> Enrollment:</a:t>
            </a:r>
            <a:endParaRPr kumimoji="0" lang="en-US" sz="1600" b="1"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Consumers receive Marketplace Open Enrollment Notices (MOEN) and letters from their current insurance</a:t>
            </a:r>
            <a:r>
              <a:rPr kumimoji="0" lang="en-US" sz="1600" b="0" i="0" u="none" strike="noStrike" kern="0" cap="none" spc="0" normalizeH="0" noProof="0" dirty="0" smtClean="0">
                <a:ln>
                  <a:noFill/>
                </a:ln>
                <a:solidFill>
                  <a:prstClr val="black"/>
                </a:solidFill>
                <a:effectLst/>
                <a:uLnTx/>
                <a:uFillTx/>
              </a:rPr>
              <a:t> plan by the start of Open Enrollment.  </a:t>
            </a:r>
          </a:p>
          <a:p>
            <a:endParaRPr lang="en-US" sz="1600" dirty="0">
              <a:solidFill>
                <a:schemeClr val="tx2">
                  <a:lumMod val="75000"/>
                </a:schemeClr>
              </a:solidFill>
            </a:endParaRPr>
          </a:p>
          <a:p>
            <a:r>
              <a:rPr lang="en-US" sz="1600" dirty="0" smtClean="0"/>
              <a:t>Marketplace </a:t>
            </a:r>
            <a:r>
              <a:rPr lang="en-US" sz="1600" dirty="0"/>
              <a:t>Open Enrollment </a:t>
            </a:r>
            <a:r>
              <a:rPr lang="en-US" sz="1600" dirty="0" smtClean="0"/>
              <a:t>Notices include</a:t>
            </a:r>
            <a:endParaRPr lang="en-US" sz="1600" dirty="0"/>
          </a:p>
          <a:p>
            <a:pPr marL="171450" indent="-171450">
              <a:buFont typeface="Arial" panose="020B0604020202020204" pitchFamily="34" charset="0"/>
              <a:buChar char="•"/>
            </a:pPr>
            <a:r>
              <a:rPr lang="en-US" sz="1600" dirty="0"/>
              <a:t>OE Dates</a:t>
            </a:r>
          </a:p>
          <a:p>
            <a:pPr marL="171450" indent="-171450">
              <a:buFont typeface="Arial" panose="020B0604020202020204" pitchFamily="34" charset="0"/>
              <a:buChar char="•"/>
            </a:pPr>
            <a:r>
              <a:rPr lang="en-US" sz="1600" dirty="0"/>
              <a:t>Risk of losing </a:t>
            </a:r>
            <a:r>
              <a:rPr lang="en-US" sz="1600" dirty="0" smtClean="0"/>
              <a:t>APTC, Likely </a:t>
            </a:r>
            <a:r>
              <a:rPr lang="en-US" sz="1600" dirty="0"/>
              <a:t>still APTC </a:t>
            </a:r>
            <a:r>
              <a:rPr lang="en-US" sz="1600" dirty="0" smtClean="0"/>
              <a:t>eligible, Open </a:t>
            </a:r>
            <a:r>
              <a:rPr lang="en-US" sz="1600" dirty="0"/>
              <a:t>data matching issue</a:t>
            </a:r>
          </a:p>
          <a:p>
            <a:pPr marL="0" marR="0" lvl="0" indent="0" defTabSz="914400" eaLnBrk="1" fontAlgn="auto" latinLnBrk="0" hangingPunct="1">
              <a:lnSpc>
                <a:spcPct val="100000"/>
              </a:lnSpc>
              <a:spcBef>
                <a:spcPts val="0"/>
              </a:spcBef>
              <a:spcAft>
                <a:spcPts val="0"/>
              </a:spcAft>
              <a:buClrTx/>
              <a:buSzTx/>
              <a:buFontTx/>
              <a:buNone/>
              <a:tabLst/>
              <a:defRPr/>
            </a:pPr>
            <a:endParaRPr lang="en-US" sz="1600" kern="0" dirty="0" smtClean="0">
              <a:solidFill>
                <a:prstClr val="black"/>
              </a:solidFill>
            </a:endParaRPr>
          </a:p>
          <a:p>
            <a:r>
              <a:rPr lang="en-US" sz="1600" dirty="0"/>
              <a:t>Issuer </a:t>
            </a:r>
            <a:r>
              <a:rPr lang="en-US" sz="1600" dirty="0" smtClean="0"/>
              <a:t>Notices include</a:t>
            </a:r>
            <a:endParaRPr lang="en-US" sz="1600" dirty="0"/>
          </a:p>
          <a:p>
            <a:pPr marL="171450" indent="-171450">
              <a:buFont typeface="Arial" panose="020B0604020202020204" pitchFamily="34" charset="0"/>
              <a:buChar char="•"/>
            </a:pPr>
            <a:r>
              <a:rPr lang="en-US" sz="1600" dirty="0"/>
              <a:t>Availability of </a:t>
            </a:r>
            <a:r>
              <a:rPr lang="en-US" sz="1600" dirty="0" smtClean="0"/>
              <a:t>plan, Cost </a:t>
            </a:r>
            <a:r>
              <a:rPr lang="en-US" sz="1600" dirty="0"/>
              <a:t>&amp; benefit </a:t>
            </a:r>
            <a:r>
              <a:rPr lang="en-US" sz="1600" dirty="0" smtClean="0"/>
              <a:t>changes, Discontinuation </a:t>
            </a:r>
            <a:r>
              <a:rPr lang="en-US" sz="1600" dirty="0"/>
              <a:t>notices</a:t>
            </a:r>
          </a:p>
          <a:p>
            <a:pPr marL="0" marR="0" lvl="0" indent="0" defTabSz="914400" eaLnBrk="1" fontAlgn="auto" latinLnBrk="0" hangingPunct="1">
              <a:lnSpc>
                <a:spcPct val="100000"/>
              </a:lnSpc>
              <a:spcBef>
                <a:spcPts val="0"/>
              </a:spcBef>
              <a:spcAft>
                <a:spcPts val="0"/>
              </a:spcAft>
              <a:buClrTx/>
              <a:buSzTx/>
              <a:buFontTx/>
              <a:buNone/>
              <a:tabLst/>
              <a:defRPr/>
            </a:pPr>
            <a:endParaRPr lang="en-US" sz="1600"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sz="1600" b="1" kern="0" dirty="0" smtClean="0">
                <a:solidFill>
                  <a:prstClr val="black"/>
                </a:solidFill>
              </a:rPr>
              <a:t>Online, when OE begins:</a:t>
            </a:r>
            <a:endParaRPr lang="en-US" sz="1600" b="1"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Creating accounts, logging in, identity proofing,</a:t>
            </a:r>
            <a:r>
              <a:rPr kumimoji="0" lang="en-US" sz="1600" b="0" i="0" u="none" strike="noStrike" kern="0" cap="none" spc="0" normalizeH="0" noProof="0" dirty="0" smtClean="0">
                <a:ln>
                  <a:noFill/>
                </a:ln>
                <a:solidFill>
                  <a:prstClr val="black"/>
                </a:solidFill>
                <a:effectLst/>
                <a:uLnTx/>
                <a:uFillTx/>
              </a:rPr>
              <a:t> and starting or updating applications is consistent this year from last year’s open enrollment.</a:t>
            </a:r>
            <a:endParaRPr kumimoji="0" lang="en-US" sz="16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endParaRPr>
          </a:p>
          <a:p>
            <a:pPr marL="171450" marR="0" lvl="0" indent="-171450"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prstClr val="black"/>
                </a:solidFill>
                <a:effectLst/>
                <a:uLnTx/>
                <a:uFillTx/>
              </a:rPr>
              <a:t>When consumers log in, they’ll select “Start a new application</a:t>
            </a:r>
            <a:r>
              <a:rPr kumimoji="0" lang="en-US" sz="1600" b="0" i="0" u="none" strike="noStrike" kern="0" cap="none" spc="0" normalizeH="0" noProof="0" dirty="0" smtClean="0">
                <a:ln>
                  <a:noFill/>
                </a:ln>
                <a:solidFill>
                  <a:prstClr val="black"/>
                </a:solidFill>
                <a:effectLst/>
                <a:uLnTx/>
                <a:uFillTx/>
              </a:rPr>
              <a:t> or update an existing one”</a:t>
            </a:r>
          </a:p>
          <a:p>
            <a:pPr marL="171450" marR="0" lvl="0" indent="-171450"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prstClr val="black"/>
              </a:solidFill>
              <a:effectLst/>
              <a:uLnTx/>
              <a:uFillTx/>
            </a:endParaRPr>
          </a:p>
          <a:p>
            <a:pPr marL="171450" marR="0" lvl="0" indent="-171450"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prstClr val="black"/>
                </a:solidFill>
                <a:effectLst/>
                <a:uLnTx/>
                <a:uFillTx/>
              </a:rPr>
              <a:t>Content is tailored for</a:t>
            </a:r>
            <a:r>
              <a:rPr kumimoji="0" lang="en-US" sz="1600" b="0" i="0" u="none" strike="noStrike" kern="0" cap="none" spc="0" normalizeH="0" noProof="0" dirty="0" smtClean="0">
                <a:ln>
                  <a:noFill/>
                </a:ln>
                <a:solidFill>
                  <a:prstClr val="black"/>
                </a:solidFill>
                <a:effectLst/>
                <a:uLnTx/>
                <a:uFillTx/>
              </a:rPr>
              <a:t> new consumers and re-enrolling consumers throughout the application and enrollment flow</a:t>
            </a:r>
            <a:endParaRPr kumimoji="0" lang="en-US" sz="1600" b="0" i="0" u="none" strike="noStrike" kern="0" cap="none" spc="0" normalizeH="0" baseline="0" noProof="0" dirty="0" smtClean="0">
              <a:ln>
                <a:noFill/>
              </a:ln>
              <a:solidFill>
                <a:prstClr val="black"/>
              </a:solidFill>
              <a:effectLst/>
              <a:uLnTx/>
              <a:uFillTx/>
            </a:endParaRPr>
          </a:p>
        </p:txBody>
      </p:sp>
      <p:grpSp>
        <p:nvGrpSpPr>
          <p:cNvPr id="5" name="Group 4" descr="Tabs include: log in, guiding page, application, eligibility results, enroll to do list, plan results, enrollment confirmation, post enrollment" title="screen shot of open enrollment tabs "/>
          <p:cNvGrpSpPr/>
          <p:nvPr/>
        </p:nvGrpSpPr>
        <p:grpSpPr>
          <a:xfrm>
            <a:off x="6910645" y="768284"/>
            <a:ext cx="5131568" cy="1309469"/>
            <a:chOff x="6771674" y="904930"/>
            <a:chExt cx="5131568" cy="1309469"/>
          </a:xfrm>
        </p:grpSpPr>
        <p:sp>
          <p:nvSpPr>
            <p:cNvPr id="4" name="Rectangle 3"/>
            <p:cNvSpPr/>
            <p:nvPr/>
          </p:nvSpPr>
          <p:spPr>
            <a:xfrm>
              <a:off x="6771674" y="920254"/>
              <a:ext cx="1214649" cy="58446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Log In</a:t>
              </a:r>
              <a:endParaRPr lang="en-US" sz="1400" dirty="0"/>
            </a:p>
          </p:txBody>
        </p:sp>
        <p:sp>
          <p:nvSpPr>
            <p:cNvPr id="11" name="Rectangle 10"/>
            <p:cNvSpPr/>
            <p:nvPr/>
          </p:nvSpPr>
          <p:spPr>
            <a:xfrm>
              <a:off x="8068216" y="904930"/>
              <a:ext cx="1214649" cy="58446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Guiding Page</a:t>
              </a:r>
              <a:endParaRPr lang="en-US" sz="1400" dirty="0"/>
            </a:p>
          </p:txBody>
        </p:sp>
        <p:sp>
          <p:nvSpPr>
            <p:cNvPr id="12" name="Rectangle 11"/>
            <p:cNvSpPr/>
            <p:nvPr/>
          </p:nvSpPr>
          <p:spPr>
            <a:xfrm>
              <a:off x="9378406" y="904930"/>
              <a:ext cx="1214649" cy="58446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Application</a:t>
              </a:r>
            </a:p>
            <a:p>
              <a:pPr algn="ctr"/>
              <a:r>
                <a:rPr lang="en-US" sz="1400" dirty="0" smtClean="0"/>
                <a:t>(pre-filled)</a:t>
              </a:r>
              <a:endParaRPr lang="en-US" sz="1400" dirty="0"/>
            </a:p>
          </p:txBody>
        </p:sp>
        <p:sp>
          <p:nvSpPr>
            <p:cNvPr id="13" name="Rectangle 12"/>
            <p:cNvSpPr/>
            <p:nvPr/>
          </p:nvSpPr>
          <p:spPr>
            <a:xfrm>
              <a:off x="10688593" y="904930"/>
              <a:ext cx="1214649" cy="58446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Eligibility Results</a:t>
              </a:r>
              <a:endParaRPr lang="en-US" sz="1400" dirty="0"/>
            </a:p>
          </p:txBody>
        </p:sp>
        <p:sp>
          <p:nvSpPr>
            <p:cNvPr id="14" name="Rectangle 13"/>
            <p:cNvSpPr/>
            <p:nvPr/>
          </p:nvSpPr>
          <p:spPr>
            <a:xfrm>
              <a:off x="6771674" y="1629934"/>
              <a:ext cx="1214649" cy="58446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Enroll To Do List</a:t>
              </a:r>
              <a:endParaRPr lang="en-US" sz="1400" dirty="0"/>
            </a:p>
          </p:txBody>
        </p:sp>
        <p:sp>
          <p:nvSpPr>
            <p:cNvPr id="15" name="Rectangle 14"/>
            <p:cNvSpPr/>
            <p:nvPr/>
          </p:nvSpPr>
          <p:spPr>
            <a:xfrm>
              <a:off x="8081861" y="1629934"/>
              <a:ext cx="1214649" cy="58446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Plan Results</a:t>
              </a:r>
              <a:endParaRPr lang="en-US" sz="1400" dirty="0"/>
            </a:p>
          </p:txBody>
        </p:sp>
        <p:sp>
          <p:nvSpPr>
            <p:cNvPr id="16" name="Rectangle 15"/>
            <p:cNvSpPr/>
            <p:nvPr/>
          </p:nvSpPr>
          <p:spPr>
            <a:xfrm>
              <a:off x="9378405" y="1629934"/>
              <a:ext cx="1214649" cy="58446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Enrollment Confirmation</a:t>
              </a:r>
              <a:endParaRPr lang="en-US" sz="1400" dirty="0"/>
            </a:p>
          </p:txBody>
        </p:sp>
        <p:sp>
          <p:nvSpPr>
            <p:cNvPr id="17" name="Rectangle 16"/>
            <p:cNvSpPr/>
            <p:nvPr/>
          </p:nvSpPr>
          <p:spPr>
            <a:xfrm>
              <a:off x="10688593" y="1629933"/>
              <a:ext cx="1214649" cy="58446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smtClean="0"/>
                <a:t>Post Enrollment</a:t>
              </a:r>
              <a:endParaRPr lang="en-US" sz="1400" dirty="0"/>
            </a:p>
          </p:txBody>
        </p:sp>
      </p:grpSp>
      <p:pic>
        <p:nvPicPr>
          <p:cNvPr id="2" name="Picture 1" descr="The screenshot shows that user must enter user name and password to log in.&#10;" title="screenshot of Log in screen"/>
          <p:cNvPicPr>
            <a:picLocks noChangeAspect="1"/>
          </p:cNvPicPr>
          <p:nvPr/>
        </p:nvPicPr>
        <p:blipFill rotWithShape="1">
          <a:blip r:embed="rId2"/>
          <a:srcRect l="23509" t="16356" r="23509" b="52847"/>
          <a:stretch/>
        </p:blipFill>
        <p:spPr>
          <a:xfrm>
            <a:off x="6496217" y="2354938"/>
            <a:ext cx="2980212" cy="1894705"/>
          </a:xfrm>
          <a:prstGeom prst="rect">
            <a:avLst/>
          </a:prstGeom>
        </p:spPr>
      </p:pic>
      <p:pic>
        <p:nvPicPr>
          <p:cNvPr id="3" name="Picture 2" descr="Screen shot shows a green box that user must click on to start a new application or update and existing one. " title="Screen shot of starting a new or existing application"/>
          <p:cNvPicPr>
            <a:picLocks noChangeAspect="1"/>
          </p:cNvPicPr>
          <p:nvPr/>
        </p:nvPicPr>
        <p:blipFill>
          <a:blip r:embed="rId3"/>
          <a:stretch>
            <a:fillRect/>
          </a:stretch>
        </p:blipFill>
        <p:spPr>
          <a:xfrm>
            <a:off x="7986323" y="3930555"/>
            <a:ext cx="3736005" cy="2727877"/>
          </a:xfrm>
          <a:prstGeom prst="rect">
            <a:avLst/>
          </a:prstGeom>
        </p:spPr>
      </p:pic>
      <p:sp>
        <p:nvSpPr>
          <p:cNvPr id="10" name="Slide Number Placeholder 9"/>
          <p:cNvSpPr>
            <a:spLocks noGrp="1"/>
          </p:cNvSpPr>
          <p:nvPr>
            <p:ph type="sldNum" sz="quarter" idx="12"/>
          </p:nvPr>
        </p:nvSpPr>
        <p:spPr/>
        <p:txBody>
          <a:bodyPr/>
          <a:lstStyle/>
          <a:p>
            <a:fld id="{8A11535D-6119-4199-974C-6E66620070FC}" type="slidenum">
              <a:rPr lang="en-US" smtClean="0"/>
              <a:t>2</a:t>
            </a:fld>
            <a:endParaRPr lang="en-US" dirty="0"/>
          </a:p>
        </p:txBody>
      </p:sp>
    </p:spTree>
    <p:extLst>
      <p:ext uri="{BB962C8B-B14F-4D97-AF65-F5344CB8AC3E}">
        <p14:creationId xmlns:p14="http://schemas.microsoft.com/office/powerpoint/2010/main" val="3192212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Starting or Updating </a:t>
            </a:r>
            <a:r>
              <a:rPr lang="en-US" dirty="0"/>
              <a:t>Y</a:t>
            </a:r>
            <a:r>
              <a:rPr lang="en-US" dirty="0" smtClean="0"/>
              <a:t>our </a:t>
            </a:r>
            <a:r>
              <a:rPr lang="en-US" dirty="0"/>
              <a:t>A</a:t>
            </a:r>
            <a:r>
              <a:rPr lang="en-US" dirty="0" smtClean="0"/>
              <a:t>pplication</a:t>
            </a:r>
            <a:endParaRPr lang="en-US" dirty="0"/>
          </a:p>
        </p:txBody>
      </p:sp>
      <p:sp>
        <p:nvSpPr>
          <p:cNvPr id="5" name="TextBox 4"/>
          <p:cNvSpPr txBox="1"/>
          <p:nvPr/>
        </p:nvSpPr>
        <p:spPr>
          <a:xfrm>
            <a:off x="280084" y="668740"/>
            <a:ext cx="5618994" cy="369332"/>
          </a:xfrm>
          <a:prstGeom prst="rect">
            <a:avLst/>
          </a:prstGeom>
          <a:noFill/>
        </p:spPr>
        <p:txBody>
          <a:bodyPr wrap="square" rtlCol="0">
            <a:spAutoFit/>
          </a:bodyPr>
          <a:lstStyle/>
          <a:p>
            <a:pPr algn="ctr"/>
            <a:r>
              <a:rPr lang="en-US" dirty="0" smtClean="0">
                <a:solidFill>
                  <a:schemeClr val="accent2">
                    <a:lumMod val="50000"/>
                  </a:schemeClr>
                </a:solidFill>
              </a:rPr>
              <a:t>New Consumer</a:t>
            </a:r>
            <a:endParaRPr lang="en-US" dirty="0">
              <a:solidFill>
                <a:schemeClr val="accent2">
                  <a:lumMod val="50000"/>
                </a:schemeClr>
              </a:solidFill>
            </a:endParaRPr>
          </a:p>
        </p:txBody>
      </p:sp>
      <p:pic>
        <p:nvPicPr>
          <p:cNvPr id="3" name="Picture 2" descr="There are options for the consumer to learn more, get coverage, and an option for consumers who need to do something else like update a different application." title="screen shot for new consumer who needs coverage"/>
          <p:cNvPicPr>
            <a:picLocks noChangeAspect="1"/>
          </p:cNvPicPr>
          <p:nvPr/>
        </p:nvPicPr>
        <p:blipFill>
          <a:blip r:embed="rId2"/>
          <a:stretch>
            <a:fillRect/>
          </a:stretch>
        </p:blipFill>
        <p:spPr>
          <a:xfrm>
            <a:off x="627796" y="1025905"/>
            <a:ext cx="5271281" cy="5117536"/>
          </a:xfrm>
          <a:prstGeom prst="rect">
            <a:avLst/>
          </a:prstGeom>
        </p:spPr>
      </p:pic>
      <p:sp>
        <p:nvSpPr>
          <p:cNvPr id="9" name="TextBox 8"/>
          <p:cNvSpPr txBox="1"/>
          <p:nvPr/>
        </p:nvSpPr>
        <p:spPr>
          <a:xfrm>
            <a:off x="6553611" y="654797"/>
            <a:ext cx="5618994" cy="369332"/>
          </a:xfrm>
          <a:prstGeom prst="rect">
            <a:avLst/>
          </a:prstGeom>
          <a:noFill/>
        </p:spPr>
        <p:txBody>
          <a:bodyPr wrap="square" rtlCol="0">
            <a:spAutoFit/>
          </a:bodyPr>
          <a:lstStyle/>
          <a:p>
            <a:pPr algn="ctr"/>
            <a:r>
              <a:rPr lang="en-US" dirty="0" smtClean="0">
                <a:solidFill>
                  <a:schemeClr val="accent2">
                    <a:lumMod val="50000"/>
                  </a:schemeClr>
                </a:solidFill>
              </a:rPr>
              <a:t>Re-enrolling Consumer</a:t>
            </a:r>
            <a:endParaRPr lang="en-US" dirty="0">
              <a:solidFill>
                <a:schemeClr val="accent2">
                  <a:lumMod val="50000"/>
                </a:schemeClr>
              </a:solidFill>
            </a:endParaRPr>
          </a:p>
        </p:txBody>
      </p:sp>
      <p:pic>
        <p:nvPicPr>
          <p:cNvPr id="2" name="Picture 1" descr="There is a green box that consumers will click on if they are re-enrolling to review their application." title="screen shot for re-enrolling consumer"/>
          <p:cNvPicPr>
            <a:picLocks noChangeAspect="1"/>
          </p:cNvPicPr>
          <p:nvPr/>
        </p:nvPicPr>
        <p:blipFill rotWithShape="1">
          <a:blip r:embed="rId3"/>
          <a:srcRect l="8421" t="19083" r="10351" b="1197"/>
          <a:stretch/>
        </p:blipFill>
        <p:spPr>
          <a:xfrm>
            <a:off x="6876317" y="1038072"/>
            <a:ext cx="4738167" cy="5086111"/>
          </a:xfrm>
          <a:prstGeom prst="rect">
            <a:avLst/>
          </a:prstGeom>
        </p:spPr>
      </p:pic>
      <p:sp>
        <p:nvSpPr>
          <p:cNvPr id="10" name="Slide Number Placeholder 9"/>
          <p:cNvSpPr>
            <a:spLocks noGrp="1"/>
          </p:cNvSpPr>
          <p:nvPr>
            <p:ph type="sldNum" sz="quarter" idx="12"/>
          </p:nvPr>
        </p:nvSpPr>
        <p:spPr/>
        <p:txBody>
          <a:bodyPr/>
          <a:lstStyle/>
          <a:p>
            <a:fld id="{8A11535D-6119-4199-974C-6E66620070FC}" type="slidenum">
              <a:rPr lang="en-US" smtClean="0"/>
              <a:t>3</a:t>
            </a:fld>
            <a:endParaRPr lang="en-US" dirty="0"/>
          </a:p>
        </p:txBody>
      </p:sp>
    </p:spTree>
    <p:extLst>
      <p:ext uri="{BB962C8B-B14F-4D97-AF65-F5344CB8AC3E}">
        <p14:creationId xmlns:p14="http://schemas.microsoft.com/office/powerpoint/2010/main" val="1533010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Application</a:t>
            </a:r>
            <a:endParaRPr lang="en-US" dirty="0"/>
          </a:p>
        </p:txBody>
      </p:sp>
      <p:sp>
        <p:nvSpPr>
          <p:cNvPr id="7" name="Rectangle 6"/>
          <p:cNvSpPr/>
          <p:nvPr/>
        </p:nvSpPr>
        <p:spPr>
          <a:xfrm>
            <a:off x="310487" y="1300546"/>
            <a:ext cx="4572000" cy="329320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New consumers will be prompted</a:t>
            </a:r>
            <a:r>
              <a:rPr kumimoji="0" lang="en-US" sz="1600" b="0" i="0" u="none" strike="noStrike" kern="0" cap="none" spc="0" normalizeH="0" noProof="0" dirty="0" smtClean="0">
                <a:ln>
                  <a:noFill/>
                </a:ln>
                <a:solidFill>
                  <a:prstClr val="black"/>
                </a:solidFill>
                <a:effectLst/>
                <a:uLnTx/>
                <a:uFillTx/>
              </a:rPr>
              <a:t> to identity proof before starting their application.  </a:t>
            </a:r>
            <a:r>
              <a:rPr lang="en-US" sz="1600" kern="0" dirty="0" smtClean="0">
                <a:solidFill>
                  <a:prstClr val="black"/>
                </a:solidFill>
              </a:rPr>
              <a:t>Re-enrollees will go straight to the start of the application including the privacy policy before seeing application questions.</a:t>
            </a:r>
            <a:endParaRPr kumimoji="0" lang="en-US" sz="16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US" sz="1600" kern="0" noProof="0" dirty="0" smtClean="0">
                <a:solidFill>
                  <a:prstClr val="black"/>
                </a:solidFill>
              </a:rPr>
              <a:t>Applications will be pre-populated for re-enrollees with the information from the last version of their 2016 application.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US" sz="1600" kern="0" noProof="0" dirty="0" smtClean="0">
                <a:solidFill>
                  <a:prstClr val="black"/>
                </a:solidFill>
              </a:rPr>
              <a:t>When assisting consumers with the application, don’t forget to answer the questions about if someone is helping you apply/enroll so you can add your information.</a:t>
            </a:r>
            <a:endParaRPr kumimoji="0" lang="en-US" sz="1600" b="0" i="0" u="none" strike="noStrike" kern="0" cap="none" spc="0" normalizeH="0" baseline="0" noProof="0" dirty="0">
              <a:ln>
                <a:noFill/>
              </a:ln>
              <a:solidFill>
                <a:prstClr val="black"/>
              </a:solidFill>
              <a:effectLst/>
              <a:uLnTx/>
              <a:uFillTx/>
            </a:endParaRPr>
          </a:p>
        </p:txBody>
      </p:sp>
      <p:pic>
        <p:nvPicPr>
          <p:cNvPr id="5" name="Picture 4" descr="Screen shot shows the web page where consumers must verify their identity before starting their application." title="HealthCare.gov screen shot "/>
          <p:cNvPicPr>
            <a:picLocks noChangeAspect="1"/>
          </p:cNvPicPr>
          <p:nvPr/>
        </p:nvPicPr>
        <p:blipFill rotWithShape="1">
          <a:blip r:embed="rId2"/>
          <a:srcRect l="5930" t="8185" r="7178" b="10426"/>
          <a:stretch/>
        </p:blipFill>
        <p:spPr>
          <a:xfrm>
            <a:off x="5500047" y="933576"/>
            <a:ext cx="5950663" cy="5547435"/>
          </a:xfrm>
          <a:prstGeom prst="rect">
            <a:avLst/>
          </a:prstGeom>
        </p:spPr>
      </p:pic>
      <p:sp>
        <p:nvSpPr>
          <p:cNvPr id="10" name="Slide Number Placeholder 9"/>
          <p:cNvSpPr>
            <a:spLocks noGrp="1"/>
          </p:cNvSpPr>
          <p:nvPr>
            <p:ph type="sldNum" sz="quarter" idx="12"/>
          </p:nvPr>
        </p:nvSpPr>
        <p:spPr/>
        <p:txBody>
          <a:bodyPr/>
          <a:lstStyle/>
          <a:p>
            <a:fld id="{8A11535D-6119-4199-974C-6E66620070FC}" type="slidenum">
              <a:rPr lang="en-US" smtClean="0"/>
              <a:t>4</a:t>
            </a:fld>
            <a:endParaRPr lang="en-US" dirty="0"/>
          </a:p>
        </p:txBody>
      </p:sp>
    </p:spTree>
    <p:extLst>
      <p:ext uri="{BB962C8B-B14F-4D97-AF65-F5344CB8AC3E}">
        <p14:creationId xmlns:p14="http://schemas.microsoft.com/office/powerpoint/2010/main" val="1184524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Eligibility Results</a:t>
            </a:r>
            <a:endParaRPr lang="en-US" dirty="0"/>
          </a:p>
        </p:txBody>
      </p:sp>
      <p:sp>
        <p:nvSpPr>
          <p:cNvPr id="11" name="Rectangle 10"/>
          <p:cNvSpPr/>
          <p:nvPr/>
        </p:nvSpPr>
        <p:spPr>
          <a:xfrm>
            <a:off x="421583" y="653585"/>
            <a:ext cx="6179384" cy="923330"/>
          </a:xfrm>
          <a:prstGeom prst="rect">
            <a:avLst/>
          </a:prstGeom>
        </p:spPr>
        <p:txBody>
          <a:bodyPr wrap="square">
            <a:spAutoFit/>
          </a:bodyPr>
          <a:lstStyle/>
          <a:p>
            <a:r>
              <a:rPr lang="en-US" b="1" dirty="0" smtClean="0"/>
              <a:t>Eligibility results displayed on the page</a:t>
            </a:r>
            <a:endParaRPr lang="en-US" b="1" dirty="0"/>
          </a:p>
          <a:p>
            <a:r>
              <a:rPr lang="en-US" dirty="0" smtClean="0"/>
              <a:t>Consumers will see an overview of their results on screen before moving forward</a:t>
            </a:r>
            <a:endParaRPr lang="en-US" dirty="0"/>
          </a:p>
        </p:txBody>
      </p:sp>
      <p:sp>
        <p:nvSpPr>
          <p:cNvPr id="9" name="TextBox 8"/>
          <p:cNvSpPr txBox="1"/>
          <p:nvPr/>
        </p:nvSpPr>
        <p:spPr>
          <a:xfrm>
            <a:off x="421582" y="1576915"/>
            <a:ext cx="6179384" cy="146193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smtClean="0"/>
              <a:t>Separating Calls to Action to help consumers understand their next steps</a:t>
            </a:r>
          </a:p>
          <a:p>
            <a:pPr marL="800100" lvl="1" indent="-342900">
              <a:buFont typeface="+mj-lt"/>
              <a:buAutoNum type="arabicPeriod"/>
            </a:pPr>
            <a:r>
              <a:rPr lang="en-US" sz="1600" dirty="0" smtClean="0"/>
              <a:t>Review summary results (positive eligibility &amp; important flags)</a:t>
            </a:r>
          </a:p>
          <a:p>
            <a:pPr marL="800100" lvl="1" indent="-342900">
              <a:buFont typeface="+mj-lt"/>
              <a:buAutoNum type="arabicPeriod"/>
            </a:pPr>
            <a:r>
              <a:rPr lang="en-US" sz="1600" dirty="0" smtClean="0"/>
              <a:t>View detailed PDF notice </a:t>
            </a:r>
          </a:p>
          <a:p>
            <a:pPr marL="800100" lvl="1" indent="-342900">
              <a:buFont typeface="+mj-lt"/>
              <a:buAutoNum type="arabicPeriod"/>
            </a:pPr>
            <a:r>
              <a:rPr lang="en-US" sz="1600" dirty="0" smtClean="0"/>
              <a:t>Continuing to Enrollment (dynamic if QHP eligible)</a:t>
            </a:r>
            <a:endParaRPr lang="en-US" sz="1600" dirty="0"/>
          </a:p>
        </p:txBody>
      </p:sp>
      <p:sp>
        <p:nvSpPr>
          <p:cNvPr id="6" name="TextBox 5"/>
          <p:cNvSpPr txBox="1"/>
          <p:nvPr/>
        </p:nvSpPr>
        <p:spPr>
          <a:xfrm>
            <a:off x="421582" y="3096027"/>
            <a:ext cx="6179384" cy="317009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smtClean="0"/>
              <a:t>Highlights summary-level eligibility for tax credits, cost sharing reduction silver plans, Medicaid &amp; CHIP</a:t>
            </a:r>
          </a:p>
          <a:p>
            <a:pPr marL="285750" indent="-285750">
              <a:spcAft>
                <a:spcPts val="600"/>
              </a:spcAft>
              <a:buFont typeface="Arial" panose="020B0604020202020204" pitchFamily="34" charset="0"/>
              <a:buChar char="•"/>
            </a:pPr>
            <a:r>
              <a:rPr lang="en-US" dirty="0" smtClean="0"/>
              <a:t>Consumers are grouped with shared eligibility</a:t>
            </a:r>
          </a:p>
          <a:p>
            <a:pPr marL="285750" indent="-285750">
              <a:spcAft>
                <a:spcPts val="600"/>
              </a:spcAft>
              <a:buFont typeface="Arial" panose="020B0604020202020204" pitchFamily="34" charset="0"/>
              <a:buChar char="•"/>
            </a:pPr>
            <a:r>
              <a:rPr lang="en-US" dirty="0" smtClean="0"/>
              <a:t>Calling out existence of a data matching issue &amp; that results are temporary (displays in red)</a:t>
            </a:r>
          </a:p>
          <a:p>
            <a:pPr marL="285750" indent="-285750">
              <a:spcAft>
                <a:spcPts val="600"/>
              </a:spcAft>
              <a:buFont typeface="Arial" panose="020B0604020202020204" pitchFamily="34" charset="0"/>
              <a:buChar char="•"/>
            </a:pPr>
            <a:r>
              <a:rPr lang="en-US" dirty="0" smtClean="0"/>
              <a:t>Dynamic information in step two around SEPs, mixed household eligibility, and Medicaid/CHIP enrollment next steps.</a:t>
            </a:r>
          </a:p>
          <a:p>
            <a:pPr marL="285750" indent="-285750">
              <a:spcAft>
                <a:spcPts val="600"/>
              </a:spcAft>
              <a:buFont typeface="Arial" panose="020B0604020202020204" pitchFamily="34" charset="0"/>
              <a:buChar char="•"/>
            </a:pPr>
            <a:r>
              <a:rPr lang="en-US" dirty="0" smtClean="0"/>
              <a:t>Notice includes updates to streamline content and fact sheets</a:t>
            </a:r>
          </a:p>
        </p:txBody>
      </p:sp>
      <p:pic>
        <p:nvPicPr>
          <p:cNvPr id="2" name="Picture 1" descr="Text on page explains the screenshot.&#10;" title="screenshot of eligibility results"/>
          <p:cNvPicPr>
            <a:picLocks noChangeAspect="1"/>
          </p:cNvPicPr>
          <p:nvPr/>
        </p:nvPicPr>
        <p:blipFill rotWithShape="1">
          <a:blip r:embed="rId2"/>
          <a:srcRect l="13483" t="13258" r="15472" b="1864"/>
          <a:stretch/>
        </p:blipFill>
        <p:spPr>
          <a:xfrm>
            <a:off x="6969463" y="572040"/>
            <a:ext cx="4653886" cy="6081340"/>
          </a:xfrm>
          <a:prstGeom prst="rect">
            <a:avLst/>
          </a:prstGeom>
        </p:spPr>
      </p:pic>
      <p:sp>
        <p:nvSpPr>
          <p:cNvPr id="10" name="Slide Number Placeholder 9"/>
          <p:cNvSpPr>
            <a:spLocks noGrp="1"/>
          </p:cNvSpPr>
          <p:nvPr>
            <p:ph type="sldNum" sz="quarter" idx="12"/>
          </p:nvPr>
        </p:nvSpPr>
        <p:spPr/>
        <p:txBody>
          <a:bodyPr/>
          <a:lstStyle/>
          <a:p>
            <a:fld id="{8A11535D-6119-4199-974C-6E66620070FC}" type="slidenum">
              <a:rPr lang="en-US" smtClean="0"/>
              <a:t>5</a:t>
            </a:fld>
            <a:endParaRPr lang="en-US" dirty="0"/>
          </a:p>
        </p:txBody>
      </p:sp>
    </p:spTree>
    <p:extLst>
      <p:ext uri="{BB962C8B-B14F-4D97-AF65-F5344CB8AC3E}">
        <p14:creationId xmlns:p14="http://schemas.microsoft.com/office/powerpoint/2010/main" val="1145897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Start Shopping</a:t>
            </a:r>
            <a:endParaRPr lang="en-US" dirty="0"/>
          </a:p>
        </p:txBody>
      </p:sp>
      <p:sp>
        <p:nvSpPr>
          <p:cNvPr id="7" name="Rectangle 6"/>
          <p:cNvSpPr/>
          <p:nvPr/>
        </p:nvSpPr>
        <p:spPr>
          <a:xfrm>
            <a:off x="228600" y="768284"/>
            <a:ext cx="4572000" cy="52091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rPr>
              <a:t>Overall Consumer Improvement Highlights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The new </a:t>
            </a:r>
            <a:r>
              <a:rPr kumimoji="0" lang="en-US" sz="1600" b="0" i="0" u="none" strike="noStrike" kern="0" cap="none" spc="0" normalizeH="0" baseline="0" noProof="0" dirty="0" smtClean="0">
                <a:ln>
                  <a:noFill/>
                </a:ln>
                <a:solidFill>
                  <a:prstClr val="black"/>
                </a:solidFill>
                <a:effectLst/>
                <a:uLnTx/>
                <a:uFillTx/>
              </a:rPr>
              <a:t>plan compare is </a:t>
            </a:r>
            <a:r>
              <a:rPr kumimoji="0" lang="en-US" sz="1600" b="0" i="0" u="none" strike="noStrike" kern="0" cap="none" spc="0" normalizeH="0" baseline="0" noProof="0" dirty="0">
                <a:ln>
                  <a:noFill/>
                </a:ln>
                <a:solidFill>
                  <a:prstClr val="black"/>
                </a:solidFill>
                <a:effectLst/>
                <a:uLnTx/>
                <a:uFillTx/>
              </a:rPr>
              <a:t>a revamp of the enrollment experience for consumers, which introduces a completely new user interface (UI) based on extensive consumer testing and feedback.  The updated experience includes the following benefits and features</a:t>
            </a:r>
            <a:r>
              <a:rPr kumimoji="0" lang="en-US" sz="1600" b="0" i="0" u="none" strike="noStrike" kern="0" cap="none" spc="0" normalizeH="0" baseline="0" noProof="0" dirty="0" smtClean="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endParaRPr>
          </a:p>
          <a:p>
            <a:pPr marL="171450" marR="0" lvl="0" indent="-171450"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rPr>
              <a:t>Completely mobile optimized</a:t>
            </a:r>
          </a:p>
          <a:p>
            <a:pPr marL="171450" marR="0" lvl="0" indent="-171450"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rPr>
              <a:t>Simplified how to choose the amount of APTC to use </a:t>
            </a:r>
          </a:p>
          <a:p>
            <a:pPr marL="171450" marR="0" lvl="0" indent="-171450"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rPr>
              <a:t>Integrated decision support features to see whether doctors, drugs, and facilities are covered, including the ability to filter plans on specific ones</a:t>
            </a:r>
          </a:p>
          <a:p>
            <a:pPr marL="171450" marR="0" lvl="0" indent="-171450"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rPr>
              <a:t>Continuous progression through the enrollment steps through improved navigational experience</a:t>
            </a:r>
          </a:p>
          <a:p>
            <a:pPr marL="171450" marR="0" lvl="0" indent="-171450"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rPr>
              <a:t>Streamlined on screen content with improved integrated help for each step including definitions and hover tool </a:t>
            </a:r>
            <a:r>
              <a:rPr kumimoji="0" lang="en-US" sz="1600" b="0" i="0" u="none" strike="noStrike" kern="0" cap="none" spc="0" normalizeH="0" baseline="0" noProof="0" dirty="0" smtClean="0">
                <a:ln>
                  <a:noFill/>
                </a:ln>
                <a:solidFill>
                  <a:prstClr val="black"/>
                </a:solidFill>
                <a:effectLst/>
                <a:uLnTx/>
                <a:uFillTx/>
              </a:rPr>
              <a:t>tips</a:t>
            </a:r>
          </a:p>
        </p:txBody>
      </p:sp>
      <p:pic>
        <p:nvPicPr>
          <p:cNvPr id="2" name="Picture 1" descr="Screenshot shows the 7 steps of choosing a plan on HealthCare.gov from deciding how much tax credit to use all the way to confirming plan choices and enrolling." title="Screenshot of steps of choosing a plan"/>
          <p:cNvPicPr>
            <a:picLocks noChangeAspect="1"/>
          </p:cNvPicPr>
          <p:nvPr/>
        </p:nvPicPr>
        <p:blipFill>
          <a:blip r:embed="rId2"/>
          <a:stretch>
            <a:fillRect/>
          </a:stretch>
        </p:blipFill>
        <p:spPr>
          <a:xfrm>
            <a:off x="5524291" y="967148"/>
            <a:ext cx="6378951" cy="5099607"/>
          </a:xfrm>
          <a:prstGeom prst="rect">
            <a:avLst/>
          </a:prstGeom>
        </p:spPr>
      </p:pic>
      <p:sp>
        <p:nvSpPr>
          <p:cNvPr id="10" name="Slide Number Placeholder 9"/>
          <p:cNvSpPr>
            <a:spLocks noGrp="1"/>
          </p:cNvSpPr>
          <p:nvPr>
            <p:ph type="sldNum" sz="quarter" idx="12"/>
          </p:nvPr>
        </p:nvSpPr>
        <p:spPr/>
        <p:txBody>
          <a:bodyPr/>
          <a:lstStyle/>
          <a:p>
            <a:fld id="{8A11535D-6119-4199-974C-6E66620070FC}" type="slidenum">
              <a:rPr lang="en-US" smtClean="0"/>
              <a:t>6</a:t>
            </a:fld>
            <a:endParaRPr lang="en-US" dirty="0"/>
          </a:p>
        </p:txBody>
      </p:sp>
    </p:spTree>
    <p:extLst>
      <p:ext uri="{BB962C8B-B14F-4D97-AF65-F5344CB8AC3E}">
        <p14:creationId xmlns:p14="http://schemas.microsoft.com/office/powerpoint/2010/main" val="2584869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Choosing How </a:t>
            </a:r>
            <a:r>
              <a:rPr lang="en-US" sz="3600" dirty="0"/>
              <a:t>M</a:t>
            </a:r>
            <a:r>
              <a:rPr lang="en-US" sz="3600" dirty="0" smtClean="0"/>
              <a:t>uch </a:t>
            </a:r>
            <a:r>
              <a:rPr lang="en-US" sz="3600" dirty="0"/>
              <a:t>A</a:t>
            </a:r>
            <a:r>
              <a:rPr lang="en-US" sz="3600" dirty="0" smtClean="0"/>
              <a:t>dvanced </a:t>
            </a:r>
            <a:r>
              <a:rPr lang="en-US" sz="3600" dirty="0"/>
              <a:t>P</a:t>
            </a:r>
            <a:r>
              <a:rPr lang="en-US" sz="3600" dirty="0" smtClean="0"/>
              <a:t>remium </a:t>
            </a:r>
            <a:r>
              <a:rPr lang="en-US" sz="3600" dirty="0"/>
              <a:t>T</a:t>
            </a:r>
            <a:r>
              <a:rPr lang="en-US" sz="3600" dirty="0" smtClean="0"/>
              <a:t>ax </a:t>
            </a:r>
            <a:r>
              <a:rPr lang="en-US" sz="3600" dirty="0"/>
              <a:t>C</a:t>
            </a:r>
            <a:r>
              <a:rPr lang="en-US" sz="3600" dirty="0" smtClean="0"/>
              <a:t>redits to Use</a:t>
            </a:r>
            <a:endParaRPr lang="en-US" sz="3600" dirty="0"/>
          </a:p>
        </p:txBody>
      </p:sp>
      <p:sp>
        <p:nvSpPr>
          <p:cNvPr id="4" name="TextBox 3"/>
          <p:cNvSpPr txBox="1"/>
          <p:nvPr/>
        </p:nvSpPr>
        <p:spPr>
          <a:xfrm>
            <a:off x="152400" y="842375"/>
            <a:ext cx="2924175" cy="2031325"/>
          </a:xfrm>
          <a:prstGeom prst="rect">
            <a:avLst/>
          </a:prstGeom>
          <a:noFill/>
        </p:spPr>
        <p:txBody>
          <a:bodyPr wrap="square" rtlCol="0">
            <a:spAutoFit/>
          </a:bodyPr>
          <a:lstStyle/>
          <a:p>
            <a:r>
              <a:rPr lang="en-US" dirty="0" smtClean="0"/>
              <a:t>Streamlined educational and decision making information around APTC from 3 screens with lengthy, repetitive and confusing content down to one interactive step around using  their tax credit.  </a:t>
            </a:r>
            <a:endParaRPr lang="en-US" dirty="0"/>
          </a:p>
        </p:txBody>
      </p:sp>
      <p:pic>
        <p:nvPicPr>
          <p:cNvPr id="7" name="Picture 6" descr="Displays options a consumer has to lower their monthly premium." title="Screenshot of premium tax credit web page "/>
          <p:cNvPicPr>
            <a:picLocks noChangeAspect="1"/>
          </p:cNvPicPr>
          <p:nvPr/>
        </p:nvPicPr>
        <p:blipFill rotWithShape="1">
          <a:blip r:embed="rId3"/>
          <a:srcRect l="4960" t="23249" r="5708" b="27322"/>
          <a:stretch/>
        </p:blipFill>
        <p:spPr>
          <a:xfrm>
            <a:off x="3487904" y="842375"/>
            <a:ext cx="8415338" cy="4943475"/>
          </a:xfrm>
          <a:prstGeom prst="rect">
            <a:avLst/>
          </a:prstGeom>
        </p:spPr>
      </p:pic>
      <p:sp>
        <p:nvSpPr>
          <p:cNvPr id="6" name="Slide Number Placeholder 5"/>
          <p:cNvSpPr>
            <a:spLocks noGrp="1"/>
          </p:cNvSpPr>
          <p:nvPr>
            <p:ph type="sldNum" sz="quarter" idx="12"/>
          </p:nvPr>
        </p:nvSpPr>
        <p:spPr/>
        <p:txBody>
          <a:bodyPr/>
          <a:lstStyle/>
          <a:p>
            <a:fld id="{8A11535D-6119-4199-974C-6E66620070FC}" type="slidenum">
              <a:rPr lang="en-US" smtClean="0"/>
              <a:t>7</a:t>
            </a:fld>
            <a:endParaRPr lang="en-US" dirty="0"/>
          </a:p>
        </p:txBody>
      </p:sp>
    </p:spTree>
    <p:extLst>
      <p:ext uri="{BB962C8B-B14F-4D97-AF65-F5344CB8AC3E}">
        <p14:creationId xmlns:p14="http://schemas.microsoft.com/office/powerpoint/2010/main" val="1667014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Tips &amp; Tools</a:t>
            </a:r>
            <a:endParaRPr lang="en-US" dirty="0"/>
          </a:p>
        </p:txBody>
      </p:sp>
      <p:pic>
        <p:nvPicPr>
          <p:cNvPr id="18" name="Picture 17" descr="There are three boxes consumer can click on the page that are circled in red: tax credit use, to-do list/change infomation, and quick tips at the bottom." title="screenshots of tips and tools "/>
          <p:cNvPicPr>
            <a:picLocks noChangeAspect="1"/>
          </p:cNvPicPr>
          <p:nvPr/>
        </p:nvPicPr>
        <p:blipFill rotWithShape="1">
          <a:blip r:embed="rId2"/>
          <a:srcRect l="5009" t="8440" r="5203" b="14275"/>
          <a:stretch/>
        </p:blipFill>
        <p:spPr>
          <a:xfrm>
            <a:off x="90682" y="1368443"/>
            <a:ext cx="5169111" cy="4723799"/>
          </a:xfrm>
          <a:prstGeom prst="rect">
            <a:avLst/>
          </a:prstGeom>
        </p:spPr>
      </p:pic>
      <p:sp>
        <p:nvSpPr>
          <p:cNvPr id="10" name="Rectangle 9" descr="Shows the progression so consumers know where they are in the process." title="Part of the monthly premium page that is circled in red"/>
          <p:cNvSpPr/>
          <p:nvPr/>
        </p:nvSpPr>
        <p:spPr>
          <a:xfrm>
            <a:off x="43954" y="1866999"/>
            <a:ext cx="2129866" cy="262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descr="Box that consumers may click on to go back to a step and edit/change information and preferences." title="Part of the monthly premium page that is circled in red"/>
          <p:cNvSpPr/>
          <p:nvPr/>
        </p:nvSpPr>
        <p:spPr>
          <a:xfrm>
            <a:off x="3719520" y="1867002"/>
            <a:ext cx="1600200" cy="262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descr="Consumers may click on &quot;See Tips&quot; if they need additional information." title="Part of the monthly premium page that is circled in red"/>
          <p:cNvSpPr/>
          <p:nvPr/>
        </p:nvSpPr>
        <p:spPr>
          <a:xfrm>
            <a:off x="36077" y="5655871"/>
            <a:ext cx="5279130" cy="3174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title="screenshot showing consumers progression in the process"/>
          <p:cNvPicPr>
            <a:picLocks noChangeAspect="1"/>
          </p:cNvPicPr>
          <p:nvPr/>
        </p:nvPicPr>
        <p:blipFill rotWithShape="1">
          <a:blip r:embed="rId3"/>
          <a:srcRect t="9360" r="66667" b="87454"/>
          <a:stretch/>
        </p:blipFill>
        <p:spPr>
          <a:xfrm>
            <a:off x="5462590" y="1065405"/>
            <a:ext cx="2878861" cy="303038"/>
          </a:xfrm>
          <a:prstGeom prst="rect">
            <a:avLst/>
          </a:prstGeom>
          <a:ln>
            <a:solidFill>
              <a:schemeClr val="bg1">
                <a:lumMod val="50000"/>
              </a:schemeClr>
            </a:solidFill>
          </a:ln>
          <a:effectLst>
            <a:outerShdw blurRad="50800" dist="38100" dir="5400000" algn="t" rotWithShape="0">
              <a:prstClr val="black">
                <a:alpha val="40000"/>
              </a:prstClr>
            </a:outerShdw>
          </a:effectLst>
        </p:spPr>
      </p:pic>
      <p:sp>
        <p:nvSpPr>
          <p:cNvPr id="13" name="TextBox 12"/>
          <p:cNvSpPr txBox="1"/>
          <p:nvPr/>
        </p:nvSpPr>
        <p:spPr>
          <a:xfrm>
            <a:off x="5462590" y="1380012"/>
            <a:ext cx="3359098" cy="584775"/>
          </a:xfrm>
          <a:prstGeom prst="rect">
            <a:avLst/>
          </a:prstGeom>
          <a:noFill/>
        </p:spPr>
        <p:txBody>
          <a:bodyPr wrap="square" rtlCol="0">
            <a:spAutoFit/>
          </a:bodyPr>
          <a:lstStyle/>
          <a:p>
            <a:r>
              <a:rPr lang="en-US" sz="1600" dirty="0" smtClean="0"/>
              <a:t>Continuous progression and knowing where you are in the process</a:t>
            </a:r>
            <a:endParaRPr lang="en-US" sz="1600" dirty="0"/>
          </a:p>
        </p:txBody>
      </p:sp>
      <p:pic>
        <p:nvPicPr>
          <p:cNvPr id="8" name="Picture 7" descr="Box allows consumer to go back to a particular step and edit/change information." title="screenshot of a box: To-do list/ change my information"/>
          <p:cNvPicPr>
            <a:picLocks noChangeAspect="1"/>
          </p:cNvPicPr>
          <p:nvPr/>
        </p:nvPicPr>
        <p:blipFill rotWithShape="1">
          <a:blip r:embed="rId3"/>
          <a:srcRect l="71930" t="8953" b="87454"/>
          <a:stretch/>
        </p:blipFill>
        <p:spPr>
          <a:xfrm>
            <a:off x="9012961" y="954407"/>
            <a:ext cx="3022771" cy="426173"/>
          </a:xfrm>
          <a:prstGeom prst="rect">
            <a:avLst/>
          </a:prstGeom>
          <a:ln>
            <a:solidFill>
              <a:schemeClr val="bg1">
                <a:lumMod val="50000"/>
              </a:schemeClr>
            </a:solidFill>
          </a:ln>
          <a:effectLst>
            <a:outerShdw blurRad="50800" dist="38100" dir="5400000" algn="t" rotWithShape="0">
              <a:prstClr val="black">
                <a:alpha val="40000"/>
              </a:prstClr>
            </a:outerShdw>
          </a:effectLst>
        </p:spPr>
      </p:pic>
      <p:sp>
        <p:nvSpPr>
          <p:cNvPr id="14" name="TextBox 13"/>
          <p:cNvSpPr txBox="1"/>
          <p:nvPr/>
        </p:nvSpPr>
        <p:spPr>
          <a:xfrm>
            <a:off x="9012961" y="1396455"/>
            <a:ext cx="3179039" cy="830997"/>
          </a:xfrm>
          <a:prstGeom prst="rect">
            <a:avLst/>
          </a:prstGeom>
          <a:noFill/>
        </p:spPr>
        <p:txBody>
          <a:bodyPr wrap="square" rtlCol="0">
            <a:spAutoFit/>
          </a:bodyPr>
          <a:lstStyle/>
          <a:p>
            <a:r>
              <a:rPr lang="en-US" sz="1600" dirty="0" smtClean="0"/>
              <a:t>Ability to quickly go back to a particular step and edit / change information and preferences</a:t>
            </a:r>
            <a:endParaRPr lang="en-US" sz="1600" dirty="0"/>
          </a:p>
        </p:txBody>
      </p:sp>
      <p:pic>
        <p:nvPicPr>
          <p:cNvPr id="9" name="Picture 8" descr="This section provides consumers with tips on topics they may assist them as they go through the process." title="Screenshot that explains a premium tax credit credit"/>
          <p:cNvPicPr>
            <a:picLocks noChangeAspect="1"/>
          </p:cNvPicPr>
          <p:nvPr/>
        </p:nvPicPr>
        <p:blipFill>
          <a:blip r:embed="rId4"/>
          <a:stretch>
            <a:fillRect/>
          </a:stretch>
        </p:blipFill>
        <p:spPr>
          <a:xfrm>
            <a:off x="5762625" y="2718391"/>
            <a:ext cx="5656419" cy="2417900"/>
          </a:xfrm>
          <a:prstGeom prst="rect">
            <a:avLst/>
          </a:prstGeom>
          <a:ln>
            <a:solidFill>
              <a:schemeClr val="bg1">
                <a:lumMod val="50000"/>
              </a:schemeClr>
            </a:solidFill>
          </a:ln>
          <a:effectLst>
            <a:outerShdw blurRad="50800" dist="38100" dir="5400000" algn="t" rotWithShape="0">
              <a:prstClr val="black">
                <a:alpha val="40000"/>
              </a:prstClr>
            </a:outerShdw>
          </a:effectLst>
        </p:spPr>
      </p:pic>
      <p:sp>
        <p:nvSpPr>
          <p:cNvPr id="15" name="TextBox 14"/>
          <p:cNvSpPr txBox="1"/>
          <p:nvPr/>
        </p:nvSpPr>
        <p:spPr>
          <a:xfrm>
            <a:off x="5762624" y="5158018"/>
            <a:ext cx="5656419" cy="1077218"/>
          </a:xfrm>
          <a:prstGeom prst="rect">
            <a:avLst/>
          </a:prstGeom>
          <a:noFill/>
        </p:spPr>
        <p:txBody>
          <a:bodyPr wrap="square" rtlCol="0">
            <a:spAutoFit/>
          </a:bodyPr>
          <a:lstStyle/>
          <a:p>
            <a:r>
              <a:rPr lang="en-US" sz="1600" b="1" dirty="0" smtClean="0"/>
              <a:t>See Tips</a:t>
            </a:r>
            <a:r>
              <a:rPr lang="en-US" sz="1600" dirty="0" smtClean="0"/>
              <a:t> – rolls up a new help feature to provide more content and information about this particular step.  Helps consumers dig deeper if they need assistance with anything on each page (content is in context of the step they’re on)</a:t>
            </a:r>
            <a:endParaRPr lang="en-US" sz="1600" b="1" dirty="0"/>
          </a:p>
        </p:txBody>
      </p:sp>
      <p:sp>
        <p:nvSpPr>
          <p:cNvPr id="17" name="Slide Number Placeholder 16"/>
          <p:cNvSpPr>
            <a:spLocks noGrp="1"/>
          </p:cNvSpPr>
          <p:nvPr>
            <p:ph type="sldNum" sz="quarter" idx="12"/>
          </p:nvPr>
        </p:nvSpPr>
        <p:spPr/>
        <p:txBody>
          <a:bodyPr/>
          <a:lstStyle/>
          <a:p>
            <a:fld id="{8A11535D-6119-4199-974C-6E66620070FC}" type="slidenum">
              <a:rPr lang="en-US" smtClean="0"/>
              <a:t>8</a:t>
            </a:fld>
            <a:endParaRPr lang="en-US" dirty="0"/>
          </a:p>
        </p:txBody>
      </p:sp>
    </p:spTree>
    <p:extLst>
      <p:ext uri="{BB962C8B-B14F-4D97-AF65-F5344CB8AC3E}">
        <p14:creationId xmlns:p14="http://schemas.microsoft.com/office/powerpoint/2010/main" val="781058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See Which Doctors, Drugs &amp; Medical Facilities are Covered</a:t>
            </a:r>
            <a:endParaRPr lang="en-US" dirty="0"/>
          </a:p>
        </p:txBody>
      </p:sp>
      <p:sp>
        <p:nvSpPr>
          <p:cNvPr id="3" name="Rectangle 2"/>
          <p:cNvSpPr/>
          <p:nvPr/>
        </p:nvSpPr>
        <p:spPr>
          <a:xfrm>
            <a:off x="228600" y="768284"/>
            <a:ext cx="3733800" cy="5478423"/>
          </a:xfrm>
          <a:prstGeom prst="rect">
            <a:avLst/>
          </a:prstGeom>
        </p:spPr>
        <p:txBody>
          <a:bodyPr wrap="square">
            <a:spAutoFit/>
          </a:bodyPr>
          <a:lstStyle/>
          <a:p>
            <a:r>
              <a:rPr lang="en-US" sz="1400" b="1" dirty="0" smtClean="0"/>
              <a:t>Integrated </a:t>
            </a:r>
            <a:r>
              <a:rPr lang="en-US" sz="1400" b="1" dirty="0"/>
              <a:t>Doctor/Drug/Facility</a:t>
            </a:r>
            <a:r>
              <a:rPr lang="en-US" sz="1400" dirty="0"/>
              <a:t> and the ability to see an estimate of total yearly costs based on anticipated usage.  While we introduced these features last year, they weren’t provided to consumers as part and </a:t>
            </a:r>
            <a:r>
              <a:rPr lang="en-US" sz="1400" dirty="0" smtClean="0"/>
              <a:t>parcel </a:t>
            </a:r>
            <a:r>
              <a:rPr lang="en-US" sz="1400" dirty="0"/>
              <a:t>to their decision making process or before they saw plans. </a:t>
            </a:r>
            <a:endParaRPr lang="en-US" sz="1400" dirty="0" smtClean="0"/>
          </a:p>
          <a:p>
            <a:endParaRPr lang="en-US" sz="1400" dirty="0"/>
          </a:p>
          <a:p>
            <a:r>
              <a:rPr lang="en-US" sz="1400" dirty="0" smtClean="0"/>
              <a:t>This </a:t>
            </a:r>
            <a:r>
              <a:rPr lang="en-US" sz="1400" dirty="0"/>
              <a:t>year, we’re helping consumers up front who have specific doctor and drug needs add their doctors and drugs, two of the top things consumers always say are important to them when choosing a plan, so that when they see their plan results, which doctors and drugs are covered by each plan are already visible as they review their options.  In addition, consumers will now be able to filter plans based on specific doctors, drugs and facilities in combination with other things that are important to them (such as price, deductible, plan </a:t>
            </a:r>
            <a:r>
              <a:rPr lang="en-US" sz="1400" dirty="0" smtClean="0"/>
              <a:t>type</a:t>
            </a:r>
            <a:r>
              <a:rPr lang="en-US" sz="1400" dirty="0"/>
              <a:t>, and more).  </a:t>
            </a:r>
            <a:endParaRPr lang="en-US" sz="1400" dirty="0" smtClean="0"/>
          </a:p>
          <a:p>
            <a:endParaRPr lang="en-US" sz="1400" dirty="0"/>
          </a:p>
          <a:p>
            <a:r>
              <a:rPr lang="en-US" sz="1400" dirty="0" smtClean="0"/>
              <a:t>We’ve also worked </a:t>
            </a:r>
            <a:r>
              <a:rPr lang="en-US" sz="1400" dirty="0"/>
              <a:t>with issuers to update their data feeds with doctors and group designations so that consumers can now find individual doctors or simply search for a group practice, depending on their </a:t>
            </a:r>
            <a:r>
              <a:rPr lang="en-US" sz="1400" dirty="0" smtClean="0"/>
              <a:t>preference</a:t>
            </a:r>
            <a:endParaRPr lang="en-US" sz="1400" dirty="0"/>
          </a:p>
        </p:txBody>
      </p:sp>
      <p:pic>
        <p:nvPicPr>
          <p:cNvPr id="7" name="Picture 6" descr="This page shows that consumers can enter their doctors, medical facilities, and prescription drugs to see if they are covered." title="Screenshot of step 4"/>
          <p:cNvPicPr>
            <a:picLocks noChangeAspect="1"/>
          </p:cNvPicPr>
          <p:nvPr/>
        </p:nvPicPr>
        <p:blipFill>
          <a:blip r:embed="rId2"/>
          <a:stretch>
            <a:fillRect/>
          </a:stretch>
        </p:blipFill>
        <p:spPr>
          <a:xfrm>
            <a:off x="4188617" y="768284"/>
            <a:ext cx="5125387" cy="3856178"/>
          </a:xfrm>
          <a:prstGeom prst="rect">
            <a:avLst/>
          </a:prstGeom>
          <a:ln>
            <a:solidFill>
              <a:schemeClr val="bg1">
                <a:lumMod val="50000"/>
              </a:schemeClr>
            </a:solidFill>
          </a:ln>
          <a:effectLst>
            <a:outerShdw blurRad="50800" dist="38100" dir="5400000" algn="t" rotWithShape="0">
              <a:prstClr val="black">
                <a:alpha val="40000"/>
              </a:prstClr>
            </a:outerShdw>
          </a:effectLst>
        </p:spPr>
      </p:pic>
      <p:sp>
        <p:nvSpPr>
          <p:cNvPr id="6" name="TextBox 5"/>
          <p:cNvSpPr txBox="1"/>
          <p:nvPr/>
        </p:nvSpPr>
        <p:spPr>
          <a:xfrm>
            <a:off x="9863653" y="1852141"/>
            <a:ext cx="1825512" cy="261610"/>
          </a:xfrm>
          <a:prstGeom prst="rect">
            <a:avLst/>
          </a:prstGeom>
          <a:noFill/>
        </p:spPr>
        <p:txBody>
          <a:bodyPr wrap="square" rtlCol="0">
            <a:spAutoFit/>
          </a:bodyPr>
          <a:lstStyle/>
          <a:p>
            <a:r>
              <a:rPr lang="en-US" sz="1100" i="1" dirty="0" smtClean="0"/>
              <a:t>In plan results on each plan:</a:t>
            </a:r>
            <a:endParaRPr lang="en-US" sz="1100" i="1" dirty="0"/>
          </a:p>
        </p:txBody>
      </p:sp>
      <p:pic>
        <p:nvPicPr>
          <p:cNvPr id="5" name="Picture 4" descr="This shows for each plan, the number of the consumer's medical facilities, prescription drugs and doctors that participated in the plan." title="Screenshot of plan results"/>
          <p:cNvPicPr>
            <a:picLocks noChangeAspect="1"/>
          </p:cNvPicPr>
          <p:nvPr/>
        </p:nvPicPr>
        <p:blipFill rotWithShape="1">
          <a:blip r:embed="rId3"/>
          <a:srcRect l="82421" t="42197" r="931" b="27746"/>
          <a:stretch/>
        </p:blipFill>
        <p:spPr>
          <a:xfrm>
            <a:off x="9930328" y="2113751"/>
            <a:ext cx="1859653" cy="1272395"/>
          </a:xfrm>
          <a:prstGeom prst="rect">
            <a:avLst/>
          </a:prstGeom>
          <a:ln>
            <a:solidFill>
              <a:schemeClr val="bg1">
                <a:lumMod val="50000"/>
              </a:schemeClr>
            </a:solidFill>
          </a:ln>
          <a:effectLst>
            <a:outerShdw blurRad="50800" dist="38100" dir="5400000" algn="t" rotWithShape="0">
              <a:prstClr val="black">
                <a:alpha val="40000"/>
              </a:prstClr>
            </a:outerShdw>
          </a:effectLst>
        </p:spPr>
      </p:pic>
      <p:pic>
        <p:nvPicPr>
          <p:cNvPr id="4" name="Picture 3" descr="Shows a sample of the doctors, medical facilities and prescription drugs that participate in a selected plan." title="screenshot of results"/>
          <p:cNvPicPr>
            <a:picLocks noChangeAspect="1"/>
          </p:cNvPicPr>
          <p:nvPr/>
        </p:nvPicPr>
        <p:blipFill>
          <a:blip r:embed="rId4"/>
          <a:stretch>
            <a:fillRect/>
          </a:stretch>
        </p:blipFill>
        <p:spPr>
          <a:xfrm>
            <a:off x="8551975" y="4064482"/>
            <a:ext cx="3382850" cy="2370116"/>
          </a:xfrm>
          <a:prstGeom prst="rect">
            <a:avLst/>
          </a:prstGeom>
          <a:ln>
            <a:solidFill>
              <a:schemeClr val="bg1">
                <a:lumMod val="50000"/>
              </a:schemeClr>
            </a:solidFill>
          </a:ln>
          <a:effectLst>
            <a:outerShdw blurRad="50800" dist="38100" dir="5400000" algn="t" rotWithShape="0">
              <a:prstClr val="black">
                <a:alpha val="40000"/>
              </a:prstClr>
            </a:outerShdw>
          </a:effectLst>
        </p:spPr>
      </p:pic>
      <p:sp>
        <p:nvSpPr>
          <p:cNvPr id="9" name="Slide Number Placeholder 8"/>
          <p:cNvSpPr>
            <a:spLocks noGrp="1"/>
          </p:cNvSpPr>
          <p:nvPr>
            <p:ph type="sldNum" sz="quarter" idx="12"/>
          </p:nvPr>
        </p:nvSpPr>
        <p:spPr/>
        <p:txBody>
          <a:bodyPr/>
          <a:lstStyle/>
          <a:p>
            <a:fld id="{8A11535D-6119-4199-974C-6E66620070FC}" type="slidenum">
              <a:rPr lang="en-US" smtClean="0"/>
              <a:t>9</a:t>
            </a:fld>
            <a:endParaRPr lang="en-US" dirty="0"/>
          </a:p>
        </p:txBody>
      </p:sp>
    </p:spTree>
    <p:extLst>
      <p:ext uri="{BB962C8B-B14F-4D97-AF65-F5344CB8AC3E}">
        <p14:creationId xmlns:p14="http://schemas.microsoft.com/office/powerpoint/2010/main" val="3590931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TotalTime>
  <Words>1198</Words>
  <Application>Microsoft Office PowerPoint</Application>
  <PresentationFormat>Widescreen</PresentationFormat>
  <Paragraphs>150</Paragraphs>
  <Slides>18</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Constantia</vt:lpstr>
      <vt:lpstr>Office Theme</vt:lpstr>
      <vt:lpstr>CMS_template</vt:lpstr>
      <vt:lpstr>Health Insurance Marketplace</vt:lpstr>
      <vt:lpstr>Getting Started</vt:lpstr>
      <vt:lpstr>Starting or Updating Your Application</vt:lpstr>
      <vt:lpstr>Application</vt:lpstr>
      <vt:lpstr>Eligibility Results</vt:lpstr>
      <vt:lpstr>Start Shopping</vt:lpstr>
      <vt:lpstr>Choosing How Much Advanced Premium Tax Credits to Use</vt:lpstr>
      <vt:lpstr>Tips &amp; Tools</vt:lpstr>
      <vt:lpstr>See Which Doctors, Drugs &amp; Medical Facilities are Covered</vt:lpstr>
      <vt:lpstr>Estimated Yearly Costs (out of pocket costs)</vt:lpstr>
      <vt:lpstr>Features in Plan Results     </vt:lpstr>
      <vt:lpstr>Viewing &amp; Comparing Plans</vt:lpstr>
      <vt:lpstr>Filtering Plans</vt:lpstr>
      <vt:lpstr>Quick View</vt:lpstr>
      <vt:lpstr>Comparing Plans</vt:lpstr>
      <vt:lpstr>New Simple Choice Plans Available for 2017</vt:lpstr>
      <vt:lpstr>Confirm Your Plan Selection</vt:lpstr>
      <vt:lpstr>You’re Almost Done</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OC</dc:creator>
  <cp:lastModifiedBy>Karie Watson</cp:lastModifiedBy>
  <cp:revision>34</cp:revision>
  <dcterms:created xsi:type="dcterms:W3CDTF">2016-09-13T16:13:45Z</dcterms:created>
  <dcterms:modified xsi:type="dcterms:W3CDTF">2016-10-31T17:42:44Z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1306937742</vt:i4>
  </property>
  <property fmtid="{D5CDD505-2E9C-101B-9397-08002B2CF9AE}" pid="3" name="_NewReviewCycle">
    <vt:lpwstr/>
  </property>
  <property fmtid="{D5CDD505-2E9C-101B-9397-08002B2CF9AE}" pid="4" name="_EmailSubject">
    <vt:lpwstr>SLIDES for tomorrow</vt:lpwstr>
  </property>
  <property fmtid="{D5CDD505-2E9C-101B-9397-08002B2CF9AE}" pid="5" name="_AuthorEmail">
    <vt:lpwstr>Megan.Reilly@cms.hhs.gov</vt:lpwstr>
  </property>
  <property fmtid="{D5CDD505-2E9C-101B-9397-08002B2CF9AE}" pid="6" name="_AuthorEmailDisplayName">
    <vt:lpwstr>Reilly, Megan C. (CMS/OC)</vt:lpwstr>
  </property>
  <property fmtid="{D5CDD505-2E9C-101B-9397-08002B2CF9AE}" pid="7" name="_PreviousAdHocReviewCycleID">
    <vt:i4>-409947666</vt:i4>
  </property>
</Properties>
</file>