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5.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0" r:id="rId1"/>
    <p:sldMasterId id="2147483777" r:id="rId2"/>
    <p:sldMasterId id="2147483780" r:id="rId3"/>
    <p:sldMasterId id="2147483812" r:id="rId4"/>
    <p:sldMasterId id="2147483865" r:id="rId5"/>
    <p:sldMasterId id="2147483892" r:id="rId6"/>
  </p:sldMasterIdLst>
  <p:notesMasterIdLst>
    <p:notesMasterId r:id="rId55"/>
  </p:notesMasterIdLst>
  <p:handoutMasterIdLst>
    <p:handoutMasterId r:id="rId56"/>
  </p:handoutMasterIdLst>
  <p:sldIdLst>
    <p:sldId id="499" r:id="rId7"/>
    <p:sldId id="542" r:id="rId8"/>
    <p:sldId id="579" r:id="rId9"/>
    <p:sldId id="349" r:id="rId10"/>
    <p:sldId id="512" r:id="rId11"/>
    <p:sldId id="513" r:id="rId12"/>
    <p:sldId id="514" r:id="rId13"/>
    <p:sldId id="531" r:id="rId14"/>
    <p:sldId id="515" r:id="rId15"/>
    <p:sldId id="516" r:id="rId16"/>
    <p:sldId id="517" r:id="rId17"/>
    <p:sldId id="534" r:id="rId18"/>
    <p:sldId id="518" r:id="rId19"/>
    <p:sldId id="519" r:id="rId20"/>
    <p:sldId id="566" r:id="rId21"/>
    <p:sldId id="567" r:id="rId22"/>
    <p:sldId id="568" r:id="rId23"/>
    <p:sldId id="421" r:id="rId24"/>
    <p:sldId id="547" r:id="rId25"/>
    <p:sldId id="581" r:id="rId26"/>
    <p:sldId id="582" r:id="rId27"/>
    <p:sldId id="539" r:id="rId28"/>
    <p:sldId id="583" r:id="rId29"/>
    <p:sldId id="521" r:id="rId30"/>
    <p:sldId id="550" r:id="rId31"/>
    <p:sldId id="532" r:id="rId32"/>
    <p:sldId id="533" r:id="rId33"/>
    <p:sldId id="541" r:id="rId34"/>
    <p:sldId id="584" r:id="rId35"/>
    <p:sldId id="570" r:id="rId36"/>
    <p:sldId id="586" r:id="rId37"/>
    <p:sldId id="554" r:id="rId38"/>
    <p:sldId id="560" r:id="rId39"/>
    <p:sldId id="572" r:id="rId40"/>
    <p:sldId id="576" r:id="rId41"/>
    <p:sldId id="577" r:id="rId42"/>
    <p:sldId id="587" r:id="rId43"/>
    <p:sldId id="561" r:id="rId44"/>
    <p:sldId id="562" r:id="rId45"/>
    <p:sldId id="588" r:id="rId46"/>
    <p:sldId id="557" r:id="rId47"/>
    <p:sldId id="563" r:id="rId48"/>
    <p:sldId id="559" r:id="rId49"/>
    <p:sldId id="578" r:id="rId50"/>
    <p:sldId id="530" r:id="rId51"/>
    <p:sldId id="571" r:id="rId52"/>
    <p:sldId id="574" r:id="rId53"/>
    <p:sldId id="565" r:id="rId54"/>
  </p:sldIdLst>
  <p:sldSz cx="9144000" cy="6858000" type="screen4x3"/>
  <p:notesSz cx="7010400" cy="9296400"/>
  <p:custDataLst>
    <p:tags r:id="rId5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MS" initials="C" lastIdx="50" clrIdx="0"/>
  <p:cmAuthor id="7" name="Dana Krohn" initials="DK" lastIdx="33" clrIdx="7"/>
  <p:cmAuthor id="1" name="Valerie Perkins" initials="VP" lastIdx="5" clrIdx="1"/>
  <p:cmAuthor id="8" name="DARLA LIPSCOMB" initials="DL" lastIdx="3" clrIdx="8"/>
  <p:cmAuthor id="2" name="SUSAN GUSTAFSON" initials="SG" lastIdx="1" clrIdx="2"/>
  <p:cmAuthor id="9" name="David Santana" initials="DS" lastIdx="10" clrIdx="9">
    <p:extLst/>
  </p:cmAuthor>
  <p:cmAuthor id="3" name="Susan Hollman" initials="SH" lastIdx="1" clrIdx="3"/>
  <p:cmAuthor id="4" name="CCIIO" initials="CCIIO" lastIdx="11" clrIdx="4"/>
  <p:cmAuthor id="5" name="JOCELYN SWEET" initials="JS" lastIdx="2" clrIdx="5"/>
  <p:cmAuthor id="6" name="Catherine Curtis" initials="CC" lastIdx="56" clrIdx="6"/>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A5C7E"/>
    <a:srgbClr val="EBF6FC"/>
    <a:srgbClr val="3F9537"/>
    <a:srgbClr val="003E5E"/>
    <a:srgbClr val="F8F8F8"/>
    <a:srgbClr val="004C6E"/>
    <a:srgbClr val="003F5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7353" autoAdjust="0"/>
    <p:restoredTop sz="86421" autoAdjust="0"/>
  </p:normalViewPr>
  <p:slideViewPr>
    <p:cSldViewPr>
      <p:cViewPr varScale="1">
        <p:scale>
          <a:sx n="97" d="100"/>
          <a:sy n="97" d="100"/>
        </p:scale>
        <p:origin x="1086" y="78"/>
      </p:cViewPr>
      <p:guideLst>
        <p:guide orient="horz" pos="2160"/>
        <p:guide pos="2880"/>
      </p:guideLst>
    </p:cSldViewPr>
  </p:slideViewPr>
  <p:outlineViewPr>
    <p:cViewPr>
      <p:scale>
        <a:sx n="33" d="100"/>
        <a:sy n="33" d="100"/>
      </p:scale>
      <p:origin x="0" y="-239616"/>
    </p:cViewPr>
  </p:outlineViewPr>
  <p:notesTextViewPr>
    <p:cViewPr>
      <p:scale>
        <a:sx n="100" d="100"/>
        <a:sy n="100" d="100"/>
      </p:scale>
      <p:origin x="0" y="0"/>
    </p:cViewPr>
  </p:notesTextViewPr>
  <p:sorterViewPr>
    <p:cViewPr>
      <p:scale>
        <a:sx n="150" d="100"/>
        <a:sy n="150" d="100"/>
      </p:scale>
      <p:origin x="0" y="0"/>
    </p:cViewPr>
  </p:sorterViewPr>
  <p:notesViewPr>
    <p:cSldViewPr>
      <p:cViewPr>
        <p:scale>
          <a:sx n="100" d="100"/>
          <a:sy n="100" d="100"/>
        </p:scale>
        <p:origin x="1842" y="6"/>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notesMaster" Target="notesMasters/notesMaster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tags" Target="tags/tag1.xml"/><Relationship Id="rId61"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0"/>
            <a:ext cx="3037839" cy="464820"/>
          </a:xfrm>
          <a:prstGeom prst="rect">
            <a:avLst/>
          </a:prstGeom>
        </p:spPr>
        <p:txBody>
          <a:bodyPr vert="horz" lIns="94221" tIns="47113" rIns="94221" bIns="47113" rtlCol="0"/>
          <a:lstStyle>
            <a:lvl1pPr algn="l">
              <a:defRPr sz="1300"/>
            </a:lvl1pPr>
          </a:lstStyle>
          <a:p>
            <a:endParaRPr lang="en-US" dirty="0"/>
          </a:p>
        </p:txBody>
      </p:sp>
      <p:sp>
        <p:nvSpPr>
          <p:cNvPr id="3" name="Date Placeholder 2"/>
          <p:cNvSpPr>
            <a:spLocks noGrp="1"/>
          </p:cNvSpPr>
          <p:nvPr>
            <p:ph type="dt" sz="quarter" idx="1"/>
          </p:nvPr>
        </p:nvSpPr>
        <p:spPr>
          <a:xfrm>
            <a:off x="3970941" y="0"/>
            <a:ext cx="3037839" cy="464820"/>
          </a:xfrm>
          <a:prstGeom prst="rect">
            <a:avLst/>
          </a:prstGeom>
        </p:spPr>
        <p:txBody>
          <a:bodyPr vert="horz" lIns="94221" tIns="47113" rIns="94221" bIns="47113" rtlCol="0"/>
          <a:lstStyle>
            <a:lvl1pPr algn="r">
              <a:defRPr sz="1300"/>
            </a:lvl1pPr>
          </a:lstStyle>
          <a:p>
            <a:r>
              <a:rPr dirty="0" smtClean="0"/>
              <a:t>Octubre de 2015</a:t>
            </a:r>
            <a:endParaRPr lang="es-US" dirty="0"/>
          </a:p>
        </p:txBody>
      </p:sp>
      <p:sp>
        <p:nvSpPr>
          <p:cNvPr id="4" name="Footer Placeholder 3"/>
          <p:cNvSpPr>
            <a:spLocks noGrp="1"/>
          </p:cNvSpPr>
          <p:nvPr>
            <p:ph type="ftr" sz="quarter" idx="2"/>
          </p:nvPr>
        </p:nvSpPr>
        <p:spPr>
          <a:xfrm>
            <a:off x="3" y="8829968"/>
            <a:ext cx="3037839" cy="464820"/>
          </a:xfrm>
          <a:prstGeom prst="rect">
            <a:avLst/>
          </a:prstGeom>
        </p:spPr>
        <p:txBody>
          <a:bodyPr vert="horz" lIns="94221" tIns="47113" rIns="94221" bIns="47113" rtlCol="0" anchor="b"/>
          <a:lstStyle>
            <a:lvl1pPr algn="l">
              <a:defRPr sz="1300"/>
            </a:lvl1pPr>
          </a:lstStyle>
          <a:p>
            <a:endParaRPr lang="en-US" dirty="0"/>
          </a:p>
        </p:txBody>
      </p:sp>
      <p:sp>
        <p:nvSpPr>
          <p:cNvPr id="5" name="Slide Number Placeholder 4"/>
          <p:cNvSpPr>
            <a:spLocks noGrp="1"/>
          </p:cNvSpPr>
          <p:nvPr>
            <p:ph type="sldNum" sz="quarter" idx="3"/>
          </p:nvPr>
        </p:nvSpPr>
        <p:spPr>
          <a:xfrm>
            <a:off x="3970941" y="8829968"/>
            <a:ext cx="3037839" cy="464820"/>
          </a:xfrm>
          <a:prstGeom prst="rect">
            <a:avLst/>
          </a:prstGeom>
        </p:spPr>
        <p:txBody>
          <a:bodyPr vert="horz" lIns="94221" tIns="47113" rIns="94221" bIns="47113" rtlCol="0" anchor="b"/>
          <a:lstStyle>
            <a:lvl1pPr algn="r">
              <a:defRPr sz="1300"/>
            </a:lvl1pPr>
          </a:lstStyle>
          <a:p>
            <a:fld id="{0F10A56B-8756-4E99-8AC5-CE678E1D0E3E}" type="slidenum">
              <a:rPr lang="en-US" smtClean="0"/>
              <a:pPr/>
              <a:t>‹#›</a:t>
            </a:fld>
            <a:endParaRPr lang="es-US" dirty="0"/>
          </a:p>
        </p:txBody>
      </p:sp>
    </p:spTree>
    <p:extLst>
      <p:ext uri="{BB962C8B-B14F-4D97-AF65-F5344CB8AC3E}">
        <p14:creationId xmlns:p14="http://schemas.microsoft.com/office/powerpoint/2010/main" val="409249699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941" y="0"/>
            <a:ext cx="3037839" cy="464820"/>
          </a:xfrm>
          <a:prstGeom prst="rect">
            <a:avLst/>
          </a:prstGeom>
        </p:spPr>
        <p:txBody>
          <a:bodyPr vert="horz" lIns="94221" tIns="47113" rIns="94221" bIns="47113" rtlCol="0"/>
          <a:lstStyle>
            <a:lvl1pPr algn="r">
              <a:defRPr sz="1300">
                <a:latin typeface="Calibri" panose="020F0502020204030204" pitchFamily="34" charset="0"/>
                <a:cs typeface="Calibri" panose="020F0502020204030204" pitchFamily="34" charset="0"/>
              </a:defRPr>
            </a:lvl1pPr>
          </a:lstStyle>
          <a:p>
            <a:r>
              <a:rPr dirty="0" smtClean="0"/>
              <a:t>Octubre de 2015</a:t>
            </a:r>
            <a:endParaRPr lang="es-US" dirty="0"/>
          </a:p>
        </p:txBody>
      </p:sp>
      <p:sp>
        <p:nvSpPr>
          <p:cNvPr id="4" name="Slide Image Placeholder 3"/>
          <p:cNvSpPr>
            <a:spLocks noGrp="1" noRot="1" noChangeAspect="1"/>
          </p:cNvSpPr>
          <p:nvPr>
            <p:ph type="sldImg" idx="2"/>
          </p:nvPr>
        </p:nvSpPr>
        <p:spPr>
          <a:xfrm>
            <a:off x="1181100" y="695325"/>
            <a:ext cx="4648200" cy="3487738"/>
          </a:xfrm>
          <a:prstGeom prst="rect">
            <a:avLst/>
          </a:prstGeom>
          <a:noFill/>
          <a:ln w="12700">
            <a:solidFill>
              <a:prstClr val="black"/>
            </a:solidFill>
          </a:ln>
        </p:spPr>
        <p:txBody>
          <a:bodyPr vert="horz" lIns="94221" tIns="47113" rIns="94221" bIns="47113" rtlCol="0" anchor="ctr"/>
          <a:lstStyle/>
          <a:p>
            <a:endParaRPr lang="en-US" dirty="0"/>
          </a:p>
        </p:txBody>
      </p:sp>
      <p:sp>
        <p:nvSpPr>
          <p:cNvPr id="5" name="Notes Placeholder 4"/>
          <p:cNvSpPr>
            <a:spLocks noGrp="1"/>
          </p:cNvSpPr>
          <p:nvPr>
            <p:ph type="body" sz="quarter" idx="3"/>
          </p:nvPr>
        </p:nvSpPr>
        <p:spPr>
          <a:xfrm>
            <a:off x="701041" y="4415791"/>
            <a:ext cx="5608320" cy="4183380"/>
          </a:xfrm>
          <a:prstGeom prst="rect">
            <a:avLst/>
          </a:prstGeom>
        </p:spPr>
        <p:txBody>
          <a:bodyPr vert="horz" lIns="94221" tIns="47113" rIns="94221" bIns="47113"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Slide Number Placeholder 6"/>
          <p:cNvSpPr>
            <a:spLocks noGrp="1"/>
          </p:cNvSpPr>
          <p:nvPr>
            <p:ph type="sldNum" sz="quarter" idx="5"/>
          </p:nvPr>
        </p:nvSpPr>
        <p:spPr>
          <a:xfrm>
            <a:off x="3970941" y="8829968"/>
            <a:ext cx="3037839" cy="464820"/>
          </a:xfrm>
          <a:prstGeom prst="rect">
            <a:avLst/>
          </a:prstGeom>
        </p:spPr>
        <p:txBody>
          <a:bodyPr vert="horz" lIns="94221" tIns="47113" rIns="94221" bIns="47113" rtlCol="0" anchor="b"/>
          <a:lstStyle>
            <a:lvl1pPr algn="r">
              <a:defRPr sz="1300">
                <a:latin typeface="Calibri" pitchFamily="34" charset="0"/>
                <a:cs typeface="Calibri" pitchFamily="34" charset="0"/>
              </a:defRPr>
            </a:lvl1pPr>
          </a:lstStyle>
          <a:p>
            <a:fld id="{EFA87BB9-CDB7-42F1-A4FD-32CAE01FAC8B}" type="slidenum">
              <a:rPr lang="en-US" smtClean="0"/>
              <a:pPr/>
              <a:t>‹#›</a:t>
            </a:fld>
            <a:endParaRPr lang="es-US" dirty="0"/>
          </a:p>
        </p:txBody>
      </p:sp>
    </p:spTree>
    <p:extLst>
      <p:ext uri="{BB962C8B-B14F-4D97-AF65-F5344CB8AC3E}">
        <p14:creationId xmlns:p14="http://schemas.microsoft.com/office/powerpoint/2010/main" val="247032210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spcBef>
        <a:spcPts val="600"/>
      </a:spcBef>
      <a:defRPr sz="1200" kern="1200">
        <a:solidFill>
          <a:schemeClr val="tx1"/>
        </a:solidFill>
        <a:latin typeface="Calibri" pitchFamily="34" charset="0"/>
        <a:ea typeface="+mn-ea"/>
        <a:cs typeface="Calibri" pitchFamily="34" charset="0"/>
      </a:defRPr>
    </a:lvl1pPr>
    <a:lvl2pPr marL="227013" indent="-109538" algn="l" defTabSz="914400" rtl="0" eaLnBrk="1" latinLnBrk="0" hangingPunct="1">
      <a:spcBef>
        <a:spcPts val="600"/>
      </a:spcBef>
      <a:defRPr sz="1200" kern="1200">
        <a:solidFill>
          <a:schemeClr val="tx1"/>
        </a:solidFill>
        <a:latin typeface="Calibri" pitchFamily="34" charset="0"/>
        <a:ea typeface="+mn-ea"/>
        <a:cs typeface="Calibri" pitchFamily="34" charset="0"/>
      </a:defRPr>
    </a:lvl2pPr>
    <a:lvl3pPr marL="339725" indent="-112713" algn="l" defTabSz="914400" rtl="0" eaLnBrk="1" latinLnBrk="0" hangingPunct="1">
      <a:spcBef>
        <a:spcPts val="600"/>
      </a:spcBef>
      <a:defRPr sz="1200" kern="1200">
        <a:solidFill>
          <a:schemeClr val="tx1"/>
        </a:solidFill>
        <a:latin typeface="Calibri" pitchFamily="34" charset="0"/>
        <a:ea typeface="+mn-ea"/>
        <a:cs typeface="Calibri" pitchFamily="34" charset="0"/>
      </a:defRPr>
    </a:lvl3pPr>
    <a:lvl4pPr marL="461963" indent="-117475" algn="l" defTabSz="914400" rtl="0" eaLnBrk="1" latinLnBrk="0" hangingPunct="1">
      <a:spcBef>
        <a:spcPts val="600"/>
      </a:spcBef>
      <a:defRPr sz="1200" kern="1200">
        <a:solidFill>
          <a:schemeClr val="tx1"/>
        </a:solidFill>
        <a:latin typeface="Calibri" pitchFamily="34" charset="0"/>
        <a:ea typeface="+mn-ea"/>
        <a:cs typeface="Calibri" pitchFamily="34" charset="0"/>
      </a:defRPr>
    </a:lvl4pPr>
    <a:lvl5pPr marL="625475" indent="-109538" algn="l" defTabSz="914400" rtl="0" eaLnBrk="1" latinLnBrk="0" hangingPunct="1">
      <a:spcBef>
        <a:spcPts val="600"/>
      </a:spcBef>
      <a:defRPr sz="1200" kern="1200">
        <a:solidFill>
          <a:schemeClr val="tx1"/>
        </a:solidFill>
        <a:latin typeface="Calibri" pitchFamily="34" charset="0"/>
        <a:ea typeface="+mn-ea"/>
        <a:cs typeface="Calibri"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marketplace.cms.gov/"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mailto:press@cms.hhs.gov"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uscis.gov/sites/default/files/files/pressrelease/AdjofStatusLIFEAct_060602.pd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cuidadodesalud.gov/es/immigrants/immigration-status/"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cuidadodesalud.gov/es/immigrants/immigration-status/"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cuidadodesalud.gov/es/immigrants/documentation/"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www.uscis.gov/i-9-central/acceptable-documents"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www.uscis.gov/sites/default/files/files/nativedocuments/M-618.pdf"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cuidadodesalud.gov/es/immigrants/documentation/"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cuidadodesalud.gov/es/"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www.cuidadodesalud.gov/es/help/immigration-document-types/"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marketplace.cms.gov/outreach-and-education/apply-for-or-renew-coverage.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kff.org/health-reform/slide/current-status-of-the-medicaid-expansion-decision/"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marketplace.cms.gov/technical-assistance-resources/logo-and-infographics/7-things-immigrants-need-to-know.pdf"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8" Type="http://schemas.openxmlformats.org/officeDocument/2006/relationships/hyperlink" Target="https://www.healthcare.gov/find-premium-estimates/" TargetMode="External"/><Relationship Id="rId3" Type="http://schemas.openxmlformats.org/officeDocument/2006/relationships/hyperlink" Target="http://marketplace.cms.gov/applications-and-forms/individual-short-form.pdf" TargetMode="External"/><Relationship Id="rId7" Type="http://schemas.openxmlformats.org/officeDocument/2006/relationships/hyperlink" Target="http://marketplace.cms.gov/outreach-and-education/other-languages.html" TargetMode="External"/><Relationship Id="rId2" Type="http://schemas.openxmlformats.org/officeDocument/2006/relationships/slide" Target="../slides/slide32.xml"/><Relationship Id="rId1" Type="http://schemas.openxmlformats.org/officeDocument/2006/relationships/notesMaster" Target="../notesMasters/notesMaster1.xml"/><Relationship Id="rId6" Type="http://schemas.openxmlformats.org/officeDocument/2006/relationships/hyperlink" Target="https://www.healthcare.gov/how-to-have-the-best-experience-with-healthcare-gov/" TargetMode="External"/><Relationship Id="rId5" Type="http://schemas.openxmlformats.org/officeDocument/2006/relationships/hyperlink" Target="https://marketplace.cms.gov/applications-and-forms/individuals-and-families-forms.html" TargetMode="External"/><Relationship Id="rId4" Type="http://schemas.openxmlformats.org/officeDocument/2006/relationships/hyperlink" Target="https://www.cuidadodesalud.gov/es/get-coverage/"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ice.gov/doclib/ero-outreach/pdf/ice-aca-memo.pdf" TargetMode="External"/><Relationship Id="rId2" Type="http://schemas.openxmlformats.org/officeDocument/2006/relationships/slide" Target="../slides/slide33.xml"/><Relationship Id="rId1" Type="http://schemas.openxmlformats.org/officeDocument/2006/relationships/notesMaster" Target="../notesMasters/notesMaster1.xml"/><Relationship Id="rId4" Type="http://schemas.openxmlformats.org/officeDocument/2006/relationships/hyperlink" Target="http://www.ice.gov/espanol/factsheets/aca-memoSP" TargetMode="Externa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marketplace.cms.gov/technical-assistance-resources/resolve-data-match-issues.pdf"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ayudalocal.cuidadodesalud.gov/es/"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http://marketplace.cms.gov/technical-assistance-resources/assister-programs/champion.html"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3" Type="http://schemas.openxmlformats.org/officeDocument/2006/relationships/hyperlink" Target="https://ayudalocal.cuidadodesalud.gov/es/"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https://www.healthcare.gov/subscribe/" TargetMode="External"/><Relationship Id="rId2" Type="http://schemas.openxmlformats.org/officeDocument/2006/relationships/slide" Target="../slides/slide48.xml"/><Relationship Id="rId1" Type="http://schemas.openxmlformats.org/officeDocument/2006/relationships/notesMaster" Target="../notesMasters/notesMaster1.xml"/><Relationship Id="rId4" Type="http://schemas.openxmlformats.org/officeDocument/2006/relationships/hyperlink" Target="https://www.cuidadodesalud.gov/e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uscis.gov/humanitarian"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555"/>
              </a:spcBef>
            </a:pPr>
            <a:r>
              <a:rPr dirty="0" smtClean="0"/>
              <a:t>El documento "Los Mercados de Seguros Médicos: Información para familias de inmigrantes" ofrece una importante descripción general sobre la Ley de Cuidado de </a:t>
            </a:r>
            <a:r>
              <a:rPr dirty="0" err="1" smtClean="0"/>
              <a:t>Salud</a:t>
            </a:r>
            <a:r>
              <a:rPr dirty="0" smtClean="0"/>
              <a:t> </a:t>
            </a:r>
            <a:r>
              <a:rPr lang="en-US" dirty="0" smtClean="0"/>
              <a:t>a </a:t>
            </a:r>
            <a:r>
              <a:rPr lang="en-US" dirty="0" err="1" smtClean="0"/>
              <a:t>Bajo</a:t>
            </a:r>
            <a:r>
              <a:rPr lang="en-US" dirty="0" smtClean="0"/>
              <a:t> </a:t>
            </a:r>
            <a:r>
              <a:rPr lang="en-US" dirty="0" err="1" smtClean="0"/>
              <a:t>Precio</a:t>
            </a:r>
            <a:r>
              <a:rPr lang="en-US" dirty="0" smtClean="0"/>
              <a:t> </a:t>
            </a:r>
            <a:r>
              <a:rPr dirty="0" smtClean="0"/>
              <a:t>e información específica para inmigrantes sobre los Mercados de Seguros Médicos facilitados por el gobierno federal y asociados con los estados.</a:t>
            </a:r>
            <a:endParaRPr lang="es-US" dirty="0"/>
          </a:p>
          <a:p>
            <a:pPr>
              <a:spcBef>
                <a:spcPts val="555"/>
              </a:spcBef>
            </a:pPr>
            <a:r>
              <a:rPr dirty="0" smtClean="0"/>
              <a:t>Los Centros de Servicios de Medicare y Medicaid (CMS), la agencia federal que administra Medicare, Medicaid, el Programa de Seguro Médico para Niños (CHIP) y el Mercado de Seguros Médicos facilitado por el gobierno federal han elaborado y aprobado esta presentación de capacitación. La información en este módulo se corrigió en noviembre de 2015. Para consultar una versión actualizada, visite </a:t>
            </a:r>
            <a:r>
              <a:rPr lang="en-US" dirty="0">
                <a:hlinkClick r:id="rId3"/>
              </a:rPr>
              <a:t>Marketplace.cms.gov</a:t>
            </a:r>
            <a:r>
              <a:rPr dirty="0" smtClean="0"/>
              <a:t>.</a:t>
            </a:r>
          </a:p>
          <a:p>
            <a:pPr>
              <a:spcBef>
                <a:spcPts val="555"/>
              </a:spcBef>
            </a:pPr>
            <a:r>
              <a:rPr dirty="0" smtClean="0"/>
              <a:t>Este es un recurso informativo para nuestros socios y no crea derechos ni impone obligaciones. No se trata de un documento legal ni tiene fines de prensa. Los miembros de la prensa deben comunicarse con el Media Relations Group de CMS al</a:t>
            </a:r>
            <a:r>
              <a:rPr lang="en-US" dirty="0" smtClean="0"/>
              <a:t> </a:t>
            </a:r>
            <a:r>
              <a:rPr lang="en-US" u="sng" dirty="0" smtClean="0">
                <a:hlinkClick r:id="rId4"/>
              </a:rPr>
              <a:t>press@cms.hhs.gov</a:t>
            </a:r>
            <a:r>
              <a:rPr dirty="0" smtClean="0"/>
              <a:t>. Este es un resumen de las normas legales técnicas y complejas. Las pautas legales oficiales del programa del Mercado y de Medicare están descritas en las leyes, regulaciones y disposiciones correspondientes.</a:t>
            </a:r>
          </a:p>
          <a:p>
            <a:endParaRPr lang="es-US" dirty="0" smtClean="0"/>
          </a:p>
          <a:p>
            <a:endParaRPr lang="es-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1</a:t>
            </a:fld>
            <a:endParaRPr lang="es-US" dirty="0"/>
          </a:p>
        </p:txBody>
      </p:sp>
    </p:spTree>
    <p:extLst>
      <p:ext uri="{BB962C8B-B14F-4D97-AF65-F5344CB8AC3E}">
        <p14:creationId xmlns:p14="http://schemas.microsoft.com/office/powerpoint/2010/main" val="1137975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9513" y="696913"/>
            <a:ext cx="4651375" cy="3489325"/>
          </a:xfrm>
        </p:spPr>
      </p:sp>
      <p:sp>
        <p:nvSpPr>
          <p:cNvPr id="3" name="Notes Placeholder 2"/>
          <p:cNvSpPr>
            <a:spLocks noGrp="1"/>
          </p:cNvSpPr>
          <p:nvPr>
            <p:ph type="body" idx="1"/>
          </p:nvPr>
        </p:nvSpPr>
        <p:spPr>
          <a:xfrm>
            <a:off x="389467" y="4415791"/>
            <a:ext cx="6231467" cy="4183380"/>
          </a:xfrm>
        </p:spPr>
        <p:txBody>
          <a:bodyPr>
            <a:normAutofit fontScale="92500" lnSpcReduction="20000"/>
          </a:bodyPr>
          <a:lstStyle/>
          <a:p>
            <a:r>
              <a:rPr lang="en-US" b="1" dirty="0" smtClean="0"/>
              <a:t>Personas con documentos de autorización de empleo como:</a:t>
            </a:r>
            <a:endParaRPr lang="es-US" dirty="0"/>
          </a:p>
          <a:p>
            <a:r>
              <a:rPr lang="en-US" b="1" dirty="0"/>
              <a:t>Solicitantes de registro: </a:t>
            </a:r>
            <a:r>
              <a:rPr dirty="0" smtClean="0"/>
              <a:t>Las personas que hayan residido de forma continua en los EE. UU desde el 1 de enero de 1972 y que cumplan con los requisitos del estado de residente permanente legal (LPR) pueden ajustar su estado, solicitando el “registro.” </a:t>
            </a:r>
          </a:p>
          <a:p>
            <a:r>
              <a:rPr lang="en-US" b="1" dirty="0"/>
              <a:t>Orden de supervisión: </a:t>
            </a:r>
            <a:r>
              <a:rPr dirty="0" smtClean="0"/>
              <a:t>Las personas con sentencias finales de deportación o expulsión cuyas autoridades de inmigración no puedan expulsar, pueden ser eximidas conforme a una orden de supervisión. Las personas con una orden de supervisión son elegibles para una autorización de empleo. </a:t>
            </a:r>
            <a:endParaRPr lang="es-US" dirty="0" smtClean="0"/>
          </a:p>
          <a:p>
            <a:r>
              <a:rPr lang="en-US" b="1" dirty="0" smtClean="0"/>
              <a:t>Solicitante de cancelación de expulsión o suspensión de deportación: </a:t>
            </a:r>
            <a:r>
              <a:rPr dirty="0" smtClean="0"/>
              <a:t>Las personas que demuestren que han estado continuamente presentes en los EE. UU. durante una determinada cantidad de años (al menos 10 años para una expulsión y 7 para una suspensión), que han tenido una buena conducta y que su expulsión provocaría "dificultades extremadamente inusuales y excepcionales" a un ciudadano estadounidense o padre, cónyuge o hijo LPR. </a:t>
            </a:r>
          </a:p>
          <a:p>
            <a:r>
              <a:rPr lang="en-US" b="1" dirty="0" smtClean="0"/>
              <a:t>Solicitante de legalización </a:t>
            </a:r>
            <a:r>
              <a:rPr dirty="0" smtClean="0"/>
              <a:t>conforme a la Ley de Reforma y Control de la Inmigración de 1986 </a:t>
            </a:r>
            <a:r>
              <a:rPr lang="en-US" b="1" dirty="0"/>
              <a:t>(IRCA)</a:t>
            </a:r>
            <a:r>
              <a:rPr dirty="0" smtClean="0"/>
              <a:t>: De acuerdo con la IRCA, se autorizaron 2 categorías de no ciudadanos a legalizar sus estados: (1) Inmigrantes de legalización o “amnistía general”, que hayan residido de forma ilegal en los EE. UU. desde antes del 1 de enero de 1982 y (2) “trabajadores agrícolas especiales” o inmigrantes de la “sección 210”, que hayan realizado trabajos agrícolas durante un período específico antes de la promulgación de la IRCA.</a:t>
            </a:r>
          </a:p>
          <a:p>
            <a:r>
              <a:rPr lang="en-US" b="1" dirty="0" smtClean="0"/>
              <a:t>Legalización conforme a la Ley de Equidad para las Familias de Inmigrantes Legales (LIFE): </a:t>
            </a:r>
            <a:r>
              <a:rPr dirty="0" smtClean="0"/>
              <a:t>Para ajustar su estado conforme a la ley LIFE, las personas deben demostrar, entre otras cosas, que estuvieron física y continuamente presentes en los EE. UU. durante el período del 6 de noviembre de 1986 al 4 de mayo de 1988, y que solicitaron una membresía antes del 1 de octubre de 2000. Los solicitantes de un ajuste conforme a la ley LIFE que hayan recibido una autorización de empleo están “legalmente presentes”. Fuente: </a:t>
            </a:r>
            <a:r>
              <a:rPr lang="en-US" dirty="0" smtClean="0">
                <a:hlinkClick r:id="rId3"/>
              </a:rPr>
              <a:t>uscis.gov/sites/default/files/files/pressrelease/AdjofStatusLIFEAct_060602.pdf</a:t>
            </a:r>
            <a:r>
              <a:rPr dirty="0" smtClean="0"/>
              <a:t>.</a:t>
            </a:r>
            <a:endParaRPr lang="es-US" dirty="0"/>
          </a:p>
          <a:p>
            <a:r>
              <a:rPr dirty="0" smtClean="0"/>
              <a:t>Para </a:t>
            </a:r>
            <a:r>
              <a:rPr dirty="0" err="1" smtClean="0"/>
              <a:t>obtener</a:t>
            </a:r>
            <a:r>
              <a:rPr dirty="0" smtClean="0"/>
              <a:t> </a:t>
            </a:r>
            <a:r>
              <a:rPr dirty="0" err="1" smtClean="0"/>
              <a:t>información</a:t>
            </a:r>
            <a:r>
              <a:rPr dirty="0" smtClean="0"/>
              <a:t> </a:t>
            </a:r>
            <a:r>
              <a:rPr dirty="0" err="1" smtClean="0"/>
              <a:t>más</a:t>
            </a:r>
            <a:r>
              <a:rPr dirty="0" smtClean="0"/>
              <a:t> </a:t>
            </a:r>
            <a:r>
              <a:rPr dirty="0" err="1" smtClean="0"/>
              <a:t>detallada</a:t>
            </a:r>
            <a:r>
              <a:rPr dirty="0" smtClean="0"/>
              <a:t> </a:t>
            </a:r>
            <a:r>
              <a:rPr dirty="0" err="1" smtClean="0"/>
              <a:t>sobre</a:t>
            </a:r>
            <a:r>
              <a:rPr dirty="0" smtClean="0"/>
              <a:t> los </a:t>
            </a:r>
            <a:r>
              <a:rPr dirty="0" err="1" smtClean="0"/>
              <a:t>estados</a:t>
            </a:r>
            <a:r>
              <a:rPr dirty="0" smtClean="0"/>
              <a:t> de </a:t>
            </a:r>
            <a:r>
              <a:rPr dirty="0" err="1" smtClean="0"/>
              <a:t>inmigración</a:t>
            </a:r>
            <a:r>
              <a:rPr dirty="0" smtClean="0"/>
              <a:t> </a:t>
            </a:r>
            <a:r>
              <a:rPr dirty="0" err="1" smtClean="0"/>
              <a:t>legalmente</a:t>
            </a:r>
            <a:r>
              <a:rPr dirty="0" smtClean="0"/>
              <a:t> </a:t>
            </a:r>
            <a:r>
              <a:rPr dirty="0" err="1" smtClean="0"/>
              <a:t>presentes</a:t>
            </a:r>
            <a:r>
              <a:rPr dirty="0" smtClean="0"/>
              <a:t>, </a:t>
            </a:r>
            <a:r>
              <a:rPr dirty="0" err="1" smtClean="0"/>
              <a:t>visite</a:t>
            </a:r>
            <a:r>
              <a:rPr dirty="0" smtClean="0"/>
              <a:t> </a:t>
            </a:r>
            <a:r>
              <a:rPr lang="en-US" sz="1200" u="sng" kern="1200" dirty="0" smtClean="0">
                <a:solidFill>
                  <a:schemeClr val="tx1"/>
                </a:solidFill>
                <a:effectLst/>
                <a:latin typeface="Calibri" pitchFamily="34" charset="0"/>
                <a:ea typeface="+mn-ea"/>
                <a:cs typeface="Calibri" pitchFamily="34" charset="0"/>
                <a:hlinkClick r:id="rId4"/>
              </a:rPr>
              <a:t>https://www.cuidadodesalud.gov/es/immigrants/immigration-status/</a:t>
            </a:r>
            <a:endParaRPr lang="en-US" sz="1200" kern="1200" dirty="0" smtClean="0">
              <a:solidFill>
                <a:schemeClr val="tx1"/>
              </a:solidFill>
              <a:effectLst/>
              <a:latin typeface="Calibri" pitchFamily="34" charset="0"/>
              <a:ea typeface="+mn-ea"/>
              <a:cs typeface="Calibri" pitchFamily="34" charset="0"/>
            </a:endParaRPr>
          </a:p>
          <a:p>
            <a:endParaRPr lang="es-US" dirty="0" smtClean="0"/>
          </a:p>
          <a:p>
            <a:endParaRPr lang="es-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10</a:t>
            </a:fld>
            <a:endParaRPr lang="es-US" dirty="0"/>
          </a:p>
        </p:txBody>
      </p:sp>
    </p:spTree>
    <p:extLst>
      <p:ext uri="{BB962C8B-B14F-4D97-AF65-F5344CB8AC3E}">
        <p14:creationId xmlns:p14="http://schemas.microsoft.com/office/powerpoint/2010/main" val="34550084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7" y="4415790"/>
            <a:ext cx="6231467" cy="4042409"/>
          </a:xfrm>
        </p:spPr>
        <p:txBody>
          <a:bodyPr>
            <a:noAutofit/>
          </a:bodyPr>
          <a:lstStyle/>
          <a:p>
            <a:pPr>
              <a:lnSpc>
                <a:spcPct val="110000"/>
              </a:lnSpc>
            </a:pPr>
            <a:r>
              <a:rPr lang="es-US" sz="900" noProof="0" dirty="0" smtClean="0"/>
              <a:t>Un no ciudadano elegible que solicita una cobertura médica debe proporcionar información de sus documentos de inmigración. La</a:t>
            </a:r>
            <a:r>
              <a:rPr lang="es-US" sz="900" baseline="0" noProof="0" dirty="0" smtClean="0"/>
              <a:t> lista en esta pantalla muestra </a:t>
            </a:r>
            <a:r>
              <a:rPr lang="es-US" sz="900" noProof="0" dirty="0" smtClean="0"/>
              <a:t>algunos tipos de documentos comunes. A los usuarios que afirmen tener un estatus migratorio elegible se les pedirá que proporcionen información sobre su documento de inmigración más reciente que respalde su estatus. En la solicitud, hay una lista en donde pueden seleccionar el documente que usted posea. </a:t>
            </a:r>
          </a:p>
          <a:p>
            <a:pPr marL="0" marR="0" indent="0" algn="l" defTabSz="914400" rtl="0" eaLnBrk="1" fontAlgn="auto" latinLnBrk="0" hangingPunct="1">
              <a:lnSpc>
                <a:spcPct val="110000"/>
              </a:lnSpc>
              <a:spcBef>
                <a:spcPts val="600"/>
              </a:spcBef>
              <a:spcAft>
                <a:spcPts val="0"/>
              </a:spcAft>
              <a:buClrTx/>
              <a:buSzTx/>
              <a:buFontTx/>
              <a:buNone/>
              <a:tabLst/>
              <a:defRPr/>
            </a:pPr>
            <a:r>
              <a:rPr lang="es-US" sz="900" dirty="0" smtClean="0"/>
              <a:t>Luego de seleccionar su tipo de documento, aparecerán varias opciones solicitando determinados números de dicho documento. Los números específicos del documento dependerán del tipo de documento que el solicitante haya seleccionado. Visite </a:t>
            </a:r>
            <a:r>
              <a:rPr lang="es-US" sz="1200" u="sng" kern="1200" dirty="0" smtClean="0">
                <a:solidFill>
                  <a:schemeClr val="tx1"/>
                </a:solidFill>
                <a:effectLst/>
                <a:hlinkClick r:id="rId3"/>
              </a:rPr>
              <a:t>https://www.cuidadodesalud.gov/es/immigrants/immigration-status/</a:t>
            </a:r>
            <a:r>
              <a:rPr lang="es-US" sz="1200" u="sng" kern="1200" dirty="0" smtClean="0">
                <a:solidFill>
                  <a:schemeClr val="tx1"/>
                </a:solidFill>
                <a:effectLst/>
              </a:rPr>
              <a:t> </a:t>
            </a:r>
            <a:r>
              <a:rPr lang="es-US" sz="900" dirty="0" smtClean="0"/>
              <a:t>para obtener una descripción de cada documento, un resumen de qué números del documento se solicitarán para cada tipo, y una</a:t>
            </a:r>
            <a:r>
              <a:rPr lang="es-US" sz="900" baseline="0" dirty="0" smtClean="0"/>
              <a:t> </a:t>
            </a:r>
            <a:r>
              <a:rPr lang="es-US" sz="900" baseline="0" dirty="0" err="1" smtClean="0"/>
              <a:t>guia</a:t>
            </a:r>
            <a:r>
              <a:rPr lang="es-US" sz="900" baseline="0" dirty="0" smtClean="0"/>
              <a:t> </a:t>
            </a:r>
            <a:r>
              <a:rPr lang="es-US" sz="900" dirty="0" smtClean="0"/>
              <a:t>para ingresar los números del documento. Si los usuarios no pueden encontrar los números solicitados, también pueden comunicarse con el Centro de Llamadas del Mercado al 1-800-318-2596 (TTY 1-855-889-4325) para obtener ayuda. </a:t>
            </a:r>
          </a:p>
          <a:p>
            <a:pPr>
              <a:lnSpc>
                <a:spcPct val="110000"/>
              </a:lnSpc>
            </a:pPr>
            <a:r>
              <a:rPr lang="es-US" sz="900" dirty="0" smtClean="0"/>
              <a:t>El Mercado utilizara el tipo de documento y los números del documento para verificar el estatus migratorio de una persona con el Departamento de Seguridad Nacional (DHS). CMS recomienda que los solicitantes busquen e ingresen todos los números y  documentos que sean posible para que podamos verificar su estatus migratorio en el mismo momento. Esto aumentará las probabilidades de que la verificación se exitosa, sin la necesidad de enviar documentación adicional.</a:t>
            </a:r>
          </a:p>
          <a:p>
            <a:pPr>
              <a:lnSpc>
                <a:spcPct val="110000"/>
              </a:lnSpc>
            </a:pPr>
            <a:r>
              <a:rPr lang="es-US" sz="900" dirty="0" smtClean="0"/>
              <a:t>Dado que algunos usuarios pueden tener dificultades para ingresar los números del documento en la solicitud,  ya sea porque no encuentran los números solicitados del documento o por errores ingresando</a:t>
            </a:r>
            <a:r>
              <a:rPr lang="es-US" sz="900" baseline="0" dirty="0" smtClean="0"/>
              <a:t> los números,</a:t>
            </a:r>
            <a:r>
              <a:rPr lang="es-US" sz="900" dirty="0" smtClean="0"/>
              <a:t> estas</a:t>
            </a:r>
            <a:r>
              <a:rPr lang="es-US" sz="900" baseline="0" dirty="0" smtClean="0"/>
              <a:t> casillas </a:t>
            </a:r>
            <a:r>
              <a:rPr lang="es-US" sz="900" dirty="0" smtClean="0"/>
              <a:t>son opcionales. Por lo que, si un usuario tiene problemas para ingresar los números del documento en la solicitud, debe demostrar que tiene un estatus migratorio elegible, y continuar completando los datos y enviar la solicitud sin ingresar toda la información de su estatus migratorio puede . A los usuarios que opten por omitir la información de su documento se les pedirá que envíen una copia de su documentación al Mercado, una vez que hayan completado la solicitud. Luego, el Mercado verificará de forma manual la documentación de inmigración. Si utiliza esta forma, asegúrese de listar todos los documentos migratorios y sus respectivos números. </a:t>
            </a:r>
          </a:p>
          <a:p>
            <a:r>
              <a:rPr lang="es-US" sz="900" dirty="0" smtClean="0"/>
              <a:t>Para obtener más información sobre documentación aceptable, incluidas imágenes de los documentos, </a:t>
            </a:r>
            <a:r>
              <a:rPr lang="es-US" sz="1200" u="sng" kern="1200" dirty="0" smtClean="0">
                <a:solidFill>
                  <a:schemeClr val="tx1"/>
                </a:solidFill>
                <a:effectLst/>
                <a:hlinkClick r:id="rId4"/>
              </a:rPr>
              <a:t>https://www.cuidadodesalud.gov/es/immigrants/documentation</a:t>
            </a:r>
            <a:r>
              <a:rPr lang="en-US" sz="1200" u="sng" kern="1200" dirty="0" smtClean="0">
                <a:solidFill>
                  <a:schemeClr val="tx1"/>
                </a:solidFill>
                <a:effectLst/>
                <a:latin typeface="Calibri" pitchFamily="34" charset="0"/>
                <a:ea typeface="+mn-ea"/>
                <a:cs typeface="Calibri" pitchFamily="34" charset="0"/>
                <a:hlinkClick r:id="rId4"/>
              </a:rPr>
              <a:t>/</a:t>
            </a:r>
            <a:endParaRPr lang="en-US" sz="1200" kern="1200" dirty="0">
              <a:solidFill>
                <a:schemeClr val="tx1"/>
              </a:solidFill>
              <a:effectLst/>
              <a:latin typeface="Calibri" pitchFamily="34" charset="0"/>
              <a:ea typeface="+mn-ea"/>
              <a:cs typeface="Calibri" pitchFamily="34" charset="0"/>
            </a:endParaRPr>
          </a:p>
        </p:txBody>
      </p:sp>
      <p:sp>
        <p:nvSpPr>
          <p:cNvPr id="5" name="Slide Number Placeholder 4"/>
          <p:cNvSpPr>
            <a:spLocks noGrp="1"/>
          </p:cNvSpPr>
          <p:nvPr>
            <p:ph type="sldNum" sz="quarter" idx="11"/>
          </p:nvPr>
        </p:nvSpPr>
        <p:spPr/>
        <p:txBody>
          <a:bodyPr/>
          <a:lstStyle/>
          <a:p>
            <a:fld id="{EFA87BB9-CDB7-42F1-A4FD-32CAE01FAC8B}" type="slidenum">
              <a:rPr lang="en-US" smtClean="0"/>
              <a:pPr/>
              <a:t>11</a:t>
            </a:fld>
            <a:endParaRPr lang="es-US" dirty="0"/>
          </a:p>
        </p:txBody>
      </p:sp>
    </p:spTree>
    <p:extLst>
      <p:ext uri="{BB962C8B-B14F-4D97-AF65-F5344CB8AC3E}">
        <p14:creationId xmlns:p14="http://schemas.microsoft.com/office/powerpoint/2010/main" val="35578800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8150" y="4415791"/>
            <a:ext cx="6207125" cy="3773895"/>
          </a:xfrm>
        </p:spPr>
        <p:txBody>
          <a:bodyPr>
            <a:normAutofit/>
          </a:bodyPr>
          <a:lstStyle/>
          <a:p>
            <a:pPr lvl="0"/>
            <a:r>
              <a:rPr dirty="0" smtClean="0"/>
              <a:t>Además de la guía en </a:t>
            </a:r>
            <a:r>
              <a:rPr lang="en-US" dirty="0" smtClean="0"/>
              <a:t>CuidadoDeSalud.gov</a:t>
            </a:r>
            <a:r>
              <a:rPr dirty="0" smtClean="0"/>
              <a:t>, puede consultar otras guías útiles en </a:t>
            </a:r>
            <a:r>
              <a:rPr lang="en-US" dirty="0" smtClean="0">
                <a:hlinkClick r:id="rId3"/>
              </a:rPr>
              <a:t>uscis.gov/i-9-central/acceptable-documents</a:t>
            </a:r>
            <a:r>
              <a:rPr dirty="0" smtClean="0"/>
              <a:t> con gráficos de ejemplos de documentos de inmigración y cómo determinar cuáles son los números importantes. Encontrará información adicional para inmigrantes en </a:t>
            </a:r>
            <a:r>
              <a:rPr lang="en-US" dirty="0" smtClean="0">
                <a:hlinkClick r:id="rId4"/>
              </a:rPr>
              <a:t>uscis.gov/sites/default/files/files/nativedocuments/M-618.pdf</a:t>
            </a:r>
            <a:r>
              <a:rPr dirty="0" smtClean="0"/>
              <a:t>. También encontrará información en </a:t>
            </a:r>
            <a:r>
              <a:rPr lang="en-US" dirty="0" smtClean="0"/>
              <a:t>cuidadodesalud.gov/</a:t>
            </a:r>
            <a:r>
              <a:rPr lang="en-US" dirty="0" err="1" smtClean="0"/>
              <a:t>es</a:t>
            </a:r>
            <a:r>
              <a:rPr lang="en-US" dirty="0" smtClean="0"/>
              <a:t>/immigrants/coverage/</a:t>
            </a:r>
            <a:r>
              <a:rPr dirty="0" smtClean="0"/>
              <a:t>. </a:t>
            </a:r>
            <a:endParaRPr lang="es-US" dirty="0"/>
          </a:p>
          <a:p>
            <a:pPr lvl="0"/>
            <a:r>
              <a:rPr dirty="0" smtClean="0"/>
              <a:t>Si no se puede verificar la declaración del usuario sobre su estado de inmigración, la notificación de elegibilidad le ofrecerá instrucciones para que envíe documentación que respalde su declaración al Mercado, y la verificación se hará en forma manual. Luego, el usuario deberá cargar la documentación complementaria que respalde su estado a través de la cuenta del Mercado o enviar copias al Mercado a la siguiente dirección: </a:t>
            </a:r>
          </a:p>
          <a:p>
            <a:pPr marL="171450"/>
            <a:r>
              <a:rPr dirty="0" smtClean="0"/>
              <a:t>Health Insurance Marketplace </a:t>
            </a:r>
            <a:r>
              <a:rPr dirty="0"/>
              <a:t/>
            </a:r>
            <a:br>
              <a:rPr dirty="0"/>
            </a:br>
            <a:r>
              <a:rPr dirty="0" smtClean="0"/>
              <a:t>Department of Health and Human Services </a:t>
            </a:r>
            <a:r>
              <a:rPr dirty="0"/>
              <a:t/>
            </a:r>
            <a:br>
              <a:rPr dirty="0"/>
            </a:br>
            <a:r>
              <a:rPr dirty="0" smtClean="0"/>
              <a:t>465 Industrial Blvd. </a:t>
            </a:r>
            <a:r>
              <a:rPr dirty="0"/>
              <a:t/>
            </a:r>
            <a:br>
              <a:rPr dirty="0"/>
            </a:br>
            <a:r>
              <a:rPr dirty="0" smtClean="0"/>
              <a:t>London, KY 40750-0001</a:t>
            </a:r>
          </a:p>
          <a:p>
            <a:pPr lvl="0"/>
            <a:r>
              <a:rPr dirty="0" smtClean="0"/>
              <a:t>Si el usuario no está seguro o tiene un estado elegible pero no un documento que lo respalde, comuníquese con el </a:t>
            </a:r>
            <a:r>
              <a:rPr lang="en-US" dirty="0" smtClean="0"/>
              <a:t>C</a:t>
            </a:r>
            <a:r>
              <a:rPr dirty="0" smtClean="0"/>
              <a:t>entro</a:t>
            </a:r>
            <a:r>
              <a:rPr lang="en-US" dirty="0" smtClean="0"/>
              <a:t> de</a:t>
            </a:r>
            <a:r>
              <a:rPr lang="en-US" baseline="0" dirty="0" smtClean="0"/>
              <a:t> </a:t>
            </a:r>
            <a:r>
              <a:rPr lang="en-US" baseline="0" dirty="0" err="1" smtClean="0"/>
              <a:t>Llamadas</a:t>
            </a:r>
            <a:r>
              <a:rPr lang="en-US" baseline="0" dirty="0" smtClean="0"/>
              <a:t> del Mercado</a:t>
            </a:r>
            <a:r>
              <a:rPr dirty="0" smtClean="0"/>
              <a:t> al 1-800-319-2596 para obtener ayuda. Los usuarios de TTY deben llamar al 1-855-889-4325.</a:t>
            </a:r>
            <a:endParaRPr lang="es-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12</a:t>
            </a:fld>
            <a:endParaRPr lang="es-US" dirty="0"/>
          </a:p>
        </p:txBody>
      </p:sp>
    </p:spTree>
    <p:extLst>
      <p:ext uri="{BB962C8B-B14F-4D97-AF65-F5344CB8AC3E}">
        <p14:creationId xmlns:p14="http://schemas.microsoft.com/office/powerpoint/2010/main" val="35578800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87375" y="4415791"/>
            <a:ext cx="5889625" cy="4028440"/>
          </a:xfrm>
        </p:spPr>
        <p:txBody>
          <a:bodyPr>
            <a:normAutofit fontScale="92500" lnSpcReduction="20000"/>
          </a:bodyPr>
          <a:lstStyle/>
          <a:p>
            <a:pPr lvl="0"/>
            <a:r>
              <a:rPr lang="es-ES_tradnl" b="0" noProof="0" dirty="0" smtClean="0"/>
              <a:t>De ser posible, recomendamos que el usuario proporcione</a:t>
            </a:r>
            <a:r>
              <a:rPr lang="es-ES_tradnl" b="0" baseline="0" noProof="0" dirty="0" smtClean="0"/>
              <a:t> la </a:t>
            </a:r>
            <a:r>
              <a:rPr lang="es-ES_tradnl" b="0" noProof="0" dirty="0" smtClean="0"/>
              <a:t>documentación requerida a través de “Mi cuenta”, pues es un proceso más rápido para verificar su estatus migratorio en lugar de enviar los documentos por correo. </a:t>
            </a:r>
          </a:p>
          <a:p>
            <a:pPr marL="0" lvl="1" indent="0" defTabSz="931641">
              <a:spcBef>
                <a:spcPts val="611"/>
              </a:spcBef>
              <a:defRPr/>
            </a:pPr>
            <a:r>
              <a:rPr dirty="0" smtClean="0"/>
              <a:t>Al completar su solicitud para una cobertura del Mercado, usted ingresa determinada información sobre usted y, en muchos casos, sobre su familia, como </a:t>
            </a:r>
            <a:r>
              <a:rPr dirty="0" err="1" smtClean="0"/>
              <a:t>su</a:t>
            </a:r>
            <a:r>
              <a:rPr dirty="0" smtClean="0"/>
              <a:t>  residencia, </a:t>
            </a:r>
            <a:r>
              <a:rPr dirty="0" err="1" smtClean="0"/>
              <a:t>ciudadanía</a:t>
            </a:r>
            <a:r>
              <a:rPr dirty="0" smtClean="0"/>
              <a:t> o </a:t>
            </a:r>
            <a:r>
              <a:rPr dirty="0" err="1" smtClean="0"/>
              <a:t>esta</a:t>
            </a:r>
            <a:r>
              <a:rPr lang="en-US" dirty="0" err="1" smtClean="0"/>
              <a:t>tus</a:t>
            </a:r>
            <a:r>
              <a:rPr lang="en-US" dirty="0" smtClean="0"/>
              <a:t> </a:t>
            </a:r>
            <a:r>
              <a:rPr lang="en-US" dirty="0" err="1" smtClean="0"/>
              <a:t>migratorio</a:t>
            </a:r>
            <a:r>
              <a:rPr dirty="0" smtClean="0"/>
              <a:t>, y si está solicitando asistencia para </a:t>
            </a:r>
            <a:r>
              <a:rPr lang="en-US" dirty="0" err="1" smtClean="0"/>
              <a:t>las</a:t>
            </a:r>
            <a:r>
              <a:rPr lang="en-US" baseline="0" dirty="0" smtClean="0"/>
              <a:t> </a:t>
            </a:r>
            <a:r>
              <a:rPr lang="en-US" baseline="0" dirty="0" err="1" smtClean="0"/>
              <a:t>primas</a:t>
            </a:r>
            <a:r>
              <a:rPr lang="en-US" baseline="0" dirty="0" smtClean="0"/>
              <a:t> </a:t>
            </a:r>
            <a:r>
              <a:rPr lang="en-US" baseline="0" dirty="0" err="1" smtClean="0"/>
              <a:t>mensuales</a:t>
            </a:r>
            <a:r>
              <a:rPr lang="en-US" baseline="0" dirty="0" smtClean="0"/>
              <a:t> y </a:t>
            </a:r>
            <a:r>
              <a:rPr lang="en-US" baseline="0" dirty="0" err="1" smtClean="0"/>
              <a:t>gastos</a:t>
            </a:r>
            <a:r>
              <a:rPr lang="en-US" baseline="0" dirty="0" smtClean="0"/>
              <a:t> de </a:t>
            </a:r>
            <a:r>
              <a:rPr lang="en-US" baseline="0" dirty="0" err="1" smtClean="0"/>
              <a:t>su</a:t>
            </a:r>
            <a:r>
              <a:rPr lang="en-US" baseline="0" dirty="0" smtClean="0"/>
              <a:t> </a:t>
            </a:r>
            <a:r>
              <a:rPr lang="en-US" baseline="0" dirty="0" err="1" smtClean="0"/>
              <a:t>bolsillo</a:t>
            </a:r>
            <a:r>
              <a:rPr dirty="0" smtClean="0"/>
              <a:t>, también ingresará sus ingresos. El Mercado intentará corroborar la información </a:t>
            </a:r>
            <a:r>
              <a:rPr dirty="0" err="1" smtClean="0"/>
              <a:t>que</a:t>
            </a:r>
            <a:r>
              <a:rPr dirty="0" smtClean="0"/>
              <a:t> </a:t>
            </a:r>
            <a:r>
              <a:rPr lang="en-US" dirty="0" err="1" smtClean="0"/>
              <a:t>propociono</a:t>
            </a:r>
            <a:r>
              <a:rPr lang="en-US" dirty="0" smtClean="0"/>
              <a:t> </a:t>
            </a:r>
            <a:r>
              <a:rPr dirty="0" smtClean="0"/>
              <a:t>con la información de las fuentes de datos que utilizamos para verificar la elegibilidad. Si algún dato de la información </a:t>
            </a:r>
            <a:r>
              <a:rPr dirty="0" err="1" smtClean="0"/>
              <a:t>que</a:t>
            </a:r>
            <a:r>
              <a:rPr dirty="0" smtClean="0"/>
              <a:t> </a:t>
            </a:r>
            <a:r>
              <a:rPr lang="en-US" dirty="0" err="1" smtClean="0"/>
              <a:t>proporciono</a:t>
            </a:r>
            <a:r>
              <a:rPr lang="en-US" dirty="0" smtClean="0"/>
              <a:t> </a:t>
            </a:r>
            <a:r>
              <a:rPr dirty="0" smtClean="0"/>
              <a:t>no coincide con la información de las fuentes de datos que utilizamos para verificar la elegibilidad, </a:t>
            </a:r>
            <a:r>
              <a:rPr lang="en-US" dirty="0" err="1" smtClean="0"/>
              <a:t>esto</a:t>
            </a:r>
            <a:r>
              <a:rPr lang="en-US" dirty="0" smtClean="0"/>
              <a:t> </a:t>
            </a:r>
            <a:r>
              <a:rPr lang="en-US" dirty="0" err="1" smtClean="0"/>
              <a:t>causara</a:t>
            </a:r>
            <a:r>
              <a:rPr lang="en-US" dirty="0" smtClean="0"/>
              <a:t> </a:t>
            </a:r>
            <a:r>
              <a:rPr lang="en-US" baseline="0" dirty="0" err="1" smtClean="0"/>
              <a:t>una</a:t>
            </a:r>
            <a:r>
              <a:rPr lang="en-US" baseline="0" dirty="0" smtClean="0"/>
              <a:t> </a:t>
            </a:r>
            <a:r>
              <a:rPr lang="en-US" baseline="0" dirty="0" err="1" smtClean="0"/>
              <a:t>discrepancia</a:t>
            </a:r>
            <a:r>
              <a:rPr lang="en-US" baseline="0" dirty="0" smtClean="0"/>
              <a:t> entre la </a:t>
            </a:r>
            <a:r>
              <a:rPr lang="en-US" baseline="0" dirty="0" err="1" smtClean="0"/>
              <a:t>informacion</a:t>
            </a:r>
            <a:r>
              <a:rPr lang="en-US" baseline="0" dirty="0" smtClean="0"/>
              <a:t> </a:t>
            </a:r>
            <a:r>
              <a:rPr lang="en-US" baseline="0" dirty="0" err="1" smtClean="0"/>
              <a:t>que</a:t>
            </a:r>
            <a:r>
              <a:rPr lang="en-US" baseline="0" dirty="0" smtClean="0"/>
              <a:t> </a:t>
            </a:r>
            <a:r>
              <a:rPr lang="en-US" baseline="0" dirty="0" err="1" smtClean="0"/>
              <a:t>usted</a:t>
            </a:r>
            <a:r>
              <a:rPr lang="en-US" baseline="0" dirty="0" smtClean="0"/>
              <a:t> </a:t>
            </a:r>
            <a:r>
              <a:rPr lang="en-US" baseline="0" dirty="0" err="1" smtClean="0"/>
              <a:t>proporciono</a:t>
            </a:r>
            <a:r>
              <a:rPr lang="en-US" baseline="0" dirty="0" smtClean="0"/>
              <a:t> y la </a:t>
            </a:r>
            <a:r>
              <a:rPr lang="en-US" baseline="0" dirty="0" err="1" smtClean="0"/>
              <a:t>informacion</a:t>
            </a:r>
            <a:r>
              <a:rPr lang="en-US" baseline="0" dirty="0" smtClean="0"/>
              <a:t> </a:t>
            </a:r>
            <a:r>
              <a:rPr lang="en-US" baseline="0" dirty="0" err="1" smtClean="0"/>
              <a:t>que</a:t>
            </a:r>
            <a:r>
              <a:rPr lang="en-US" baseline="0" dirty="0" smtClean="0"/>
              <a:t> </a:t>
            </a:r>
            <a:r>
              <a:rPr lang="en-US" baseline="0" dirty="0" err="1" smtClean="0"/>
              <a:t>tenemos</a:t>
            </a:r>
            <a:r>
              <a:rPr dirty="0" smtClean="0"/>
              <a:t>. Envíe cualquier documentación adicional solicitada dentro de los próximos 90 días. Si los documentos solicitados no se reciben dentro de los 90 días, y si usted no demuestra que realmente se esforzó para enviar los documentos adicionales durante ese período, el Mercado determinará su </a:t>
            </a:r>
            <a:r>
              <a:rPr dirty="0" err="1" smtClean="0"/>
              <a:t>elegibilidad</a:t>
            </a:r>
            <a:r>
              <a:rPr dirty="0" smtClean="0"/>
              <a:t> </a:t>
            </a:r>
            <a:r>
              <a:rPr lang="en-US" dirty="0" err="1" smtClean="0"/>
              <a:t>utilizando</a:t>
            </a:r>
            <a:r>
              <a:rPr lang="en-US" baseline="0" dirty="0" smtClean="0"/>
              <a:t> </a:t>
            </a:r>
            <a:r>
              <a:rPr dirty="0" smtClean="0"/>
              <a:t>la información disponible en </a:t>
            </a:r>
            <a:r>
              <a:rPr lang="en-US" dirty="0" smtClean="0"/>
              <a:t>la </a:t>
            </a:r>
            <a:r>
              <a:rPr lang="en-US" dirty="0" err="1" smtClean="0"/>
              <a:t>fuente</a:t>
            </a:r>
            <a:r>
              <a:rPr lang="en-US" baseline="0" dirty="0" smtClean="0"/>
              <a:t> de dados del </a:t>
            </a:r>
            <a:r>
              <a:rPr dirty="0" smtClean="0"/>
              <a:t>Mercado. </a:t>
            </a:r>
            <a:endParaRPr lang="es-US" b="0" i="0" u="none" strike="noStrike" kern="1200" baseline="0" dirty="0" smtClean="0">
              <a:solidFill>
                <a:schemeClr val="tx1"/>
              </a:solidFill>
            </a:endParaRPr>
          </a:p>
          <a:p>
            <a:pPr marL="0" lvl="1" indent="0" defTabSz="931641">
              <a:spcBef>
                <a:spcPts val="611"/>
              </a:spcBef>
              <a:defRPr/>
            </a:pPr>
            <a:r>
              <a:rPr lang="en-US" b="0" i="0" u="none" strike="noStrike" kern="1200" baseline="0" dirty="0" smtClean="0">
                <a:solidFill>
                  <a:schemeClr val="tx1"/>
                </a:solidFill>
              </a:rPr>
              <a:t>Si su documento no</a:t>
            </a:r>
            <a:r>
              <a:rPr dirty="0" smtClean="0"/>
              <a:t> </a:t>
            </a:r>
            <a:r>
              <a:rPr lang="en-US" dirty="0" err="1" smtClean="0"/>
              <a:t>aparece</a:t>
            </a:r>
            <a:r>
              <a:rPr lang="en-US" dirty="0" smtClean="0"/>
              <a:t> en la </a:t>
            </a:r>
            <a:r>
              <a:rPr lang="en-US" dirty="0" err="1" smtClean="0"/>
              <a:t>lista</a:t>
            </a:r>
            <a:r>
              <a:rPr lang="en-US" baseline="0" dirty="0" smtClean="0"/>
              <a:t> de la </a:t>
            </a:r>
            <a:r>
              <a:rPr lang="en-US" baseline="0" dirty="0" err="1" smtClean="0"/>
              <a:t>solicitus</a:t>
            </a:r>
            <a:r>
              <a:rPr lang="en-US" b="0" i="0" u="none" strike="noStrike" kern="1200" baseline="0" dirty="0" smtClean="0">
                <a:solidFill>
                  <a:schemeClr val="tx1"/>
                </a:solidFill>
              </a:rPr>
              <a:t>, </a:t>
            </a:r>
            <a:r>
              <a:rPr lang="en-US" b="0" i="0" u="none" strike="noStrike" kern="1200" baseline="0" dirty="0" smtClean="0"/>
              <a:t>puede seleccionar “Otros documentos o tipos de </a:t>
            </a:r>
            <a:r>
              <a:rPr lang="en-US" b="0" i="0" u="none" strike="noStrike" kern="1200" baseline="0" dirty="0" err="1" smtClean="0"/>
              <a:t>estatus</a:t>
            </a:r>
            <a:r>
              <a:rPr lang="en-US" b="0" i="0" u="none" strike="noStrike" kern="1200" baseline="0" dirty="0" smtClean="0"/>
              <a:t>” en la </a:t>
            </a:r>
            <a:r>
              <a:rPr lang="en-US" b="0" i="0" u="none" strike="noStrike" kern="1200" baseline="0" dirty="0" err="1" smtClean="0"/>
              <a:t>lista</a:t>
            </a:r>
            <a:r>
              <a:rPr lang="en-US" b="0" i="0" u="none" strike="noStrike" kern="1200" baseline="0" dirty="0" smtClean="0"/>
              <a:t>. Si selecciona “ninguno</a:t>
            </a:r>
            <a:r>
              <a:rPr lang="en-US" b="0" i="0" u="none" strike="noStrike" kern="1200" dirty="0" smtClean="0"/>
              <a:t> de estos” en la </a:t>
            </a:r>
            <a:r>
              <a:rPr lang="en-US" b="0" i="0" u="none" strike="noStrike" kern="1200" dirty="0" err="1" smtClean="0"/>
              <a:t>lista</a:t>
            </a:r>
            <a:r>
              <a:rPr lang="en-US" b="0" i="0" u="none" strike="noStrike" kern="1200" dirty="0" smtClean="0"/>
              <a:t>, tendrá la opción de escribir el </a:t>
            </a:r>
            <a:r>
              <a:rPr lang="en-US" b="0" i="0" u="none" strike="noStrike" kern="1200" dirty="0" err="1" smtClean="0"/>
              <a:t>nombre</a:t>
            </a:r>
            <a:r>
              <a:rPr lang="en-US" b="0" i="0" u="none" strike="noStrike" kern="1200" dirty="0" smtClean="0"/>
              <a:t> y </a:t>
            </a:r>
            <a:r>
              <a:rPr lang="en-US" b="0" i="0" u="none" strike="noStrike" kern="1200" dirty="0" err="1" smtClean="0"/>
              <a:t>numero</a:t>
            </a:r>
            <a:r>
              <a:rPr lang="en-US" b="0" i="0" u="none" strike="noStrike" kern="1200" dirty="0" smtClean="0"/>
              <a:t> de su documento.</a:t>
            </a:r>
            <a:r>
              <a:rPr dirty="0" smtClean="0"/>
              <a:t> </a:t>
            </a:r>
            <a:r>
              <a:rPr lang="en-US" b="0" i="0" u="none" strike="noStrike" kern="1200" baseline="0" dirty="0" smtClean="0">
                <a:solidFill>
                  <a:schemeClr val="tx1"/>
                </a:solidFill>
              </a:rPr>
              <a:t>Si tiene un </a:t>
            </a:r>
            <a:r>
              <a:rPr lang="en-US" b="0" i="0" u="none" strike="noStrike" kern="1200" baseline="0" dirty="0" err="1" smtClean="0">
                <a:solidFill>
                  <a:schemeClr val="tx1"/>
                </a:solidFill>
              </a:rPr>
              <a:t>estatus</a:t>
            </a:r>
            <a:r>
              <a:rPr lang="en-US" b="0" i="0" u="none" strike="noStrike" kern="1200" baseline="0" dirty="0" smtClean="0">
                <a:solidFill>
                  <a:schemeClr val="tx1"/>
                </a:solidFill>
              </a:rPr>
              <a:t> </a:t>
            </a:r>
            <a:r>
              <a:rPr lang="en-US" b="0" i="0" u="none" strike="noStrike" kern="1200" baseline="0" dirty="0" err="1" smtClean="0">
                <a:solidFill>
                  <a:schemeClr val="tx1"/>
                </a:solidFill>
              </a:rPr>
              <a:t>migratorio</a:t>
            </a:r>
            <a:r>
              <a:rPr lang="en-US" b="0" i="0" u="none" strike="noStrike" kern="1200" baseline="0" dirty="0" smtClean="0">
                <a:solidFill>
                  <a:schemeClr val="tx1"/>
                </a:solidFill>
              </a:rPr>
              <a:t> elegible, pero no un documento que lo respalde, o si tiene</a:t>
            </a:r>
            <a:r>
              <a:rPr lang="en-US" b="0" i="0" u="none" strike="noStrike" kern="1200" dirty="0" smtClean="0">
                <a:solidFill>
                  <a:schemeClr val="tx1"/>
                </a:solidFill>
              </a:rPr>
              <a:t> otras preguntas, llame al Centro de </a:t>
            </a:r>
            <a:r>
              <a:rPr lang="en-US" b="0" i="0" u="none" strike="noStrike" kern="1200" dirty="0" err="1" smtClean="0">
                <a:solidFill>
                  <a:schemeClr val="tx1"/>
                </a:solidFill>
              </a:rPr>
              <a:t>Llamadas</a:t>
            </a:r>
            <a:r>
              <a:rPr lang="en-US" b="0" i="0" u="none" strike="noStrike" kern="1200" baseline="0" dirty="0" smtClean="0">
                <a:solidFill>
                  <a:schemeClr val="tx1"/>
                </a:solidFill>
              </a:rPr>
              <a:t> del </a:t>
            </a:r>
            <a:r>
              <a:rPr lang="en-US" b="0" i="0" u="none" strike="noStrike" kern="1200" dirty="0" smtClean="0">
                <a:solidFill>
                  <a:schemeClr val="tx1"/>
                </a:solidFill>
              </a:rPr>
              <a:t>Mercado al 1-800-318-2596 para obtener ayuda. </a:t>
            </a:r>
            <a:r>
              <a:rPr dirty="0" smtClean="0"/>
              <a:t>Los usuarios de TTY deben llamar al 1-855-889-4325.</a:t>
            </a:r>
          </a:p>
          <a:p>
            <a:r>
              <a:rPr dirty="0" smtClean="0"/>
              <a:t>Un representante del centro de atención telefónica (CCR) le solicitará información como su nombre y fecha de nacimiento para iniciar una revisión de </a:t>
            </a:r>
            <a:r>
              <a:rPr dirty="0" err="1" smtClean="0"/>
              <a:t>su</a:t>
            </a:r>
            <a:r>
              <a:rPr dirty="0" smtClean="0"/>
              <a:t> </a:t>
            </a:r>
            <a:r>
              <a:rPr lang="en-US" dirty="0" err="1" smtClean="0"/>
              <a:t>solicitud</a:t>
            </a:r>
            <a:r>
              <a:rPr dirty="0" smtClean="0"/>
              <a:t>. </a:t>
            </a:r>
            <a:r>
              <a:rPr dirty="0" err="1" smtClean="0"/>
              <a:t>Recibirá</a:t>
            </a:r>
            <a:r>
              <a:rPr dirty="0" smtClean="0"/>
              <a:t> </a:t>
            </a:r>
            <a:r>
              <a:rPr lang="en-US" dirty="0" err="1" smtClean="0"/>
              <a:t>informacion</a:t>
            </a:r>
            <a:r>
              <a:rPr lang="en-US" dirty="0" smtClean="0"/>
              <a:t> </a:t>
            </a:r>
            <a:r>
              <a:rPr dirty="0" err="1" smtClean="0"/>
              <a:t>cuando</a:t>
            </a:r>
            <a:r>
              <a:rPr dirty="0" smtClean="0"/>
              <a:t> la revisión se haya completado. </a:t>
            </a:r>
            <a:endParaRPr lang="es-US" dirty="0" smtClean="0"/>
          </a:p>
          <a:p>
            <a:r>
              <a:rPr dirty="0" smtClean="0"/>
              <a:t>Para obtener una lista de los documentos aceptables, </a:t>
            </a:r>
            <a:r>
              <a:rPr dirty="0" err="1" smtClean="0"/>
              <a:t>visite</a:t>
            </a:r>
            <a:r>
              <a:rPr dirty="0" smtClean="0"/>
              <a:t> </a:t>
            </a:r>
            <a:r>
              <a:rPr lang="en-US" sz="1200" u="sng" kern="1200" dirty="0" smtClean="0">
                <a:solidFill>
                  <a:schemeClr val="tx1"/>
                </a:solidFill>
                <a:effectLst/>
                <a:latin typeface="Calibri" pitchFamily="34" charset="0"/>
                <a:ea typeface="+mn-ea"/>
                <a:cs typeface="Calibri" pitchFamily="34" charset="0"/>
                <a:hlinkClick r:id="rId3"/>
              </a:rPr>
              <a:t>https://www.cuidadodesalud.gov/es/immigrants/documentation/</a:t>
            </a:r>
            <a:endParaRPr lang="es-US" dirty="0" smtClean="0"/>
          </a:p>
          <a:p>
            <a:endParaRPr lang="es-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13</a:t>
            </a:fld>
            <a:endParaRPr lang="es-US" dirty="0"/>
          </a:p>
        </p:txBody>
      </p:sp>
    </p:spTree>
    <p:extLst>
      <p:ext uri="{BB962C8B-B14F-4D97-AF65-F5344CB8AC3E}">
        <p14:creationId xmlns:p14="http://schemas.microsoft.com/office/powerpoint/2010/main" val="2230816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11175" y="4415791"/>
            <a:ext cx="5988050" cy="3995238"/>
          </a:xfrm>
        </p:spPr>
        <p:txBody>
          <a:bodyPr>
            <a:normAutofit fontScale="92500" lnSpcReduction="10000"/>
          </a:bodyPr>
          <a:lstStyle/>
          <a:p>
            <a:r>
              <a:rPr dirty="0" smtClean="0"/>
              <a:t>Además de la lista de documentos detallados en las 3 diapositivas anteriores, los solicitantes con problemas de coincidencia de datos de sus estados de inmigración también pueden utilizar lo siguiente para demostrar su elegibilidad: </a:t>
            </a:r>
          </a:p>
          <a:p>
            <a:pPr marL="174683" indent="-174683">
              <a:buFont typeface="Wingdings" panose="05000000000000000000" pitchFamily="2" charset="2"/>
              <a:buChar char="§"/>
            </a:pPr>
            <a:r>
              <a:rPr dirty="0" smtClean="0"/>
              <a:t>Un documento que indique que son miembros de una tribu indígena reconocida federalmente o indígena americano nacido en Canadá</a:t>
            </a:r>
          </a:p>
          <a:p>
            <a:pPr marL="174683" indent="-174683">
              <a:buFont typeface="Wingdings" panose="05000000000000000000" pitchFamily="2" charset="2"/>
              <a:buChar char="§"/>
            </a:pPr>
            <a:r>
              <a:rPr dirty="0" smtClean="0"/>
              <a:t>Carta de elegibilidad de la Oficina de Reasentamiento de Refugiados (si es menor de 18) </a:t>
            </a:r>
          </a:p>
          <a:p>
            <a:pPr marL="174683" indent="-174683">
              <a:buFont typeface="Wingdings" panose="05000000000000000000" pitchFamily="2" charset="2"/>
              <a:buChar char="§"/>
            </a:pPr>
            <a:r>
              <a:rPr dirty="0" smtClean="0"/>
              <a:t>Documento que indique suspensión de la expulsión </a:t>
            </a:r>
          </a:p>
          <a:p>
            <a:pPr marL="174683" indent="-174683">
              <a:buFont typeface="Wingdings" panose="05000000000000000000" pitchFamily="2" charset="2"/>
              <a:buChar char="§"/>
            </a:pPr>
            <a:r>
              <a:rPr dirty="0" smtClean="0"/>
              <a:t>Orden administrativa de suspensión de expulsión, concedida por el Departamento de Seguridad Nacional  </a:t>
            </a:r>
          </a:p>
          <a:p>
            <a:pPr marL="174683" indent="-174683">
              <a:buFont typeface="Wingdings" panose="05000000000000000000" pitchFamily="2" charset="2"/>
              <a:buChar char="§"/>
            </a:pPr>
            <a:r>
              <a:rPr dirty="0" smtClean="0"/>
              <a:t>Certificación de la Oficina de Reasentamiento de Refugiados del Departamento de Salud y Servicios Humanos (HHS) de los EE.UU. </a:t>
            </a:r>
          </a:p>
          <a:p>
            <a:r>
              <a:rPr dirty="0" smtClean="0"/>
              <a:t>Si tiene preguntas sobre la documentación, los siguientes enlaces en </a:t>
            </a:r>
            <a:r>
              <a:rPr lang="en-US" sz="1200" u="sng" kern="1200" dirty="0" smtClean="0">
                <a:solidFill>
                  <a:schemeClr val="tx1"/>
                </a:solidFill>
                <a:effectLst/>
                <a:latin typeface="Calibri" pitchFamily="34" charset="0"/>
                <a:ea typeface="+mn-ea"/>
                <a:cs typeface="Calibri" pitchFamily="34" charset="0"/>
                <a:hlinkClick r:id="rId3"/>
              </a:rPr>
              <a:t>https://www.cuidadodesalud.gov/es/</a:t>
            </a:r>
            <a:r>
              <a:rPr dirty="0" smtClean="0"/>
              <a:t> pueden ser útiles: </a:t>
            </a:r>
          </a:p>
          <a:p>
            <a:pPr marL="174683" indent="-174683">
              <a:buFont typeface="Wingdings" panose="05000000000000000000" pitchFamily="2" charset="2"/>
              <a:buChar char="§"/>
            </a:pPr>
            <a:r>
              <a:rPr dirty="0" smtClean="0"/>
              <a:t>Para obtener más información sobre los tipos de estados de inmigración elegibles, </a:t>
            </a:r>
            <a:r>
              <a:rPr dirty="0" err="1" smtClean="0"/>
              <a:t>visite</a:t>
            </a:r>
            <a:r>
              <a:rPr dirty="0" smtClean="0"/>
              <a:t> </a:t>
            </a:r>
            <a:r>
              <a:rPr lang="en-US" dirty="0" smtClean="0"/>
              <a:t>cuidadodesalud.gov/</a:t>
            </a:r>
            <a:r>
              <a:rPr lang="en-US" dirty="0" err="1" smtClean="0"/>
              <a:t>es</a:t>
            </a:r>
            <a:r>
              <a:rPr lang="en-US" dirty="0" smtClean="0"/>
              <a:t>/blog/10-things-immigrant-families-need-to-know-about-the-marketplace/</a:t>
            </a:r>
            <a:r>
              <a:rPr dirty="0" smtClean="0"/>
              <a:t>.</a:t>
            </a:r>
          </a:p>
          <a:p>
            <a:pPr marL="174683" indent="-174683">
              <a:buFont typeface="Wingdings" panose="05000000000000000000" pitchFamily="2" charset="2"/>
              <a:buChar char="§"/>
            </a:pPr>
            <a:r>
              <a:rPr dirty="0" smtClean="0"/>
              <a:t>Para obtener más información sobre ciudadanos naturalizados o derivados, </a:t>
            </a:r>
            <a:r>
              <a:rPr dirty="0" err="1" smtClean="0"/>
              <a:t>visite</a:t>
            </a:r>
            <a:r>
              <a:rPr dirty="0" smtClean="0"/>
              <a:t> </a:t>
            </a:r>
            <a:r>
              <a:rPr lang="en-US" dirty="0" smtClean="0"/>
              <a:t>cuidadodesalud.gov/</a:t>
            </a:r>
            <a:r>
              <a:rPr lang="en-US" dirty="0" err="1" smtClean="0"/>
              <a:t>es</a:t>
            </a:r>
            <a:r>
              <a:rPr lang="en-US" dirty="0" smtClean="0"/>
              <a:t>/help/citizenship-and-immigration-status-questions/</a:t>
            </a:r>
            <a:r>
              <a:rPr dirty="0" smtClean="0"/>
              <a:t>.</a:t>
            </a:r>
          </a:p>
          <a:p>
            <a:pPr marL="174683" marR="0" indent="-174683" algn="l" defTabSz="914400" rtl="0" eaLnBrk="1" fontAlgn="auto" latinLnBrk="0" hangingPunct="1">
              <a:lnSpc>
                <a:spcPct val="100000"/>
              </a:lnSpc>
              <a:spcBef>
                <a:spcPts val="600"/>
              </a:spcBef>
              <a:spcAft>
                <a:spcPts val="0"/>
              </a:spcAft>
              <a:buClrTx/>
              <a:buSzTx/>
              <a:buFont typeface="Wingdings" panose="05000000000000000000" pitchFamily="2" charset="2"/>
              <a:buChar char="§"/>
              <a:tabLst/>
              <a:defRPr/>
            </a:pPr>
            <a:r>
              <a:rPr dirty="0" smtClean="0"/>
              <a:t>Para obtener más información sobre documentación de inmigración y sobre cómo ingresarla correctamente en la solicitud, </a:t>
            </a:r>
            <a:r>
              <a:rPr dirty="0" err="1" smtClean="0"/>
              <a:t>viste</a:t>
            </a:r>
            <a:r>
              <a:rPr dirty="0" smtClean="0"/>
              <a:t> </a:t>
            </a:r>
            <a:r>
              <a:rPr lang="en-US" sz="1200" u="sng" kern="1200" dirty="0" smtClean="0">
                <a:solidFill>
                  <a:schemeClr val="tx1"/>
                </a:solidFill>
                <a:effectLst/>
                <a:latin typeface="Calibri" pitchFamily="34" charset="0"/>
                <a:ea typeface="+mn-ea"/>
                <a:cs typeface="Calibri" pitchFamily="34" charset="0"/>
                <a:hlinkClick r:id="rId4"/>
              </a:rPr>
              <a:t>https://www.cuidadodesalud.gov/es/help/immigration-document-types/</a:t>
            </a:r>
            <a:endParaRPr lang="en-US" sz="1200" kern="1200" dirty="0" smtClean="0">
              <a:solidFill>
                <a:schemeClr val="tx1"/>
              </a:solidFill>
              <a:effectLst/>
              <a:latin typeface="Calibri" pitchFamily="34" charset="0"/>
              <a:ea typeface="+mn-ea"/>
              <a:cs typeface="Calibri" pitchFamily="34" charset="0"/>
            </a:endParaRPr>
          </a:p>
          <a:p>
            <a:pPr marL="0" indent="0">
              <a:buFont typeface="Wingdings" panose="05000000000000000000" pitchFamily="2" charset="2"/>
              <a:buNone/>
            </a:pPr>
            <a:endParaRPr dirty="0" smtClean="0"/>
          </a:p>
          <a:p>
            <a:pPr marL="174683" indent="-174683">
              <a:buFont typeface="Wingdings" panose="05000000000000000000" pitchFamily="2" charset="2"/>
              <a:buChar char="§"/>
            </a:pPr>
            <a:endParaRPr lang="es-US" dirty="0" smtClean="0"/>
          </a:p>
        </p:txBody>
      </p:sp>
      <p:sp>
        <p:nvSpPr>
          <p:cNvPr id="5" name="Slide Number Placeholder 4"/>
          <p:cNvSpPr>
            <a:spLocks noGrp="1"/>
          </p:cNvSpPr>
          <p:nvPr>
            <p:ph type="sldNum" sz="quarter" idx="11"/>
          </p:nvPr>
        </p:nvSpPr>
        <p:spPr/>
        <p:txBody>
          <a:bodyPr/>
          <a:lstStyle/>
          <a:p>
            <a:fld id="{EFA87BB9-CDB7-42F1-A4FD-32CAE01FAC8B}" type="slidenum">
              <a:rPr lang="en-US" smtClean="0"/>
              <a:pPr/>
              <a:t>14</a:t>
            </a:fld>
            <a:endParaRPr lang="es-US" dirty="0"/>
          </a:p>
        </p:txBody>
      </p:sp>
    </p:spTree>
    <p:extLst>
      <p:ext uri="{BB962C8B-B14F-4D97-AF65-F5344CB8AC3E}">
        <p14:creationId xmlns:p14="http://schemas.microsoft.com/office/powerpoint/2010/main" val="2246794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25475"/>
            <a:ext cx="4654550" cy="3490913"/>
          </a:xfrm>
        </p:spPr>
      </p:sp>
      <p:sp>
        <p:nvSpPr>
          <p:cNvPr id="3" name="Notes Placeholder 2"/>
          <p:cNvSpPr>
            <a:spLocks noGrp="1"/>
          </p:cNvSpPr>
          <p:nvPr>
            <p:ph type="body" idx="1"/>
          </p:nvPr>
        </p:nvSpPr>
        <p:spPr/>
        <p:txBody>
          <a:bodyPr>
            <a:normAutofit/>
          </a:bodyPr>
          <a:lstStyle/>
          <a:p>
            <a:pPr defTabSz="930826">
              <a:spcBef>
                <a:spcPts val="602"/>
              </a:spcBef>
              <a:defRPr/>
            </a:pPr>
            <a:r>
              <a:rPr dirty="0" smtClean="0"/>
              <a:t>Solo puede inscribirse o cambiarse de plan en el Mercado durante el </a:t>
            </a:r>
            <a:r>
              <a:rPr lang="en-US" dirty="0" err="1" smtClean="0"/>
              <a:t>P</a:t>
            </a:r>
            <a:r>
              <a:rPr dirty="0" err="1" smtClean="0"/>
              <a:t>eríodo</a:t>
            </a:r>
            <a:r>
              <a:rPr dirty="0" smtClean="0"/>
              <a:t> de </a:t>
            </a:r>
            <a:r>
              <a:rPr lang="en-US" dirty="0" err="1" smtClean="0"/>
              <a:t>I</a:t>
            </a:r>
            <a:r>
              <a:rPr dirty="0" err="1" smtClean="0"/>
              <a:t>nscripción</a:t>
            </a:r>
            <a:r>
              <a:rPr dirty="0" smtClean="0"/>
              <a:t> </a:t>
            </a:r>
            <a:r>
              <a:rPr lang="en-US" dirty="0" err="1" smtClean="0"/>
              <a:t>A</a:t>
            </a:r>
            <a:r>
              <a:rPr dirty="0" err="1" smtClean="0"/>
              <a:t>bierta</a:t>
            </a:r>
            <a:r>
              <a:rPr dirty="0" smtClean="0"/>
              <a:t> (OEP) o durante un </a:t>
            </a:r>
            <a:r>
              <a:rPr lang="en-US" dirty="0" err="1" smtClean="0"/>
              <a:t>P</a:t>
            </a:r>
            <a:r>
              <a:rPr dirty="0" err="1" smtClean="0"/>
              <a:t>eríodo</a:t>
            </a:r>
            <a:r>
              <a:rPr dirty="0" smtClean="0"/>
              <a:t> </a:t>
            </a:r>
            <a:r>
              <a:rPr lang="en-US" dirty="0" smtClean="0"/>
              <a:t>E</a:t>
            </a:r>
            <a:r>
              <a:rPr dirty="0" smtClean="0"/>
              <a:t>special </a:t>
            </a:r>
            <a:r>
              <a:rPr lang="en-US" dirty="0" smtClean="0"/>
              <a:t>de </a:t>
            </a:r>
            <a:r>
              <a:rPr lang="en-US" dirty="0" err="1" smtClean="0"/>
              <a:t>Inscripción</a:t>
            </a:r>
            <a:r>
              <a:rPr lang="en-US" dirty="0" smtClean="0"/>
              <a:t> </a:t>
            </a:r>
            <a:r>
              <a:rPr dirty="0" smtClean="0"/>
              <a:t>(SEP) si califica. El OEP para una cobertura de 2016 es desde el 1 de noviembre de 2015 hasta el 31 de enero de 2016. Si experimenta determinados eventos de vida que califiquen u otros cambios en circunstancias de vida que califiquen, es posible que pueda acceder a un SEP. Si es elegible para Medicaid o el Programa de Seguro Médico para Niños (CHIP), puede inscribirse en cualquier momento del año. </a:t>
            </a:r>
          </a:p>
          <a:p>
            <a:pPr defTabSz="930826">
              <a:spcBef>
                <a:spcPts val="602"/>
              </a:spcBef>
              <a:defRPr/>
            </a:pPr>
            <a:r>
              <a:rPr dirty="0" smtClean="0"/>
              <a:t>Si es miembro de una tribu indígena reconocida federalmente o de una corporación de nativos de Alaska, puede inscribirse o cambiar de plan una vez por mes durante todo el año.</a:t>
            </a:r>
          </a:p>
          <a:p>
            <a:endParaRPr lang="es-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15</a:t>
            </a:fld>
            <a:endParaRPr lang="es-US" dirty="0"/>
          </a:p>
        </p:txBody>
      </p:sp>
    </p:spTree>
    <p:extLst>
      <p:ext uri="{BB962C8B-B14F-4D97-AF65-F5344CB8AC3E}">
        <p14:creationId xmlns:p14="http://schemas.microsoft.com/office/powerpoint/2010/main" val="4010707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7925" y="625475"/>
            <a:ext cx="4654550" cy="3490913"/>
          </a:xfrm>
        </p:spPr>
      </p:sp>
      <p:sp>
        <p:nvSpPr>
          <p:cNvPr id="3" name="Notes Placeholder 2"/>
          <p:cNvSpPr>
            <a:spLocks noGrp="1"/>
          </p:cNvSpPr>
          <p:nvPr>
            <p:ph type="body" idx="1"/>
          </p:nvPr>
        </p:nvSpPr>
        <p:spPr>
          <a:xfrm>
            <a:off x="304800" y="4144963"/>
            <a:ext cx="6426200" cy="4349750"/>
          </a:xfrm>
        </p:spPr>
        <p:txBody>
          <a:bodyPr>
            <a:normAutofit fontScale="92500" lnSpcReduction="10000"/>
          </a:bodyPr>
          <a:lstStyle/>
          <a:p>
            <a:pPr defTabSz="931468">
              <a:spcBef>
                <a:spcPts val="0"/>
              </a:spcBef>
              <a:defRPr/>
            </a:pPr>
            <a:r>
              <a:rPr lang="en-US" sz="1000" dirty="0"/>
              <a:t>Si experimentó un cambio de vida que califique, puede utilizar </a:t>
            </a:r>
            <a:r>
              <a:rPr lang="en-US" sz="1000" dirty="0" err="1"/>
              <a:t>su</a:t>
            </a:r>
            <a:r>
              <a:rPr lang="en-US" sz="1000" dirty="0"/>
              <a:t> </a:t>
            </a:r>
            <a:r>
              <a:rPr lang="en-US" sz="1000" dirty="0" err="1" smtClean="0"/>
              <a:t>Período</a:t>
            </a:r>
            <a:r>
              <a:rPr lang="en-US" sz="1000" dirty="0" smtClean="0"/>
              <a:t> Especial  de </a:t>
            </a:r>
            <a:r>
              <a:rPr lang="en-US" sz="1000" dirty="0" err="1" smtClean="0"/>
              <a:t>Inscripción</a:t>
            </a:r>
            <a:r>
              <a:rPr lang="en-US" sz="1000" dirty="0" smtClean="0"/>
              <a:t> (</a:t>
            </a:r>
            <a:r>
              <a:rPr lang="en-US" sz="1000" dirty="0"/>
              <a:t>SEP) en línea o por teléfono. Puede iniciar sesión en su cuenta en </a:t>
            </a:r>
            <a:r>
              <a:rPr lang="en-US" sz="1000" u="sng" dirty="0" smtClean="0"/>
              <a:t>CuidadoDeSalud.gov</a:t>
            </a:r>
            <a:r>
              <a:rPr lang="en-US" sz="1000" dirty="0" smtClean="0"/>
              <a:t> </a:t>
            </a:r>
            <a:r>
              <a:rPr lang="en-US" sz="1000" dirty="0"/>
              <a:t>y hacer clic en el botón “Informar un cambio de vida” para iniciar el proceso del SEP. También puede comunicarse con el </a:t>
            </a:r>
            <a:r>
              <a:rPr lang="en-US" sz="1000" dirty="0" smtClean="0"/>
              <a:t>Centro de </a:t>
            </a:r>
            <a:r>
              <a:rPr lang="en-US" sz="1000" dirty="0" err="1" smtClean="0"/>
              <a:t>Llamadas</a:t>
            </a:r>
            <a:r>
              <a:rPr lang="en-US" sz="1000" dirty="0" smtClean="0"/>
              <a:t> del Mercado para </a:t>
            </a:r>
            <a:r>
              <a:rPr lang="en-US" sz="1000" dirty="0"/>
              <a:t>solicitar un SEP al 1-800-318-2596. Los usuarios de TTY deben llamar al 1-855-889-4325. </a:t>
            </a:r>
          </a:p>
          <a:p>
            <a:pPr>
              <a:spcBef>
                <a:spcPts val="0"/>
              </a:spcBef>
            </a:pPr>
            <a:r>
              <a:rPr lang="en-US" sz="1000" dirty="0" smtClean="0"/>
              <a:t>Debe comunicarse con el Mercado dentro de los 60 días de dicho cambio para recibir un SEP si cree que desea realizar cambios a su cobertura.</a:t>
            </a:r>
            <a:endParaRPr lang="es-US" sz="1000" dirty="0"/>
          </a:p>
          <a:p>
            <a:pPr defTabSz="931468">
              <a:spcBef>
                <a:spcPts val="0"/>
              </a:spcBef>
              <a:defRPr/>
            </a:pPr>
            <a:r>
              <a:rPr lang="en-US" sz="1000" dirty="0"/>
              <a:t>Si experimentó un cambio de vida que califique y desea solicitar una nueva cobertura médica, verá un mensaje recordatorio en su lista de “inscripción pendiente” en </a:t>
            </a:r>
            <a:r>
              <a:rPr lang="en-US" sz="1000" u="sng" dirty="0" smtClean="0"/>
              <a:t>CuidadoDeSalud.gov</a:t>
            </a:r>
            <a:r>
              <a:rPr lang="en-US" sz="1000" dirty="0" smtClean="0"/>
              <a:t> </a:t>
            </a:r>
            <a:r>
              <a:rPr lang="en-US" sz="1000" dirty="0"/>
              <a:t>para avisarle que es elegible para un SEP. </a:t>
            </a:r>
            <a:endParaRPr lang="es-US" sz="1000" dirty="0"/>
          </a:p>
          <a:p>
            <a:pPr>
              <a:spcBef>
                <a:spcPts val="0"/>
              </a:spcBef>
            </a:pPr>
            <a:r>
              <a:rPr lang="en-US" sz="1000" dirty="0" smtClean="0"/>
              <a:t>Si ya tiene una cobertura del Mercado e informó un cambio de vida que califique, verá un mensaje recordatorio en su lista de “inscripción pendiente” para avisarle que es elegible para un SEP. Tendrá la opción de continuar inscripto en su plan actual o elegir un plan nuevo durante su SEP. </a:t>
            </a:r>
          </a:p>
          <a:p>
            <a:pPr defTabSz="918144">
              <a:spcBef>
                <a:spcPts val="0"/>
              </a:spcBef>
              <a:defRPr/>
            </a:pPr>
            <a:r>
              <a:rPr lang="en-US" sz="1000" dirty="0" smtClean="0"/>
              <a:t>El Mercado debe autorizar a un afiliado o persona calificada y a sus dependientes a inscribirse o cambiar de un plan de salud calificado a otro si experimentó uno de los siguientes eventos (no es una lista completa):</a:t>
            </a:r>
            <a:endParaRPr lang="es-US" sz="1000" dirty="0"/>
          </a:p>
          <a:p>
            <a:pPr marL="172152" indent="-172152">
              <a:spcBef>
                <a:spcPts val="0"/>
              </a:spcBef>
              <a:buFont typeface="Wingdings" panose="05000000000000000000" pitchFamily="2" charset="2"/>
              <a:buChar char="§"/>
            </a:pPr>
            <a:r>
              <a:rPr lang="en-US" sz="1000" dirty="0"/>
              <a:t>Pérdida de la cobertura esencial mínima, sin incluir finalización voluntaria, falta de pago de las primas a tiempo, incluidas las primas de COBRA antes de que venza la cobertura de COBRA, y situaciones que permitan una rescisión (finalización del contrato), como cuando una persona (o una persona que busca una cobertura en nombre de otra persona) realiza un acto, práctica u omisión que constituye un fraude, o la persona hace una declaración falsa de forma intencional de un hecho real, como se prohíbe en los términos del plan o la cobertura. Finalización del año de la póliza o del plan para un plan de salud grupal o cobertura de salud individual con un año no calendario, incluso si la persona calificada o su dependiente tienen la opción de renovar dicha cobertura. La fecha de la pérdida de la cobertura es el último día del año de la póliza o del plan.</a:t>
            </a:r>
          </a:p>
          <a:p>
            <a:pPr marL="172152" indent="-172152">
              <a:spcBef>
                <a:spcPts val="0"/>
              </a:spcBef>
              <a:buFont typeface="Wingdings" panose="05000000000000000000" pitchFamily="2" charset="2"/>
              <a:buChar char="§"/>
            </a:pPr>
            <a:r>
              <a:rPr lang="en-US" sz="1000" dirty="0"/>
              <a:t>Pérdida de la cobertura relacionada con el embarazo, como se describe en las secciones 1902(a)(10)(A)(i)(IV) y (a)(10)(A)(ii)(IX) de la Ley de Seguro social. La fecha de la pérdida de la cobertura es el último día en que la usuaria tuvo la cobertura relacionada con el embarazo. </a:t>
            </a:r>
            <a:endParaRPr lang="es-US" sz="1000" dirty="0">
              <a:solidFill>
                <a:srgbClr val="FF0000"/>
              </a:solidFill>
            </a:endParaRPr>
          </a:p>
          <a:p>
            <a:pPr marL="172152" indent="-172152">
              <a:spcBef>
                <a:spcPts val="0"/>
              </a:spcBef>
              <a:buFont typeface="Wingdings" panose="05000000000000000000" pitchFamily="2" charset="2"/>
              <a:buChar char="§"/>
            </a:pPr>
            <a:r>
              <a:rPr lang="en-US" sz="1000" dirty="0"/>
              <a:t>Pérdida de la cobertura médicamente necesaria, como se describe en la sección 1902(a)(10)(C) de la Ley de Seguro Social solo una vez al año. La fecha de la pérdida de la cobertura es el último día en que el usuario tuvo la cobertura médicamente necesaria. </a:t>
            </a:r>
          </a:p>
          <a:p>
            <a:pPr marL="165261" indent="-165261">
              <a:spcBef>
                <a:spcPts val="0"/>
              </a:spcBef>
              <a:buFont typeface="Wingdings" panose="05000000000000000000" pitchFamily="2" charset="2"/>
              <a:buChar char="§"/>
            </a:pPr>
            <a:r>
              <a:rPr lang="en-US" sz="1000" dirty="0"/>
              <a:t>Agregar a un dependiente o convertirse en dependiente</a:t>
            </a:r>
          </a:p>
          <a:p>
            <a:pPr marL="272374" lvl="2" indent="-107113">
              <a:spcBef>
                <a:spcPts val="0"/>
              </a:spcBef>
              <a:buFont typeface="Arial" panose="020B0604020202020204" pitchFamily="34" charset="0"/>
              <a:buChar char="•"/>
            </a:pPr>
            <a:r>
              <a:rPr lang="en-US" sz="1000" dirty="0"/>
              <a:t>Matrimonio, nacimiento, adopción, entrega en adopción o cuidado tutelar, o por una sentencia de manutención de menores u otra orden de un tribunal</a:t>
            </a:r>
          </a:p>
          <a:p>
            <a:pPr marL="165261" indent="-165261">
              <a:spcBef>
                <a:spcPts val="0"/>
              </a:spcBef>
              <a:buFont typeface="Wingdings" panose="05000000000000000000" pitchFamily="2" charset="2"/>
              <a:buChar char="§"/>
            </a:pPr>
            <a:r>
              <a:rPr lang="en-US" sz="1000" dirty="0"/>
              <a:t>El afiliado pierde a un dependiente o ya no se lo considera un dependiente</a:t>
            </a:r>
          </a:p>
          <a:p>
            <a:pPr marL="275434" lvl="1" indent="-110174">
              <a:spcBef>
                <a:spcPts val="0"/>
              </a:spcBef>
              <a:buFont typeface="Arial" panose="020B0604020202020204" pitchFamily="34" charset="0"/>
              <a:buChar char="•"/>
            </a:pPr>
            <a:r>
              <a:rPr lang="en-US" sz="1000" dirty="0"/>
              <a:t>Divorcio o separación legal, o fallecimiento</a:t>
            </a:r>
          </a:p>
          <a:p>
            <a:pPr marL="165261" indent="-165261">
              <a:spcBef>
                <a:spcPts val="0"/>
              </a:spcBef>
              <a:buFont typeface="Wingdings" panose="05000000000000000000" pitchFamily="2" charset="2"/>
              <a:buChar char="§"/>
            </a:pPr>
            <a:r>
              <a:rPr lang="en-US" sz="1000" dirty="0"/>
              <a:t>La persona calificada o dependiente que anteriormente no fue ciudadana, nativa ni residente legalmente presente recibe dicho estado</a:t>
            </a:r>
          </a:p>
          <a:p>
            <a:pPr>
              <a:spcBef>
                <a:spcPts val="0"/>
              </a:spcBef>
            </a:pPr>
            <a:endParaRPr lang="es-US" sz="1000" dirty="0"/>
          </a:p>
        </p:txBody>
      </p:sp>
      <p:sp>
        <p:nvSpPr>
          <p:cNvPr id="5" name="Slide Number Placeholder 4"/>
          <p:cNvSpPr>
            <a:spLocks noGrp="1"/>
          </p:cNvSpPr>
          <p:nvPr>
            <p:ph type="sldNum" sz="quarter" idx="11"/>
          </p:nvPr>
        </p:nvSpPr>
        <p:spPr/>
        <p:txBody>
          <a:bodyPr/>
          <a:lstStyle/>
          <a:p>
            <a:fld id="{EFA87BB9-CDB7-42F1-A4FD-32CAE01FAC8B}" type="slidenum">
              <a:rPr lang="en-US" smtClean="0">
                <a:solidFill>
                  <a:prstClr val="black"/>
                </a:solidFill>
              </a:rPr>
              <a:pPr/>
              <a:t>16</a:t>
            </a:fld>
            <a:endParaRPr lang="es-US" dirty="0">
              <a:solidFill>
                <a:prstClr val="black"/>
              </a:solidFill>
            </a:endParaRPr>
          </a:p>
        </p:txBody>
      </p:sp>
    </p:spTree>
    <p:extLst>
      <p:ext uri="{BB962C8B-B14F-4D97-AF65-F5344CB8AC3E}">
        <p14:creationId xmlns:p14="http://schemas.microsoft.com/office/powerpoint/2010/main" val="16194469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8078">
              <a:spcBef>
                <a:spcPts val="602"/>
              </a:spcBef>
              <a:defRPr/>
            </a:pPr>
            <a:r>
              <a:rPr dirty="0" smtClean="0"/>
              <a:t>Si solicita una cobertura, puede ser útil tener información familiar importante ya lista. El producto CMS No. 11896 se encuentra disponible en </a:t>
            </a:r>
            <a:r>
              <a:rPr lang="en-US" dirty="0">
                <a:hlinkClick r:id="rId3"/>
              </a:rPr>
              <a:t>Marketplace.cms.gov/outreach-and-education/apply-for-or-renew-coverage.pdf</a:t>
            </a:r>
            <a:r>
              <a:rPr dirty="0" smtClean="0"/>
              <a:t>. La información necesaria puede incluir, pero no solo limitarse a lo siguiente:</a:t>
            </a:r>
          </a:p>
          <a:p>
            <a:pPr marL="172139" indent="-172139" defTabSz="918078">
              <a:spcBef>
                <a:spcPts val="602"/>
              </a:spcBef>
              <a:buFont typeface="Wingdings" panose="05000000000000000000" pitchFamily="2" charset="2"/>
              <a:buChar char="§"/>
              <a:defRPr/>
            </a:pPr>
            <a:r>
              <a:rPr dirty="0" smtClean="0"/>
              <a:t>Cantidad de integrantes en la familia</a:t>
            </a:r>
          </a:p>
          <a:p>
            <a:pPr marL="172139" indent="-172139" defTabSz="918078">
              <a:spcBef>
                <a:spcPts val="602"/>
              </a:spcBef>
              <a:buFont typeface="Wingdings" panose="05000000000000000000" pitchFamily="2" charset="2"/>
              <a:buChar char="§"/>
              <a:defRPr/>
            </a:pPr>
            <a:r>
              <a:rPr dirty="0" smtClean="0"/>
              <a:t>Dirección del hogar y/o de correo de todas las personas que solicitan cobertura</a:t>
            </a:r>
          </a:p>
          <a:p>
            <a:pPr marL="172139" indent="-172139" defTabSz="918078">
              <a:spcBef>
                <a:spcPts val="602"/>
              </a:spcBef>
              <a:buFont typeface="Wingdings" panose="05000000000000000000" pitchFamily="2" charset="2"/>
              <a:buChar char="§"/>
              <a:defRPr/>
            </a:pPr>
            <a:r>
              <a:rPr dirty="0" smtClean="0"/>
              <a:t>Números de seguro social (SSN) de todas las personas de la solicitud y del declarante, si los tienen</a:t>
            </a:r>
          </a:p>
          <a:p>
            <a:pPr marL="342900" lvl="1" indent="-171450" defTabSz="918078">
              <a:spcBef>
                <a:spcPts val="602"/>
              </a:spcBef>
              <a:buFont typeface="Arial" panose="020B0604020202020204" pitchFamily="34" charset="0"/>
              <a:buChar char="•"/>
              <a:defRPr/>
            </a:pPr>
            <a:r>
              <a:rPr dirty="0" smtClean="0"/>
              <a:t>Proporcionar los SSN es importante para ayudar a evitar problemas de coincidencia de datos. Sin embargo, es opcional.</a:t>
            </a:r>
            <a:endParaRPr lang="es-US" dirty="0"/>
          </a:p>
          <a:p>
            <a:pPr marL="172139" indent="-172139" defTabSz="918078">
              <a:spcBef>
                <a:spcPts val="602"/>
              </a:spcBef>
              <a:buFont typeface="Wingdings" panose="05000000000000000000" pitchFamily="2" charset="2"/>
              <a:buChar char="§"/>
              <a:defRPr/>
            </a:pPr>
            <a:r>
              <a:rPr dirty="0" smtClean="0"/>
              <a:t>Información del documento de inmigración (solo para los solicitantes)</a:t>
            </a:r>
            <a:endParaRPr lang="es-US" dirty="0"/>
          </a:p>
          <a:p>
            <a:pPr marL="172139" indent="-172139" defTabSz="918078">
              <a:spcBef>
                <a:spcPts val="602"/>
              </a:spcBef>
              <a:buFont typeface="Wingdings" panose="05000000000000000000" pitchFamily="2" charset="2"/>
              <a:buChar char="§"/>
              <a:defRPr/>
            </a:pPr>
            <a:r>
              <a:rPr dirty="0" smtClean="0"/>
              <a:t>Información tributaria</a:t>
            </a:r>
            <a:endParaRPr lang="es-US" dirty="0">
              <a:solidFill>
                <a:srgbClr val="FF0000"/>
              </a:solidFill>
            </a:endParaRPr>
          </a:p>
          <a:p>
            <a:pPr marL="172139" indent="-172139" defTabSz="918078">
              <a:spcBef>
                <a:spcPts val="602"/>
              </a:spcBef>
              <a:buFont typeface="Wingdings" panose="05000000000000000000" pitchFamily="2" charset="2"/>
              <a:buChar char="§"/>
              <a:defRPr/>
            </a:pPr>
            <a:r>
              <a:rPr dirty="0" smtClean="0"/>
              <a:t>Información de ingresos y del empleador de todas las personas en su hogar</a:t>
            </a:r>
          </a:p>
          <a:p>
            <a:pPr marL="172139" indent="-172139" defTabSz="918078">
              <a:spcBef>
                <a:spcPts val="602"/>
              </a:spcBef>
              <a:buFont typeface="Wingdings" panose="05000000000000000000" pitchFamily="2" charset="2"/>
              <a:buChar char="§"/>
              <a:defRPr/>
            </a:pPr>
            <a:r>
              <a:rPr dirty="0" smtClean="0"/>
              <a:t>Estimación lo más precisa posible de los ingresos familiares para 2016</a:t>
            </a:r>
            <a:endParaRPr lang="es-US" dirty="0"/>
          </a:p>
          <a:p>
            <a:pPr marL="172139" indent="-172139" defTabSz="918078">
              <a:spcBef>
                <a:spcPts val="602"/>
              </a:spcBef>
              <a:buFont typeface="Wingdings" panose="05000000000000000000" pitchFamily="2" charset="2"/>
              <a:buChar char="§"/>
              <a:defRPr/>
            </a:pPr>
            <a:r>
              <a:rPr dirty="0" smtClean="0"/>
              <a:t>Números de póliza para todas las personas de su hogar actualmente cubiertas por un plan de salud</a:t>
            </a:r>
          </a:p>
          <a:p>
            <a:pPr defTabSz="918078">
              <a:spcBef>
                <a:spcPts val="602"/>
              </a:spcBef>
              <a:defRPr/>
            </a:pPr>
            <a:endParaRPr lang="es-US" dirty="0"/>
          </a:p>
          <a:p>
            <a:pPr marL="172139" indent="-172139" defTabSz="918078">
              <a:spcBef>
                <a:spcPts val="602"/>
              </a:spcBef>
              <a:buFont typeface="Wingdings" panose="05000000000000000000" pitchFamily="2" charset="2"/>
              <a:buChar char="§"/>
              <a:defRPr/>
            </a:pPr>
            <a:endParaRPr lang="es-US" dirty="0"/>
          </a:p>
          <a:p>
            <a:endParaRPr lang="es-US" dirty="0"/>
          </a:p>
        </p:txBody>
      </p:sp>
      <p:sp>
        <p:nvSpPr>
          <p:cNvPr id="5" name="Slide Number Placeholder 4"/>
          <p:cNvSpPr>
            <a:spLocks noGrp="1"/>
          </p:cNvSpPr>
          <p:nvPr>
            <p:ph type="sldNum" sz="quarter" idx="11"/>
          </p:nvPr>
        </p:nvSpPr>
        <p:spPr/>
        <p:txBody>
          <a:bodyPr/>
          <a:lstStyle/>
          <a:p>
            <a:fld id="{EFA87BB9-CDB7-42F1-A4FD-32CAE01FAC8B}" type="slidenum">
              <a:rPr lang="en-US" smtClean="0">
                <a:solidFill>
                  <a:prstClr val="black"/>
                </a:solidFill>
              </a:rPr>
              <a:pPr/>
              <a:t>17</a:t>
            </a:fld>
            <a:endParaRPr lang="es-US" dirty="0">
              <a:solidFill>
                <a:prstClr val="black"/>
              </a:solidFill>
            </a:endParaRPr>
          </a:p>
        </p:txBody>
      </p:sp>
    </p:spTree>
    <p:extLst>
      <p:ext uri="{BB962C8B-B14F-4D97-AF65-F5344CB8AC3E}">
        <p14:creationId xmlns:p14="http://schemas.microsoft.com/office/powerpoint/2010/main" val="4166494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Tx/>
              <a:buNone/>
            </a:pPr>
            <a:r>
              <a:rPr dirty="0" smtClean="0"/>
              <a:t>Cuando recibe una cobertura en el Mercado, puede ser elegible para recibir </a:t>
            </a:r>
            <a:r>
              <a:rPr dirty="0" err="1" smtClean="0"/>
              <a:t>créditos</a:t>
            </a:r>
            <a:r>
              <a:rPr dirty="0" smtClean="0"/>
              <a:t> </a:t>
            </a:r>
            <a:r>
              <a:rPr lang="en-US" dirty="0" err="1" smtClean="0"/>
              <a:t>fiscale</a:t>
            </a:r>
            <a:r>
              <a:rPr dirty="0" err="1" smtClean="0"/>
              <a:t>s</a:t>
            </a:r>
            <a:r>
              <a:rPr dirty="0" smtClean="0"/>
              <a:t> para las primas, que pueden reducir los costos de las primas mensuales, y reducciones en los costos compartidos, que pueden disminuir sus gastos en efectivo. Verá el monto del </a:t>
            </a:r>
            <a:r>
              <a:rPr dirty="0" err="1" smtClean="0"/>
              <a:t>crédito</a:t>
            </a:r>
            <a:r>
              <a:rPr dirty="0" smtClean="0"/>
              <a:t> </a:t>
            </a:r>
            <a:r>
              <a:rPr lang="en-US" dirty="0" smtClean="0"/>
              <a:t>fiscal </a:t>
            </a:r>
            <a:r>
              <a:rPr dirty="0" err="1" smtClean="0"/>
              <a:t>adelantado</a:t>
            </a:r>
            <a:r>
              <a:rPr dirty="0" smtClean="0"/>
              <a:t> para primas al cual es elegible al enviar su solicitud al Mercado. Los precios de las primas mensuales para los planes de salud reflejan el </a:t>
            </a:r>
            <a:r>
              <a:rPr dirty="0" err="1" smtClean="0"/>
              <a:t>crédito</a:t>
            </a:r>
            <a:r>
              <a:rPr dirty="0" smtClean="0"/>
              <a:t> </a:t>
            </a:r>
            <a:r>
              <a:rPr lang="en-US" dirty="0" smtClean="0"/>
              <a:t>fiscal</a:t>
            </a:r>
            <a:r>
              <a:rPr dirty="0" smtClean="0"/>
              <a:t>, si califica.</a:t>
            </a:r>
          </a:p>
          <a:p>
            <a:pPr>
              <a:buFontTx/>
              <a:buNone/>
            </a:pPr>
            <a:r>
              <a:rPr dirty="0" smtClean="0"/>
              <a:t>La cobertura puede ser más accesible para usuarios elegibles con ingresos de medianos a bajos que no sean elegibles para otros programas de cobertura (como Medicaid o CHIP), como resultado de los </a:t>
            </a:r>
            <a:r>
              <a:rPr dirty="0" err="1" smtClean="0"/>
              <a:t>créditos</a:t>
            </a:r>
            <a:r>
              <a:rPr dirty="0" smtClean="0"/>
              <a:t> </a:t>
            </a:r>
            <a:r>
              <a:rPr lang="en-US" dirty="0" err="1" smtClean="0"/>
              <a:t>fiscales</a:t>
            </a:r>
            <a:r>
              <a:rPr dirty="0" smtClean="0"/>
              <a:t> nuevos (</a:t>
            </a:r>
            <a:r>
              <a:rPr dirty="0" err="1" smtClean="0"/>
              <a:t>créditos</a:t>
            </a:r>
            <a:r>
              <a:rPr dirty="0" smtClean="0"/>
              <a:t> </a:t>
            </a:r>
            <a:r>
              <a:rPr lang="en-US" dirty="0" err="1" smtClean="0"/>
              <a:t>fiscales</a:t>
            </a:r>
            <a:r>
              <a:rPr dirty="0" smtClean="0"/>
              <a:t> para las primas reembolsables y pagos adelantados de </a:t>
            </a:r>
            <a:r>
              <a:rPr dirty="0" err="1" smtClean="0"/>
              <a:t>créditos</a:t>
            </a:r>
            <a:r>
              <a:rPr dirty="0" smtClean="0"/>
              <a:t> </a:t>
            </a:r>
            <a:r>
              <a:rPr lang="en-US" dirty="0" err="1" smtClean="0"/>
              <a:t>fiscales</a:t>
            </a:r>
            <a:r>
              <a:rPr dirty="0" smtClean="0"/>
              <a:t> para las </a:t>
            </a:r>
            <a:r>
              <a:rPr dirty="0" err="1" smtClean="0"/>
              <a:t>primas</a:t>
            </a:r>
            <a:r>
              <a:rPr dirty="0" smtClean="0"/>
              <a:t>) y gastos compartidos reducidos. Esta asistencia financiera ayuda a usuarios elegibles con ingresos de medianos a bajos que no son elegibles para otros programas de cobertura a adquirir un seguro médico. </a:t>
            </a:r>
          </a:p>
          <a:p>
            <a:pPr marL="0" lvl="1" defTabSz="935424">
              <a:spcBef>
                <a:spcPts val="626"/>
              </a:spcBef>
              <a:defRPr/>
            </a:pPr>
            <a:endParaRPr lang="es-US" dirty="0" smtClean="0"/>
          </a:p>
        </p:txBody>
      </p:sp>
      <p:sp>
        <p:nvSpPr>
          <p:cNvPr id="5" name="Slide Number Placeholder 4"/>
          <p:cNvSpPr>
            <a:spLocks noGrp="1"/>
          </p:cNvSpPr>
          <p:nvPr>
            <p:ph type="sldNum" sz="quarter" idx="11"/>
          </p:nvPr>
        </p:nvSpPr>
        <p:spPr/>
        <p:txBody>
          <a:bodyPr/>
          <a:lstStyle/>
          <a:p>
            <a:fld id="{EFA87BB9-CDB7-42F1-A4FD-32CAE01FAC8B}" type="slidenum">
              <a:rPr lang="en-US" smtClean="0"/>
              <a:pPr/>
              <a:t>18</a:t>
            </a:fld>
            <a:endParaRPr lang="es-US" dirty="0"/>
          </a:p>
        </p:txBody>
      </p:sp>
    </p:spTree>
    <p:extLst>
      <p:ext uri="{BB962C8B-B14F-4D97-AF65-F5344CB8AC3E}">
        <p14:creationId xmlns:p14="http://schemas.microsoft.com/office/powerpoint/2010/main" val="33866131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06319" y="4415800"/>
            <a:ext cx="5703044" cy="4260847"/>
          </a:xfrm>
        </p:spPr>
        <p:txBody>
          <a:bodyPr>
            <a:normAutofit/>
          </a:bodyPr>
          <a:lstStyle/>
          <a:p>
            <a:pPr marL="0" lvl="1" defTabSz="921833">
              <a:spcBef>
                <a:spcPts val="615"/>
              </a:spcBef>
              <a:defRPr/>
            </a:pPr>
            <a:r>
              <a:rPr dirty="0" smtClean="0"/>
              <a:t>Al utilizar el Mercado individual para adquirir una cobertura médica, puede ser elegible para recibir </a:t>
            </a:r>
            <a:r>
              <a:rPr dirty="0" err="1" smtClean="0"/>
              <a:t>créditos</a:t>
            </a:r>
            <a:r>
              <a:rPr dirty="0" smtClean="0"/>
              <a:t> </a:t>
            </a:r>
            <a:r>
              <a:rPr lang="en-US" dirty="0" err="1" smtClean="0"/>
              <a:t>fiscales</a:t>
            </a:r>
            <a:r>
              <a:rPr dirty="0" smtClean="0"/>
              <a:t> para las primas adelantados abonados directamente al emisor que pueden utilizarse para reducir los costos de sus primas mensuales, y reducciones en los gastos compartidos que disminuyen sus gastos en efectivo.</a:t>
            </a:r>
            <a:r>
              <a:rPr lang="en-US" dirty="0" smtClean="0">
                <a:solidFill>
                  <a:prstClr val="black"/>
                </a:solidFill>
                <a:latin typeface="Calibri" pitchFamily="34" charset="0"/>
              </a:rPr>
              <a:t> </a:t>
            </a:r>
            <a:r>
              <a:rPr dirty="0" smtClean="0"/>
              <a:t>El </a:t>
            </a:r>
            <a:r>
              <a:rPr dirty="0" err="1" smtClean="0"/>
              <a:t>crédito</a:t>
            </a:r>
            <a:r>
              <a:rPr dirty="0" smtClean="0"/>
              <a:t> </a:t>
            </a:r>
            <a:r>
              <a:rPr lang="en-US" dirty="0" smtClean="0"/>
              <a:t>fiscal</a:t>
            </a:r>
            <a:r>
              <a:rPr dirty="0" smtClean="0"/>
              <a:t> para las primas generalmente está disponible para personas y familias con ingresos familiares entre el 100% y el 400% del nivel federal de pobreza, $23,850 – $95,400 para una familia de 4 en 2015 (superior en Alaska y Hawái), que no tienen acceso a otros tipos de cobertura esencial mínima. Esto hace que la cobertura sea mucho más accesible para la clase media. </a:t>
            </a:r>
            <a:endParaRPr lang="es-US" dirty="0" smtClean="0"/>
          </a:p>
          <a:p>
            <a:pPr marL="0" lvl="1" defTabSz="921698">
              <a:spcBef>
                <a:spcPts val="615"/>
              </a:spcBef>
              <a:defRPr/>
            </a:pPr>
            <a:r>
              <a:rPr dirty="0" smtClean="0"/>
              <a:t>Recuerde que las coberturas esenciales mínimas incluyen coberturas patrocinadas por el gobierno (como la Parte A de Medicare, Medicaid, CHIP, algunas coberturas para veteranos y TRICARE), seguros subsidiados por el empleador (lo que significa que el costo para el empleado no supera el 9.5% de sus ingresos) y otras coberturas. </a:t>
            </a:r>
          </a:p>
        </p:txBody>
      </p:sp>
      <p:sp>
        <p:nvSpPr>
          <p:cNvPr id="5" name="Slide Number Placeholder 4"/>
          <p:cNvSpPr>
            <a:spLocks noGrp="1"/>
          </p:cNvSpPr>
          <p:nvPr>
            <p:ph type="sldNum" sz="quarter" idx="11"/>
          </p:nvPr>
        </p:nvSpPr>
        <p:spPr/>
        <p:txBody>
          <a:bodyPr/>
          <a:lstStyle/>
          <a:p>
            <a:fld id="{EFA87BB9-CDB7-42F1-A4FD-32CAE01FAC8B}" type="slidenum">
              <a:rPr lang="en-US" smtClean="0"/>
              <a:pPr/>
              <a:t>19</a:t>
            </a:fld>
            <a:endParaRPr lang="es-US" dirty="0"/>
          </a:p>
        </p:txBody>
      </p:sp>
    </p:spTree>
    <p:extLst>
      <p:ext uri="{BB962C8B-B14F-4D97-AF65-F5344CB8AC3E}">
        <p14:creationId xmlns:p14="http://schemas.microsoft.com/office/powerpoint/2010/main" val="1371252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0" y="4413568"/>
            <a:ext cx="5532120" cy="4183380"/>
          </a:xfrm>
        </p:spPr>
        <p:txBody>
          <a:bodyPr>
            <a:normAutofit fontScale="92500"/>
          </a:bodyPr>
          <a:lstStyle/>
          <a:p>
            <a:pPr>
              <a:spcBef>
                <a:spcPts val="604"/>
              </a:spcBef>
            </a:pPr>
            <a:r>
              <a:rPr dirty="0" smtClean="0"/>
              <a:t>El Mercado de Seguros Médicos ha sido diseñado para ayudarlo a encontrar y adquirir un seguro médico que se ajuste a su presupuesto. Los planes de seguros médicos en el Mercado ofrecen cobertura completa: médicos, medicamentos y visitas hospitalarias. Algunos planes solo ofrecen beneficios dentales. Los planes del Mercado que ofrecen beneficios médicos se denominan planes de salud calificados (QHP). </a:t>
            </a:r>
          </a:p>
          <a:p>
            <a:pPr>
              <a:spcBef>
                <a:spcPts val="604"/>
              </a:spcBef>
            </a:pPr>
            <a:r>
              <a:rPr dirty="0" smtClean="0"/>
              <a:t>Los planes del Mercado que solo cubren servicios dentales se denominan planes dentales calificados (QDP) o planes dentales independientes (SADP). Puede comparar todas sus opciones de seguro en términos de precio, beneficios y otras funciones que pueden ser importantes para usted, en un lenguaje simple y que usted comprenda. La información sobre calidad estará disponible en 2017.</a:t>
            </a:r>
            <a:endParaRPr lang="es-US" dirty="0" smtClean="0"/>
          </a:p>
          <a:p>
            <a:pPr>
              <a:spcBef>
                <a:spcPts val="604"/>
              </a:spcBef>
            </a:pPr>
            <a:r>
              <a:rPr dirty="0" smtClean="0"/>
              <a:t>En ocasiones, a los Mercados se l</a:t>
            </a:r>
            <a:r>
              <a:rPr lang="en-US" dirty="0" smtClean="0"/>
              <a:t>e</a:t>
            </a:r>
            <a:r>
              <a:rPr dirty="0" smtClean="0"/>
              <a:t>s denomina Intercambios. </a:t>
            </a:r>
            <a:endParaRPr lang="es-US" dirty="0" smtClean="0"/>
          </a:p>
          <a:p>
            <a:pPr>
              <a:spcBef>
                <a:spcPts val="604"/>
              </a:spcBef>
            </a:pPr>
            <a:r>
              <a:rPr dirty="0" smtClean="0"/>
              <a:t>Usted sabrá que está adquiriendo un plan de salud de calidad a un precio razonable dado que la información de los beneficios y de la </a:t>
            </a:r>
            <a:r>
              <a:rPr dirty="0" err="1" smtClean="0"/>
              <a:t>cobertura</a:t>
            </a:r>
            <a:r>
              <a:rPr dirty="0" smtClean="0"/>
              <a:t> y las tasas de las primas ya están disponibles.</a:t>
            </a:r>
          </a:p>
          <a:p>
            <a:pPr>
              <a:spcBef>
                <a:spcPts val="604"/>
              </a:spcBef>
            </a:pPr>
            <a:r>
              <a:rPr dirty="0" smtClean="0"/>
              <a:t>Existe un Mercado a través del cual los pequeños empleadores pueden ofrecer una cobertura a sus empleados. Se lo denomina Programa de Opciones de Salud para los Pequeños Negocios o SHOP. Hablaremos sobre SHOP más adelante. Esta sesión se enfoca en el Mercado individual.</a:t>
            </a:r>
            <a:endParaRPr lang="es-US" baseline="0" dirty="0"/>
          </a:p>
          <a:p>
            <a:pPr>
              <a:spcBef>
                <a:spcPts val="604"/>
              </a:spcBef>
            </a:pPr>
            <a:r>
              <a:rPr dirty="0" smtClean="0"/>
              <a:t>Esta sesión se enfoca en la elegibilidad y el proceso de inscripción disponible a </a:t>
            </a:r>
            <a:r>
              <a:rPr dirty="0" err="1" smtClean="0"/>
              <a:t>través</a:t>
            </a:r>
            <a:r>
              <a:rPr dirty="0" smtClean="0"/>
              <a:t> de</a:t>
            </a:r>
            <a:r>
              <a:rPr lang="en-US" baseline="0" dirty="0" smtClean="0"/>
              <a:t> CuidadoDeSalud</a:t>
            </a:r>
            <a:r>
              <a:rPr dirty="0" smtClean="0"/>
              <a:t>.gov (Mercado de Seguros Médicos facilitado por el gobierno federal y Mercados asociados con los estados). Si vive en un estado que no </a:t>
            </a:r>
            <a:r>
              <a:rPr dirty="0" err="1" smtClean="0"/>
              <a:t>usa</a:t>
            </a:r>
            <a:r>
              <a:rPr dirty="0" smtClean="0"/>
              <a:t> </a:t>
            </a:r>
            <a:r>
              <a:rPr lang="en-US" baseline="0" dirty="0" smtClean="0"/>
              <a:t>CuidadoDeSalud</a:t>
            </a:r>
            <a:r>
              <a:rPr dirty="0" smtClean="0"/>
              <a:t>.gov, consulte a su Mercado estatal para obtener información sobre el proceso que aplica.</a:t>
            </a:r>
          </a:p>
        </p:txBody>
      </p:sp>
      <p:sp>
        <p:nvSpPr>
          <p:cNvPr id="4" name="Slide Number Placeholder 3"/>
          <p:cNvSpPr>
            <a:spLocks noGrp="1"/>
          </p:cNvSpPr>
          <p:nvPr>
            <p:ph type="sldNum" sz="quarter" idx="10"/>
          </p:nvPr>
        </p:nvSpPr>
        <p:spPr/>
        <p:txBody>
          <a:bodyPr/>
          <a:lstStyle/>
          <a:p>
            <a:fld id="{5E64BDDF-6235-4F77-BA63-72C44C840117}" type="slidenum">
              <a:rPr lang="en-US" smtClean="0"/>
              <a:t>2</a:t>
            </a:fld>
            <a:endParaRPr lang="es-US" dirty="0"/>
          </a:p>
        </p:txBody>
      </p:sp>
    </p:spTree>
    <p:extLst>
      <p:ext uri="{BB962C8B-B14F-4D97-AF65-F5344CB8AC3E}">
        <p14:creationId xmlns:p14="http://schemas.microsoft.com/office/powerpoint/2010/main" val="4372945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24887" y="4418108"/>
            <a:ext cx="6382432" cy="4141675"/>
          </a:xfrm>
        </p:spPr>
        <p:txBody>
          <a:bodyPr>
            <a:normAutofit fontScale="92500" lnSpcReduction="20000"/>
          </a:bodyPr>
          <a:lstStyle/>
          <a:p>
            <a:pPr>
              <a:lnSpc>
                <a:spcPct val="110000"/>
              </a:lnSpc>
              <a:spcBef>
                <a:spcPts val="502"/>
              </a:spcBef>
            </a:pPr>
            <a:r>
              <a:rPr dirty="0" smtClean="0"/>
              <a:t>Si se inscribe a través del Mercado individual, puede ser elegible para recibir </a:t>
            </a:r>
            <a:r>
              <a:rPr dirty="0" err="1" smtClean="0"/>
              <a:t>créditos</a:t>
            </a:r>
            <a:r>
              <a:rPr dirty="0" smtClean="0"/>
              <a:t> </a:t>
            </a:r>
            <a:r>
              <a:rPr lang="en-US" dirty="0" err="1" smtClean="0"/>
              <a:t>fiscales</a:t>
            </a:r>
            <a:r>
              <a:rPr dirty="0" smtClean="0"/>
              <a:t> para las primas que puede utilizarlos para reducir el costo de sus primas mensuales y las primas de sus dependientes. Puede elegir recibir una parte del crédito todos los meses como un pago adelantado del </a:t>
            </a:r>
            <a:r>
              <a:rPr dirty="0" err="1" smtClean="0"/>
              <a:t>crédito</a:t>
            </a:r>
            <a:r>
              <a:rPr dirty="0" smtClean="0"/>
              <a:t> </a:t>
            </a:r>
            <a:r>
              <a:rPr lang="en-US" dirty="0" smtClean="0"/>
              <a:t>fiscal</a:t>
            </a:r>
            <a:r>
              <a:rPr dirty="0" smtClean="0"/>
              <a:t> para las primas, con conciliación a fin de año o recibir el </a:t>
            </a:r>
            <a:r>
              <a:rPr dirty="0" err="1" smtClean="0"/>
              <a:t>crédito</a:t>
            </a:r>
            <a:r>
              <a:rPr dirty="0" smtClean="0"/>
              <a:t> </a:t>
            </a:r>
            <a:r>
              <a:rPr lang="en-US" dirty="0" smtClean="0"/>
              <a:t>fiscal</a:t>
            </a:r>
            <a:r>
              <a:rPr dirty="0" smtClean="0"/>
              <a:t> en su declaración de impuestos federales presentada por el año de cobertura. Los pagos adelantados se abonan directamente al emisor del plan de salud calificado todos los meses.</a:t>
            </a:r>
          </a:p>
          <a:p>
            <a:pPr>
              <a:lnSpc>
                <a:spcPct val="110000"/>
              </a:lnSpc>
              <a:spcBef>
                <a:spcPts val="502"/>
              </a:spcBef>
            </a:pPr>
            <a:r>
              <a:rPr dirty="0" smtClean="0"/>
              <a:t>Las personas elegibles para un </a:t>
            </a:r>
            <a:r>
              <a:rPr dirty="0" err="1" smtClean="0"/>
              <a:t>crédito</a:t>
            </a:r>
            <a:r>
              <a:rPr dirty="0" smtClean="0"/>
              <a:t> </a:t>
            </a:r>
            <a:r>
              <a:rPr lang="en-US" dirty="0" smtClean="0"/>
              <a:t>fiscal</a:t>
            </a:r>
            <a:r>
              <a:rPr dirty="0" smtClean="0"/>
              <a:t> para las primas que no reciben pagos adelantados del </a:t>
            </a:r>
            <a:r>
              <a:rPr dirty="0" err="1" smtClean="0"/>
              <a:t>crédito</a:t>
            </a:r>
            <a:r>
              <a:rPr dirty="0" smtClean="0"/>
              <a:t> </a:t>
            </a:r>
            <a:r>
              <a:rPr lang="en-US" dirty="0" smtClean="0"/>
              <a:t>fiscal</a:t>
            </a:r>
            <a:r>
              <a:rPr dirty="0" smtClean="0"/>
              <a:t> para las primas pueden solicitar el crédito en su declaración de impuestos federales presentada por el año de cobertura. Las personas casadas deben presentar una declaración de impuestos conjunta al final del año de cobertura para recibir un </a:t>
            </a:r>
            <a:r>
              <a:rPr dirty="0" err="1" smtClean="0"/>
              <a:t>crédito</a:t>
            </a:r>
            <a:r>
              <a:rPr dirty="0" smtClean="0"/>
              <a:t> </a:t>
            </a:r>
            <a:r>
              <a:rPr lang="en-US" dirty="0" smtClean="0"/>
              <a:t>fiscal</a:t>
            </a:r>
            <a:r>
              <a:rPr dirty="0" smtClean="0"/>
              <a:t> para las primas.</a:t>
            </a:r>
          </a:p>
          <a:p>
            <a:pPr>
              <a:lnSpc>
                <a:spcPct val="110000"/>
              </a:lnSpc>
              <a:spcBef>
                <a:spcPts val="502"/>
              </a:spcBef>
            </a:pPr>
            <a:r>
              <a:rPr dirty="0" smtClean="0"/>
              <a:t>Un declarante en cuyo nombre se realicen los pagos adelantados debe presentar una declaración de impuestos para el año de cobertura para conciliar cualquier APTC con el </a:t>
            </a:r>
            <a:r>
              <a:rPr dirty="0" err="1" smtClean="0"/>
              <a:t>crédito</a:t>
            </a:r>
            <a:r>
              <a:rPr dirty="0" smtClean="0"/>
              <a:t> </a:t>
            </a:r>
            <a:r>
              <a:rPr lang="en-US" dirty="0" smtClean="0"/>
              <a:t>fiscal</a:t>
            </a:r>
            <a:r>
              <a:rPr dirty="0" smtClean="0"/>
              <a:t> para las primas autorizado en su declaración. Si el </a:t>
            </a:r>
            <a:r>
              <a:rPr dirty="0" err="1" smtClean="0"/>
              <a:t>crédito</a:t>
            </a:r>
            <a:r>
              <a:rPr dirty="0" smtClean="0"/>
              <a:t> </a:t>
            </a:r>
            <a:r>
              <a:rPr lang="en-US" dirty="0" smtClean="0"/>
              <a:t>fiscal</a:t>
            </a:r>
            <a:r>
              <a:rPr dirty="0" smtClean="0"/>
              <a:t> para las primas autorizado en su declaración es mayor que el monto del APTC, la persona puede recibir el monto en exceso como </a:t>
            </a:r>
            <a:r>
              <a:rPr dirty="0" err="1" smtClean="0"/>
              <a:t>crédito</a:t>
            </a:r>
            <a:r>
              <a:rPr dirty="0" smtClean="0"/>
              <a:t> </a:t>
            </a:r>
            <a:r>
              <a:rPr lang="en-US" dirty="0" smtClean="0"/>
              <a:t>fiscal</a:t>
            </a:r>
            <a:r>
              <a:rPr dirty="0" smtClean="0"/>
              <a:t>. En cambio, si el monto del </a:t>
            </a:r>
            <a:r>
              <a:rPr dirty="0" err="1" smtClean="0"/>
              <a:t>crédito</a:t>
            </a:r>
            <a:r>
              <a:rPr dirty="0" smtClean="0"/>
              <a:t> </a:t>
            </a:r>
            <a:r>
              <a:rPr lang="en-US" dirty="0" smtClean="0"/>
              <a:t>fiscal</a:t>
            </a:r>
            <a:r>
              <a:rPr dirty="0" smtClean="0"/>
              <a:t> para las primas determinado en función de los ingresos familiares anuales y la cantidad de integrantes en la familia en la declaración de impuestos es inferior al monto de los pagos adelantados del </a:t>
            </a:r>
            <a:r>
              <a:rPr dirty="0" err="1" smtClean="0"/>
              <a:t>crédito</a:t>
            </a:r>
            <a:r>
              <a:rPr dirty="0" smtClean="0"/>
              <a:t> </a:t>
            </a:r>
            <a:r>
              <a:rPr lang="en-US" dirty="0" smtClean="0"/>
              <a:t>fiscal</a:t>
            </a:r>
            <a:r>
              <a:rPr dirty="0" smtClean="0"/>
              <a:t> para las primas, la persona deberá devolver el monto en exceso a través de su declaración de impuestos, sujeta a límites regulatorios.</a:t>
            </a:r>
          </a:p>
          <a:p>
            <a:pPr>
              <a:lnSpc>
                <a:spcPct val="110000"/>
              </a:lnSpc>
              <a:spcBef>
                <a:spcPts val="502"/>
              </a:spcBef>
            </a:pPr>
            <a:r>
              <a:rPr dirty="0" smtClean="0"/>
              <a:t>El Mercado entregará documentación al declarante y al IRS que respaldará el proceso de conciliación, de la misma forma que un empleador o un banco entregan un Formulario W-2 o un Formulario 1099. Debe informar todos los cambios en la información de su solicitud (como matrimonio, divorcio, nacimiento, elegibilidad para una cobertura del </a:t>
            </a:r>
            <a:r>
              <a:rPr dirty="0" err="1" smtClean="0"/>
              <a:t>empleador</a:t>
            </a:r>
            <a:r>
              <a:rPr dirty="0" smtClean="0"/>
              <a:t> </a:t>
            </a:r>
            <a:r>
              <a:rPr lang="en-US" dirty="0" err="1" smtClean="0"/>
              <a:t>accesible</a:t>
            </a:r>
            <a:r>
              <a:rPr dirty="0" smtClean="0"/>
              <a:t> y aumento o disminución de los ingresos familiares), tan pronto como sea posible para evitar deber dinero luego de la conciliación en su declaración de impuestos.</a:t>
            </a:r>
            <a:endParaRPr lang="es-US" dirty="0"/>
          </a:p>
        </p:txBody>
      </p:sp>
      <p:sp>
        <p:nvSpPr>
          <p:cNvPr id="6" name="Slide Number Placeholder 5"/>
          <p:cNvSpPr>
            <a:spLocks noGrp="1"/>
          </p:cNvSpPr>
          <p:nvPr>
            <p:ph type="sldNum" sz="quarter" idx="12"/>
          </p:nvPr>
        </p:nvSpPr>
        <p:spPr/>
        <p:txBody>
          <a:bodyPr/>
          <a:lstStyle/>
          <a:p>
            <a:fld id="{5E64BDDF-6235-4F77-BA63-72C44C840117}" type="slidenum">
              <a:rPr lang="en-US" smtClean="0"/>
              <a:t>20</a:t>
            </a:fld>
            <a:endParaRPr lang="es-US" dirty="0"/>
          </a:p>
        </p:txBody>
      </p:sp>
    </p:spTree>
    <p:extLst>
      <p:ext uri="{BB962C8B-B14F-4D97-AF65-F5344CB8AC3E}">
        <p14:creationId xmlns:p14="http://schemas.microsoft.com/office/powerpoint/2010/main" val="38291280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1000" y="4415797"/>
            <a:ext cx="6400799" cy="3990591"/>
          </a:xfrm>
        </p:spPr>
        <p:txBody>
          <a:bodyPr>
            <a:normAutofit fontScale="77500" lnSpcReduction="20000"/>
          </a:bodyPr>
          <a:lstStyle/>
          <a:p>
            <a:pPr>
              <a:lnSpc>
                <a:spcPct val="120000"/>
              </a:lnSpc>
            </a:pPr>
            <a:r>
              <a:rPr dirty="0" smtClean="0"/>
              <a:t>Los gastos compartidos se refieren a cualquier gasto requerido por el afiliado o en nombre de él en relación con beneficios de salud esenciales (EHB), incluidos deducibles, coseguros, copagos o costos similares. Los gastos compartidos no incluyen primas, montos de facturación de saldo para proveedores fuera de la red ni costos de servicios no cubiertos. Las reducciones de gastos compartidos están disponibles para ayudar a reducir sus gastos en efectivo, como los deducibles, copagos y coseguros.</a:t>
            </a:r>
            <a:endParaRPr lang="es-US" dirty="0"/>
          </a:p>
          <a:p>
            <a:pPr marL="0" lvl="1" defTabSz="916450">
              <a:lnSpc>
                <a:spcPct val="120000"/>
              </a:lnSpc>
              <a:defRPr/>
            </a:pPr>
            <a:r>
              <a:rPr dirty="0" smtClean="0"/>
              <a:t>Para ser elegible para un reducción de gastos compartidos, debe tener un ingreso familiar menor o igual al 250% del nivel federal de pobreza (FPL) que es </a:t>
            </a:r>
            <a:r>
              <a:rPr lang="en-US" dirty="0" smtClean="0">
                <a:latin typeface="Calibri" pitchFamily="34" charset="0"/>
              </a:rPr>
              <a:t>$59,625 anuales para una familia de 4 en 2015)</a:t>
            </a:r>
            <a:r>
              <a:rPr dirty="0" smtClean="0"/>
              <a:t>; cumplir con los requisitos para inscribirse en un plan de salud calificado a través del Mercado; recibir </a:t>
            </a:r>
            <a:r>
              <a:rPr dirty="0" err="1" smtClean="0"/>
              <a:t>crédito</a:t>
            </a:r>
            <a:r>
              <a:rPr dirty="0" smtClean="0"/>
              <a:t> </a:t>
            </a:r>
            <a:r>
              <a:rPr lang="en-US" dirty="0" smtClean="0"/>
              <a:t>fiscal</a:t>
            </a:r>
            <a:r>
              <a:rPr dirty="0" smtClean="0"/>
              <a:t> para las primas e inscribirse en un plan de nivel plata a través del Mercado.</a:t>
            </a:r>
          </a:p>
          <a:p>
            <a:pPr>
              <a:lnSpc>
                <a:spcPct val="120000"/>
              </a:lnSpc>
            </a:pPr>
            <a:r>
              <a:rPr dirty="0" smtClean="0"/>
              <a:t>Existen 3 niveles de reducciones de gastos compartidos: </a:t>
            </a:r>
          </a:p>
          <a:p>
            <a:pPr marL="174611" indent="-174611">
              <a:lnSpc>
                <a:spcPct val="120000"/>
              </a:lnSpc>
              <a:buFont typeface="Wingdings" panose="05000000000000000000" pitchFamily="2" charset="2"/>
              <a:buChar char="§"/>
            </a:pPr>
            <a:r>
              <a:rPr dirty="0" smtClean="0"/>
              <a:t>Si sus ingresos están entre el 100% y el 150% del FPL ($23,850-$35,775* para una familia de 4 en 2015), el valor actuarial (AV) de su plan de nivel plata es aproximadamente 94% (usted paga 6% por los servicios cubiertos). </a:t>
            </a:r>
          </a:p>
          <a:p>
            <a:pPr marL="174611" indent="-174611">
              <a:lnSpc>
                <a:spcPct val="120000"/>
              </a:lnSpc>
              <a:buFont typeface="Wingdings" panose="05000000000000000000" pitchFamily="2" charset="2"/>
              <a:buChar char="§"/>
            </a:pPr>
            <a:r>
              <a:rPr dirty="0" smtClean="0"/>
              <a:t>Si sus ingresos están entre el 150% y el 200% del FPL ($35,775-$47,700* para una familia de 4 en 2015), el AV de su plan de nivel plata es aproximadamente 87% (usted paga 13% por los servicios cubiertos). </a:t>
            </a:r>
          </a:p>
          <a:p>
            <a:pPr marL="174611" indent="-174611">
              <a:lnSpc>
                <a:spcPct val="120000"/>
              </a:lnSpc>
              <a:buFont typeface="Wingdings" panose="05000000000000000000" pitchFamily="2" charset="2"/>
              <a:buChar char="§"/>
            </a:pPr>
            <a:r>
              <a:rPr dirty="0" smtClean="0"/>
              <a:t>Si sus ingresos están entre el 200% y el 250% del FPL ($47,700-$59,655* para una familia de 4 en 2015), el AV de su plan de nivel plata es aproximadamente 73% (usted paga 27% por los servicios cubiertos). </a:t>
            </a:r>
            <a:endParaRPr lang="es-US" dirty="0" smtClean="0"/>
          </a:p>
          <a:p>
            <a:pPr defTabSz="912630">
              <a:lnSpc>
                <a:spcPct val="120000"/>
              </a:lnSpc>
              <a:defRPr/>
            </a:pPr>
            <a:r>
              <a:rPr dirty="0" smtClean="0"/>
              <a:t>Los miembros de tribus reconocidas federalmente, de corporaciones regionales y aldeas de nativos de Alaska, indígenas de California y personas con descendencia indígena que son elegibles para los servicios del Servicio de Salud Indígena, programas tribales o programas de salud indígenas urbanos, que adquieren seguros médicos a través del Mercado (independientemente de la categoría del plan como bronce o plata), no pagan primas ni gastos compartidos si sus ingresos están por debajo del 300% del FPL, es decir, aproximadamente $</a:t>
            </a:r>
            <a:r>
              <a:rPr lang="en-US" dirty="0" smtClean="0">
                <a:effectLst/>
              </a:rPr>
              <a:t>70,650</a:t>
            </a:r>
            <a:r>
              <a:rPr dirty="0" smtClean="0"/>
              <a:t> para una familia de 4 ($</a:t>
            </a:r>
            <a:r>
              <a:rPr lang="en-US" dirty="0" smtClean="0">
                <a:effectLst/>
              </a:rPr>
              <a:t>88,320 </a:t>
            </a:r>
            <a:r>
              <a:rPr dirty="0" smtClean="0"/>
              <a:t>en Alaska) o $71,550 para una familia de 4 ($89,460 en Alaska y $82,290 en Hawái). </a:t>
            </a:r>
            <a:endParaRPr lang="es-US" dirty="0"/>
          </a:p>
          <a:p>
            <a:pPr defTabSz="912630">
              <a:lnSpc>
                <a:spcPct val="120000"/>
              </a:lnSpc>
              <a:defRPr/>
            </a:pPr>
            <a:r>
              <a:rPr dirty="0" smtClean="0"/>
              <a:t>*Superior en Hawái y Alaska.</a:t>
            </a:r>
            <a:endParaRPr lang="es-US" dirty="0"/>
          </a:p>
          <a:p>
            <a:pPr>
              <a:buFont typeface="Arial" pitchFamily="34" charset="0"/>
              <a:buNone/>
            </a:pPr>
            <a:endParaRPr lang="es-US" dirty="0"/>
          </a:p>
        </p:txBody>
      </p:sp>
      <p:sp>
        <p:nvSpPr>
          <p:cNvPr id="4" name="Slide Number Placeholder 3"/>
          <p:cNvSpPr>
            <a:spLocks noGrp="1"/>
          </p:cNvSpPr>
          <p:nvPr>
            <p:ph type="sldNum" sz="quarter" idx="10"/>
          </p:nvPr>
        </p:nvSpPr>
        <p:spPr/>
        <p:txBody>
          <a:bodyPr/>
          <a:lstStyle/>
          <a:p>
            <a:fld id="{69E08E8E-237C-40A9-BE2E-263B56C8B7CA}" type="slidenum">
              <a:rPr lang="en-US" smtClean="0"/>
              <a:pPr/>
              <a:t>21</a:t>
            </a:fld>
            <a:endParaRPr lang="es-US" dirty="0"/>
          </a:p>
        </p:txBody>
      </p:sp>
    </p:spTree>
    <p:extLst>
      <p:ext uri="{BB962C8B-B14F-4D97-AF65-F5344CB8AC3E}">
        <p14:creationId xmlns:p14="http://schemas.microsoft.com/office/powerpoint/2010/main" val="91812619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Si usted es un inmigrante legalmente presente, puede ser elegible para inscribirse en un seguro médico privado a través del Mercado. Puede ser elegible para costos más bajos de las primas mensuales y gastos en efectivo en función de sus ingresos familiares y la cantidad de integrantes de la familia.</a:t>
            </a:r>
          </a:p>
          <a:p>
            <a:r>
              <a:rPr lang="en-US" b="1" dirty="0" smtClean="0"/>
              <a:t>Si sus ingresos anuales se encuentran entre el 100% y el 400% del nivel federal de pobreza (FPL) o por debajo:</a:t>
            </a:r>
            <a:r>
              <a:rPr dirty="0" smtClean="0"/>
              <a:t> Los inmigrantes legalmente presentes con ingresos familiares estimados entre el 100% y el 400% del FPL (entre $11,670 y $46,680 aproximadamente para una persona o entre $23,850 y $95,400 para una familia de 4 [superior en Alaska y Hawái]) pueden ser elegibles para </a:t>
            </a:r>
            <a:r>
              <a:rPr dirty="0" err="1" smtClean="0"/>
              <a:t>créditos</a:t>
            </a:r>
            <a:r>
              <a:rPr dirty="0" smtClean="0"/>
              <a:t> </a:t>
            </a:r>
            <a:r>
              <a:rPr lang="en-US" dirty="0" err="1" smtClean="0"/>
              <a:t>fiscales</a:t>
            </a:r>
            <a:r>
              <a:rPr dirty="0" smtClean="0"/>
              <a:t> que pueden utilizarse inmediatamente para reducir las primas mensuales del seguro adquirido en el Mercado.</a:t>
            </a:r>
          </a:p>
          <a:p>
            <a:r>
              <a:rPr lang="en-US" b="1" dirty="0" smtClean="0"/>
              <a:t>Si sus ingresos familiares anuales se encuentran por debajo del 100% del FPL:</a:t>
            </a:r>
            <a:r>
              <a:rPr dirty="0" smtClean="0"/>
              <a:t> Los inmigrantes legalmente presentes con ingresos familiares estimados en 2014 por debajo del 100% del FPL (aproximadamente $11,670 para una persona o $23,850 para una familia de 4 [superior en Alaska y Hawái]), que no sean elegibles para Medicaid, </a:t>
            </a:r>
            <a:r>
              <a:rPr lang="en-US" dirty="0" err="1" smtClean="0"/>
              <a:t>debido</a:t>
            </a:r>
            <a:r>
              <a:rPr lang="en-US" baseline="0" dirty="0" smtClean="0"/>
              <a:t> a </a:t>
            </a:r>
            <a:r>
              <a:rPr lang="en-US" baseline="0" dirty="0" err="1" smtClean="0"/>
              <a:t>su</a:t>
            </a:r>
            <a:r>
              <a:rPr lang="en-US" baseline="0" dirty="0" smtClean="0"/>
              <a:t> </a:t>
            </a:r>
            <a:r>
              <a:rPr dirty="0" err="1" smtClean="0"/>
              <a:t>esta</a:t>
            </a:r>
            <a:r>
              <a:rPr lang="en-US" dirty="0" err="1" smtClean="0"/>
              <a:t>tus</a:t>
            </a:r>
            <a:r>
              <a:rPr lang="en-US" dirty="0" smtClean="0"/>
              <a:t> </a:t>
            </a:r>
            <a:r>
              <a:rPr lang="en-US" dirty="0" err="1" smtClean="0"/>
              <a:t>migratorio</a:t>
            </a:r>
            <a:r>
              <a:rPr dirty="0" smtClean="0"/>
              <a:t>, pueden ser elegibles para </a:t>
            </a:r>
            <a:r>
              <a:rPr dirty="0" err="1" smtClean="0"/>
              <a:t>créditos</a:t>
            </a:r>
            <a:r>
              <a:rPr dirty="0" smtClean="0"/>
              <a:t> </a:t>
            </a:r>
            <a:r>
              <a:rPr lang="en-US" dirty="0" err="1" smtClean="0"/>
              <a:t>fiscales</a:t>
            </a:r>
            <a:r>
              <a:rPr dirty="0" smtClean="0"/>
              <a:t> y gastos en efectivo más bajos para seguros privados a través del Mercado si cumplen con todos los demás requisitos de elegibilidad.</a:t>
            </a:r>
          </a:p>
          <a:p>
            <a:endParaRPr lang="es-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22</a:t>
            </a:fld>
            <a:endParaRPr lang="es-US" dirty="0"/>
          </a:p>
        </p:txBody>
      </p:sp>
    </p:spTree>
    <p:extLst>
      <p:ext uri="{BB962C8B-B14F-4D97-AF65-F5344CB8AC3E}">
        <p14:creationId xmlns:p14="http://schemas.microsoft.com/office/powerpoint/2010/main" val="2428920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778933" y="4338320"/>
            <a:ext cx="5374640" cy="4105910"/>
          </a:xfrm>
        </p:spPr>
        <p:txBody>
          <a:bodyPr>
            <a:noAutofit/>
          </a:bodyPr>
          <a:lstStyle/>
          <a:p>
            <a:pPr>
              <a:spcBef>
                <a:spcPts val="611"/>
              </a:spcBef>
            </a:pPr>
            <a:r>
              <a:rPr dirty="0" smtClean="0"/>
              <a:t>A partir de octubre de 2015, los siguientes estados y el Distrito de Columbia optaron por expandir la cobertura de Medicaid, incluidos Alaska, Arizona, Arkansas, California, Colorado, Connecticut, Delaware, Hawái, Illinois, Indiana, Iowa, Kentucky, Maryland, Massachusetts, Michigan, Minnesota, Montana, Nevada, Nuevo Hampshire, Nueva Jersey, Nuevo México, Nueva York, Dakota del Norte, Ohio, Oregon, Pensilvania, Rhode Island, Vermont, Washington y Virginia Occidental. Utah está evaluando la adopción.</a:t>
            </a:r>
            <a:endParaRPr lang="es-US" dirty="0" smtClean="0"/>
          </a:p>
          <a:p>
            <a:pPr>
              <a:spcBef>
                <a:spcPts val="611"/>
              </a:spcBef>
            </a:pPr>
            <a:r>
              <a:rPr dirty="0" smtClean="0"/>
              <a:t>Los demás estados no han expandido sus programas de Medicaid hasta el momento, pero podrían expandir Medicaid en el futuro. </a:t>
            </a:r>
          </a:p>
          <a:p>
            <a:pPr>
              <a:spcBef>
                <a:spcPts val="611"/>
              </a:spcBef>
            </a:pPr>
            <a:r>
              <a:rPr dirty="0" smtClean="0"/>
              <a:t>Conforme a la ley, el gobierno federal pagará a los estados todos los costos por las personas nuevas elegibles durante los primeros 3 años. No pagará menos del 90% de los costos en el futuro.</a:t>
            </a:r>
          </a:p>
          <a:p>
            <a:pPr>
              <a:spcBef>
                <a:spcPts val="611"/>
              </a:spcBef>
            </a:pPr>
            <a:r>
              <a:rPr dirty="0" smtClean="0"/>
              <a:t>Los estados constantemente toman decisiones sobre las coberturas. Los estados también pueden abandonar la expansión de la cobertura de Medicaid en el futuro sin sufrir sanciones federales.</a:t>
            </a:r>
          </a:p>
          <a:p>
            <a:pPr>
              <a:spcBef>
                <a:spcPts val="611"/>
              </a:spcBef>
            </a:pPr>
            <a:r>
              <a:rPr dirty="0" smtClean="0"/>
              <a:t>Este gráfico puede consultarse en </a:t>
            </a:r>
            <a:r>
              <a:rPr lang="en-US" dirty="0" smtClean="0">
                <a:hlinkClick r:id="rId3"/>
              </a:rPr>
              <a:t>kff.org/health-reform/slide/current-status-of-the-medicaid-expansion-decision/</a:t>
            </a:r>
            <a:r>
              <a:rPr dirty="0" smtClean="0"/>
              <a:t>. </a:t>
            </a:r>
            <a:endParaRPr lang="es-US" dirty="0"/>
          </a:p>
        </p:txBody>
      </p:sp>
      <p:sp>
        <p:nvSpPr>
          <p:cNvPr id="2" name="Slide Number Placeholder 1"/>
          <p:cNvSpPr>
            <a:spLocks noGrp="1"/>
          </p:cNvSpPr>
          <p:nvPr>
            <p:ph type="sldNum" sz="quarter" idx="10"/>
          </p:nvPr>
        </p:nvSpPr>
        <p:spPr/>
        <p:txBody>
          <a:bodyPr/>
          <a:lstStyle/>
          <a:p>
            <a:fld id="{EFA87BB9-CDB7-42F1-A4FD-32CAE01FAC8B}" type="slidenum">
              <a:rPr lang="en-US" smtClean="0">
                <a:solidFill>
                  <a:prstClr val="black"/>
                </a:solidFill>
              </a:rPr>
              <a:pPr/>
              <a:t>23</a:t>
            </a:fld>
            <a:endParaRPr lang="es-US" dirty="0">
              <a:solidFill>
                <a:prstClr val="black"/>
              </a:solidFill>
            </a:endParaRPr>
          </a:p>
        </p:txBody>
      </p:sp>
    </p:spTree>
    <p:extLst>
      <p:ext uri="{BB962C8B-B14F-4D97-AF65-F5344CB8AC3E}">
        <p14:creationId xmlns:p14="http://schemas.microsoft.com/office/powerpoint/2010/main" val="22868654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8" y="4415791"/>
            <a:ext cx="6309360" cy="3737609"/>
          </a:xfrm>
        </p:spPr>
        <p:txBody>
          <a:bodyPr>
            <a:normAutofit fontScale="92500" lnSpcReduction="10000"/>
          </a:bodyPr>
          <a:lstStyle/>
          <a:p>
            <a:r>
              <a:rPr lang="en-US" sz="1100" dirty="0"/>
              <a:t>Los inmigrantes que son "no ciudadanos calificados" generalmente no son elegibles para una cobertura completa de Medicaid ni del Programa de Seguro Médico para Niños (CHIP) durante 5 años. Esto significa que deben esperar 5 años luego de haber recibido su estado de inmigración "calificado" para ser elegibles para Medicaid y CHIP. Sin embargo, existen algunas excepciones importantes. Por ejemplo, los asilados y los refugiados no están sujetos al período de espera de 5 años. </a:t>
            </a:r>
            <a:endParaRPr lang="es-US" sz="1100" dirty="0"/>
          </a:p>
          <a:p>
            <a:r>
              <a:rPr lang="en-US" sz="1100" dirty="0" smtClean="0"/>
              <a:t>Además, los no ciudadanos calificados deben ser elegibles para Medicaid o CHIP en su estado (dicho de otro modo, deben cumplir con las reglas de elegibilidad e ingresos de sus estados). La cobertura de Medicaid para personas que están sujetas pero que no han cumplido el período de espera de 5 años y para aquellas personas que no cumplen con la definición de no ciudadanos calificados está limitada al tratamiento de una condición médica de emergencia como se describe en la sección 1903(v)(2)(A) de la ley, a menos que el estado haya optado por expandir la cobertura para determinadas personas legalmente residentes, como se describió anteriormente. </a:t>
            </a:r>
            <a:endParaRPr lang="es-US" sz="1100" dirty="0"/>
          </a:p>
          <a:p>
            <a:r>
              <a:rPr lang="en-US" sz="1100" dirty="0"/>
              <a:t>Los estados pueden eliminar el período de espera de 5 años y cubrir a niños y/o mujeres embarazadas legalmente residentes que sean elegibles para el programa de Medicaid. Un niño o una mujer embarazada son "legalmente residentes" si están legalmente presentes y si son elegible para Medicaid o CHIP en su estado (incluso ser un residente estatal). Los estados pueden optar por cubrir a estos grupos solo con Medicaid o con Medicaid y CHIP. La ley no les permite a los estados cubrir a estos grupos nuevos solo con CHIP, sin además extenderles la opción de Medicaid. Esta opción de ofrecer la cobertura de Medicaid y CHIP a niños y/o mujeres embarazadas legalmente residentes sin un período de espera de 5 años ya está vigente en 29 estados, además del Distrito de Columbia y de la Mancomunidad de las Islas Marianas del Norte. Veinte de estos estados han optado por cubrir a niños o mujeres embarazadas legalmente residentes en el CHIP (consulte aquí el estado - insurekidsnow.gov/professionals/eligibility/lawfully_residing.htm).</a:t>
            </a:r>
          </a:p>
          <a:p>
            <a:r>
              <a:rPr lang="en-US" sz="1100" dirty="0" smtClean="0"/>
              <a:t>Solicitar la cobertura de Medicaid o CHIP u obtener ayuda para los costos del seguro médico en el Mercado no afectará las posibilidades de una persona de convertirse en residente permanente legal o ciudadano estadounidense. La única excepción es para las personas que reciben cuidados a largo plazo en una institución a cargo del gobierno. Estas personas pueden enfrentar algunos obstáculos para obtener la tarjeta verde.</a:t>
            </a:r>
          </a:p>
        </p:txBody>
      </p:sp>
      <p:sp>
        <p:nvSpPr>
          <p:cNvPr id="5" name="Slide Number Placeholder 4"/>
          <p:cNvSpPr>
            <a:spLocks noGrp="1"/>
          </p:cNvSpPr>
          <p:nvPr>
            <p:ph type="sldNum" sz="quarter" idx="11"/>
          </p:nvPr>
        </p:nvSpPr>
        <p:spPr/>
        <p:txBody>
          <a:bodyPr/>
          <a:lstStyle/>
          <a:p>
            <a:fld id="{EFA87BB9-CDB7-42F1-A4FD-32CAE01FAC8B}" type="slidenum">
              <a:rPr lang="en-US" smtClean="0"/>
              <a:pPr/>
              <a:t>24</a:t>
            </a:fld>
            <a:endParaRPr lang="es-US" dirty="0"/>
          </a:p>
        </p:txBody>
      </p:sp>
    </p:spTree>
    <p:extLst>
      <p:ext uri="{BB962C8B-B14F-4D97-AF65-F5344CB8AC3E}">
        <p14:creationId xmlns:p14="http://schemas.microsoft.com/office/powerpoint/2010/main" val="9829161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a:xfrm>
            <a:off x="304800" y="4413568"/>
            <a:ext cx="6465148" cy="3809998"/>
          </a:xfrm>
        </p:spPr>
        <p:txBody>
          <a:bodyPr>
            <a:normAutofit fontScale="92500" lnSpcReduction="20000"/>
          </a:bodyPr>
          <a:lstStyle/>
          <a:p>
            <a:r>
              <a:rPr lang="es-ES_tradnl" dirty="0" smtClean="0"/>
              <a:t>La Ley de Cuidado de Salud accesible estableció 3 grupos nuevos de elegibilidad para </a:t>
            </a:r>
            <a:r>
              <a:rPr lang="es-ES_tradnl" dirty="0" err="1" smtClean="0"/>
              <a:t>Medicaid</a:t>
            </a:r>
            <a:r>
              <a:rPr lang="es-ES_tradnl" dirty="0" smtClean="0"/>
              <a:t>, lo que permite que millones de personas que anteriormente no eran elegibles ahora tengan acceso a un seguro médico. </a:t>
            </a:r>
          </a:p>
          <a:p>
            <a:pPr marL="232894" indent="-232894">
              <a:buFont typeface="+mj-lt"/>
              <a:buAutoNum type="arabicPeriod"/>
            </a:pPr>
            <a:r>
              <a:rPr lang="es-ES_tradnl" dirty="0" smtClean="0"/>
              <a:t>El grupo de adultos nuevo cubre a algunas personas de entre 19 y 64 años con ingresos por debajo del 133% del FPL, incluidos adolescentes de 19 y 20 años. Los niños menores de 19 años no están incluidos en este grupo dado que están cubiertos por otros grupos de elegibilidad obligatorios. Para ser elegible para el grupo de adultos nuevo, las personas no deben estar inscriptas en Medicare, no pueden ser elegibles para ningún otro grupo de elegibilidad de </a:t>
            </a:r>
            <a:r>
              <a:rPr lang="es-ES_tradnl" dirty="0" err="1" smtClean="0"/>
              <a:t>Medicaid</a:t>
            </a:r>
            <a:r>
              <a:rPr lang="es-ES_tradnl" dirty="0" smtClean="0"/>
              <a:t> obligatorio ni pueden estar embarazadas al momento de inscribirse. Este grupo es un grupo de elegibilidad obligatorio que los estados pueden optar por cubrir. Actualmente, 31 estados y el Distrito de Columbia han expandido sus programas para cubrir a este grupo.</a:t>
            </a:r>
          </a:p>
          <a:p>
            <a:pPr marL="232894" indent="-232894">
              <a:buFont typeface="+mj-lt"/>
              <a:buAutoNum type="arabicPeriod"/>
            </a:pPr>
            <a:r>
              <a:rPr lang="es-ES_tradnl" dirty="0" smtClean="0"/>
              <a:t>Un segundo grupo de elegibilidad creado conforme a la Ley de Cuidado de Salud a Bajo</a:t>
            </a:r>
            <a:r>
              <a:rPr lang="es-ES_tradnl" baseline="0" dirty="0" smtClean="0"/>
              <a:t> Precio</a:t>
            </a:r>
            <a:r>
              <a:rPr lang="es-ES_tradnl" dirty="0" smtClean="0"/>
              <a:t> estableció la cobertura de </a:t>
            </a:r>
            <a:r>
              <a:rPr lang="es-ES_tradnl" dirty="0" err="1" smtClean="0"/>
              <a:t>Medicaid</a:t>
            </a:r>
            <a:r>
              <a:rPr lang="es-ES_tradnl" dirty="0" smtClean="0"/>
              <a:t> para personas menores de 26 años que hayan estado inscriptas en </a:t>
            </a:r>
            <a:r>
              <a:rPr lang="es-ES_tradnl" dirty="0" err="1" smtClean="0"/>
              <a:t>Medicaid</a:t>
            </a:r>
            <a:r>
              <a:rPr lang="es-ES_tradnl" dirty="0" smtClean="0"/>
              <a:t> mientras estaban bajo cuidado adoptivo a los 18 años o cuando alcanzaron</a:t>
            </a:r>
            <a:r>
              <a:rPr lang="es-ES_tradnl" baseline="0" dirty="0" smtClean="0"/>
              <a:t> la mayoría de </a:t>
            </a:r>
            <a:r>
              <a:rPr lang="es-ES_tradnl" dirty="0" smtClean="0"/>
              <a:t>edad para recibir dicho cuidado "terminar el cuidado adoptivo”. Este grupo de elegibilidad no evalúa ingresos ni recursos.</a:t>
            </a:r>
          </a:p>
          <a:p>
            <a:pPr marL="232894" indent="-232894">
              <a:buFont typeface="+mj-lt"/>
              <a:buAutoNum type="arabicPeriod"/>
            </a:pPr>
            <a:r>
              <a:rPr lang="es-ES_tradnl" dirty="0" smtClean="0"/>
              <a:t>El tercer grupo es similar al grupo de adultos nuevo. Las personas en este grupo deben ser menores de 65 años con ingresos por encima del 133% del FPL y no pueden ser elegibles para ningún otro grupo de </a:t>
            </a:r>
            <a:r>
              <a:rPr lang="es-ES_tradnl" dirty="0" err="1" smtClean="0"/>
              <a:t>Medicaid</a:t>
            </a:r>
            <a:r>
              <a:rPr lang="es-ES_tradnl" dirty="0" smtClean="0"/>
              <a:t>. A diferencia de los requisitos de elegibilidad del grupo de adultos nuevo, las personas en este grupo opcional pueden estar embarazadas o ser elegibles para Medicare. Además, este grupo cubre niños y adultos que no sean elegibles para </a:t>
            </a:r>
            <a:r>
              <a:rPr lang="es-ES_tradnl" dirty="0" err="1" smtClean="0"/>
              <a:t>Medicaid</a:t>
            </a:r>
            <a:r>
              <a:rPr lang="es-ES_tradnl" dirty="0" smtClean="0"/>
              <a:t>.</a:t>
            </a:r>
          </a:p>
          <a:p>
            <a:r>
              <a:rPr lang="es-ES_tradnl" dirty="0" smtClean="0"/>
              <a:t>En los estados que han expandido la cobertura de </a:t>
            </a:r>
            <a:r>
              <a:rPr lang="es-ES_tradnl" dirty="0" err="1" smtClean="0"/>
              <a:t>Medicaid</a:t>
            </a:r>
            <a:r>
              <a:rPr lang="es-ES_tradnl" dirty="0" smtClean="0"/>
              <a:t>, las personas probablemente calificarán si ganan individualmente unos $16,100 anuales ($32,900 para una familia de 4). </a:t>
            </a:r>
          </a:p>
          <a:p>
            <a:r>
              <a:rPr lang="es-ES_tradnl" b="1" dirty="0" smtClean="0"/>
              <a:t>NOTA:</a:t>
            </a:r>
            <a:r>
              <a:rPr lang="es-ES_tradnl" dirty="0" smtClean="0"/>
              <a:t> La expansión de </a:t>
            </a:r>
            <a:r>
              <a:rPr lang="es-ES_tradnl" dirty="0" err="1" smtClean="0"/>
              <a:t>Medicaid</a:t>
            </a:r>
            <a:r>
              <a:rPr lang="es-ES_tradnl" dirty="0" smtClean="0"/>
              <a:t> hasta el 133% del FPL resultó en que varios estados deban realizar la transición de los niños de 6 a 18 años entre el 100 y el 133% del FPL que anteriormente estaban cubiertos por el Programa de Seguro Médico para Niños a </a:t>
            </a:r>
            <a:r>
              <a:rPr lang="es-ES_tradnl" dirty="0" err="1" smtClean="0"/>
              <a:t>Medicaid</a:t>
            </a:r>
            <a:r>
              <a:rPr lang="es-ES_tradnl" dirty="0" smtClean="0"/>
              <a:t>.</a:t>
            </a:r>
          </a:p>
        </p:txBody>
      </p:sp>
      <p:sp>
        <p:nvSpPr>
          <p:cNvPr id="4" name="Slide Number Placeholder 5"/>
          <p:cNvSpPr>
            <a:spLocks noGrp="1"/>
          </p:cNvSpPr>
          <p:nvPr>
            <p:ph type="sldNum" sz="quarter" idx="5"/>
          </p:nvPr>
        </p:nvSpPr>
        <p:spPr>
          <a:xfrm>
            <a:off x="3970941" y="8829966"/>
            <a:ext cx="3037840" cy="464820"/>
          </a:xfrm>
        </p:spPr>
        <p:txBody>
          <a:bodyPr/>
          <a:lstStyle/>
          <a:p>
            <a:fld id="{5E64BDDF-6235-4F77-BA63-72C44C840117}" type="slidenum">
              <a:rPr lang="en-US" smtClean="0">
                <a:solidFill>
                  <a:prstClr val="black"/>
                </a:solidFill>
                <a:latin typeface="Calibri"/>
              </a:rPr>
              <a:pPr/>
              <a:t>25</a:t>
            </a:fld>
            <a:endParaRPr lang="es-US" dirty="0">
              <a:solidFill>
                <a:prstClr val="black"/>
              </a:solidFill>
              <a:latin typeface="Calibri"/>
            </a:endParaRPr>
          </a:p>
        </p:txBody>
      </p:sp>
    </p:spTree>
    <p:extLst>
      <p:ext uri="{BB962C8B-B14F-4D97-AF65-F5344CB8AC3E}">
        <p14:creationId xmlns:p14="http://schemas.microsoft.com/office/powerpoint/2010/main" val="13910258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nSpc>
                <a:spcPct val="120000"/>
              </a:lnSpc>
            </a:pPr>
            <a:r>
              <a:rPr dirty="0" smtClean="0"/>
              <a:t>El término "no ciudadano calificado" incluye, pero no se limita únicamente a lo siguiente: </a:t>
            </a:r>
          </a:p>
          <a:p>
            <a:pPr marL="232910" indent="-232910">
              <a:lnSpc>
                <a:spcPct val="120000"/>
              </a:lnSpc>
              <a:buFont typeface="Wingdings" panose="05000000000000000000" pitchFamily="2" charset="2"/>
              <a:buChar char="§"/>
            </a:pPr>
            <a:r>
              <a:rPr dirty="0" smtClean="0"/>
              <a:t>Residente permanente legal (LPR/titular de tarjeta verde)</a:t>
            </a:r>
          </a:p>
          <a:p>
            <a:pPr marL="232910" indent="-232910">
              <a:lnSpc>
                <a:spcPct val="120000"/>
              </a:lnSpc>
              <a:buFont typeface="Wingdings" panose="05000000000000000000" pitchFamily="2" charset="2"/>
              <a:buChar char="§"/>
            </a:pPr>
            <a:r>
              <a:rPr dirty="0" smtClean="0"/>
              <a:t>Asilados</a:t>
            </a:r>
          </a:p>
          <a:p>
            <a:pPr marL="232910" indent="-232910">
              <a:lnSpc>
                <a:spcPct val="120000"/>
              </a:lnSpc>
              <a:buFont typeface="Wingdings" panose="05000000000000000000" pitchFamily="2" charset="2"/>
              <a:buChar char="§"/>
            </a:pPr>
            <a:r>
              <a:rPr dirty="0" smtClean="0"/>
              <a:t>Refugiados </a:t>
            </a:r>
          </a:p>
          <a:p>
            <a:pPr marL="232910" indent="-232910">
              <a:lnSpc>
                <a:spcPct val="120000"/>
              </a:lnSpc>
              <a:buFont typeface="Wingdings" panose="05000000000000000000" pitchFamily="2" charset="2"/>
              <a:buChar char="§"/>
            </a:pPr>
            <a:r>
              <a:rPr dirty="0" smtClean="0"/>
              <a:t>Cubanos/ haitianos admitidos </a:t>
            </a:r>
          </a:p>
          <a:p>
            <a:pPr marL="232910" indent="-232910">
              <a:lnSpc>
                <a:spcPct val="120000"/>
              </a:lnSpc>
              <a:buFont typeface="Wingdings" panose="05000000000000000000" pitchFamily="2" charset="2"/>
              <a:buChar char="§"/>
            </a:pPr>
            <a:r>
              <a:rPr dirty="0" smtClean="0"/>
              <a:t>Entró a los EE. UU. bajo palabra durante al menos 1 año</a:t>
            </a:r>
          </a:p>
          <a:p>
            <a:pPr marL="232910" indent="-232910">
              <a:lnSpc>
                <a:spcPct val="120000"/>
              </a:lnSpc>
              <a:buFont typeface="Wingdings" panose="05000000000000000000" pitchFamily="2" charset="2"/>
              <a:buChar char="§"/>
            </a:pPr>
            <a:r>
              <a:rPr dirty="0" smtClean="0"/>
              <a:t>Entrada condicional concedida antes de 1980 </a:t>
            </a:r>
          </a:p>
          <a:p>
            <a:pPr marL="232910" indent="-232910">
              <a:lnSpc>
                <a:spcPct val="120000"/>
              </a:lnSpc>
              <a:buFont typeface="Wingdings" panose="05000000000000000000" pitchFamily="2" charset="2"/>
              <a:buChar char="§"/>
            </a:pPr>
            <a:r>
              <a:rPr dirty="0" smtClean="0"/>
              <a:t>No ciudadanos, cónyuges, hijos o padre/madre maltratados con una solicitud pendiente o aprobada</a:t>
            </a:r>
            <a:endParaRPr lang="es-US" dirty="0"/>
          </a:p>
          <a:p>
            <a:pPr marL="228600" marR="0" lvl="0" indent="-228600" algn="l" defTabSz="914400" rtl="0" eaLnBrk="1" fontAlgn="auto" latinLnBrk="0" hangingPunct="1">
              <a:lnSpc>
                <a:spcPct val="120000"/>
              </a:lnSpc>
              <a:spcAft>
                <a:spcPts val="0"/>
              </a:spcAft>
              <a:buClrTx/>
              <a:buSzTx/>
              <a:buFont typeface="Wingdings" panose="05000000000000000000" pitchFamily="2" charset="2"/>
              <a:buChar char="§"/>
              <a:tabLst/>
              <a:defRPr/>
            </a:pPr>
            <a:r>
              <a:rPr dirty="0" smtClean="0"/>
              <a:t>Víctimas de tráfico de personas y su cónyuge, hijo, hermano(a) o padre/madre, o personas con una solicitud pendiente para una visa de víctima de tráfico de personas</a:t>
            </a:r>
          </a:p>
          <a:p>
            <a:pPr marL="228600" marR="0" lvl="0" indent="-228600" algn="l" defTabSz="914400" rtl="0" eaLnBrk="1" fontAlgn="auto" latinLnBrk="0" hangingPunct="1">
              <a:lnSpc>
                <a:spcPct val="120000"/>
              </a:lnSpc>
              <a:spcAft>
                <a:spcPts val="0"/>
              </a:spcAft>
              <a:buClrTx/>
              <a:buSzTx/>
              <a:buFont typeface="Wingdings" panose="05000000000000000000" pitchFamily="2" charset="2"/>
              <a:buChar char="§"/>
              <a:tabLst/>
              <a:defRPr/>
            </a:pPr>
            <a:r>
              <a:rPr kumimoji="0" lang="en-US" sz="1200" b="0" i="0" u="none" strike="noStrike" kern="1200" cap="none" spc="0" normalizeH="0" baseline="0" noProof="0" dirty="0" smtClean="0">
                <a:ln>
                  <a:noFill/>
                </a:ln>
                <a:solidFill>
                  <a:prstClr val="black"/>
                </a:solidFill>
                <a:effectLst/>
                <a:uLnTx/>
                <a:uFillTx/>
                <a:latin typeface="Calibri"/>
              </a:rPr>
              <a:t>Residentes permanentes legales que se ajustan desde un estado exento del período de espera de 5 años</a:t>
            </a:r>
          </a:p>
          <a:p>
            <a:pPr marL="228600" marR="0" lvl="0" indent="-228600" algn="l" defTabSz="914400" rtl="0" eaLnBrk="1" fontAlgn="auto" latinLnBrk="0" hangingPunct="1">
              <a:lnSpc>
                <a:spcPct val="120000"/>
              </a:lnSpc>
              <a:spcAft>
                <a:spcPts val="0"/>
              </a:spcAft>
              <a:buClrTx/>
              <a:buSzTx/>
              <a:buFont typeface="Wingdings" panose="05000000000000000000" pitchFamily="2" charset="2"/>
              <a:buChar char="§"/>
              <a:tabLst/>
              <a:defRPr/>
            </a:pPr>
            <a:r>
              <a:rPr kumimoji="0" lang="en-US" sz="1200" b="0" i="0" u="none" strike="noStrike" kern="1200" cap="none" spc="0" normalizeH="0" baseline="0" noProof="0" dirty="0" smtClean="0">
                <a:ln>
                  <a:noFill/>
                </a:ln>
                <a:solidFill>
                  <a:prstClr val="black"/>
                </a:solidFill>
                <a:effectLst/>
                <a:uLnTx/>
                <a:uFillTx/>
                <a:latin typeface="Calibri"/>
              </a:rPr>
              <a:t>Veteranos o militares en actividad y sus cónyuges o dependientes solteros que también tengan el estado de "no ciudadano calificado" </a:t>
            </a:r>
          </a:p>
          <a:p>
            <a:pPr marL="228600" marR="0" lvl="0" indent="-228600" algn="l" defTabSz="914400" rtl="0" eaLnBrk="1" fontAlgn="auto" latinLnBrk="0" hangingPunct="1">
              <a:lnSpc>
                <a:spcPct val="120000"/>
              </a:lnSpc>
              <a:spcAft>
                <a:spcPts val="0"/>
              </a:spcAft>
              <a:buClrTx/>
              <a:buSzTx/>
              <a:buFont typeface="Wingdings" panose="05000000000000000000" pitchFamily="2" charset="2"/>
              <a:buChar char="§"/>
              <a:tabLst/>
              <a:defRPr/>
            </a:pPr>
            <a:r>
              <a:rPr kumimoji="0" lang="en-US" sz="1200" b="0" i="0" u="none" strike="noStrike" kern="1200" cap="none" spc="0" normalizeH="0" baseline="0" noProof="0" dirty="0" smtClean="0">
                <a:ln>
                  <a:noFill/>
                </a:ln>
                <a:solidFill>
                  <a:prstClr val="black"/>
                </a:solidFill>
                <a:effectLst/>
                <a:uLnTx/>
                <a:uFillTx/>
                <a:latin typeface="Calibri"/>
              </a:rPr>
              <a:t>Personas con suspensión de deportación o expulsión concedidas</a:t>
            </a:r>
          </a:p>
          <a:p>
            <a:pPr marL="228600" marR="0" lvl="0" indent="-228600" algn="l" defTabSz="914400" rtl="0" eaLnBrk="1" fontAlgn="auto" latinLnBrk="0" hangingPunct="1">
              <a:lnSpc>
                <a:spcPct val="120000"/>
              </a:lnSpc>
              <a:spcAft>
                <a:spcPts val="0"/>
              </a:spcAft>
              <a:buClrTx/>
              <a:buSzTx/>
              <a:buFont typeface="Wingdings" panose="05000000000000000000" pitchFamily="2" charset="2"/>
              <a:buChar char="§"/>
              <a:tabLst/>
              <a:defRPr/>
            </a:pPr>
            <a:r>
              <a:rPr kumimoji="0" lang="en-US" sz="1200" b="0" i="0" u="none" strike="noStrike" kern="1200" cap="none" spc="0" normalizeH="0" baseline="0" noProof="0" dirty="0" smtClean="0">
                <a:ln>
                  <a:noFill/>
                </a:ln>
                <a:solidFill>
                  <a:prstClr val="black"/>
                </a:solidFill>
                <a:effectLst/>
                <a:uLnTx/>
                <a:uFillTx/>
                <a:latin typeface="Calibri"/>
              </a:rPr>
              <a:t>Algunos inmigrantes amerasiáticos </a:t>
            </a:r>
          </a:p>
          <a:p>
            <a:pPr marL="228600" marR="0" lvl="0" indent="-228600" algn="l" defTabSz="914400" rtl="0" eaLnBrk="1" fontAlgn="auto" latinLnBrk="0" hangingPunct="1">
              <a:lnSpc>
                <a:spcPct val="120000"/>
              </a:lnSpc>
              <a:spcAft>
                <a:spcPts val="0"/>
              </a:spcAft>
              <a:buClrTx/>
              <a:buSzTx/>
              <a:buFont typeface="Wingdings" panose="05000000000000000000" pitchFamily="2" charset="2"/>
              <a:buChar char="§"/>
              <a:tabLst/>
              <a:defRPr/>
            </a:pPr>
            <a:r>
              <a:rPr kumimoji="0" lang="en-US" sz="1200" b="0" i="0" u="none" strike="noStrike" kern="1200" cap="none" spc="0" normalizeH="0" baseline="0" noProof="0" dirty="0" smtClean="0">
                <a:ln>
                  <a:noFill/>
                </a:ln>
                <a:solidFill>
                  <a:prstClr val="black"/>
                </a:solidFill>
                <a:effectLst/>
                <a:uLnTx/>
                <a:uFillTx/>
                <a:latin typeface="Calibri"/>
              </a:rPr>
              <a:t>Miembros de una tribu indígena reconocida federalmente o algunos indígenas americanos nacidos en Canadá </a:t>
            </a:r>
          </a:p>
          <a:p>
            <a:pPr marL="228600" marR="0" lvl="0" indent="-228600" algn="l" defTabSz="914400" rtl="0" eaLnBrk="1" fontAlgn="auto" latinLnBrk="0" hangingPunct="1">
              <a:lnSpc>
                <a:spcPct val="120000"/>
              </a:lnSpc>
              <a:spcAft>
                <a:spcPts val="0"/>
              </a:spcAft>
              <a:buClrTx/>
              <a:buSzTx/>
              <a:buFont typeface="Wingdings" panose="05000000000000000000" pitchFamily="2" charset="2"/>
              <a:buChar char="§"/>
              <a:tabLst/>
              <a:defRPr/>
            </a:pPr>
            <a:r>
              <a:rPr kumimoji="0" lang="en-US" sz="1200" b="0" i="0" u="none" strike="noStrike" kern="1200" cap="none" spc="0" normalizeH="0" baseline="0" noProof="0" dirty="0" smtClean="0">
                <a:ln>
                  <a:noFill/>
                </a:ln>
                <a:solidFill>
                  <a:prstClr val="black"/>
                </a:solidFill>
                <a:effectLst/>
                <a:uLnTx/>
                <a:uFillTx/>
                <a:latin typeface="Calibri"/>
              </a:rPr>
              <a:t>Titulares de visas de inmigrante especiales de Irak o Afganistán</a:t>
            </a:r>
          </a:p>
          <a:p>
            <a:pPr>
              <a:lnSpc>
                <a:spcPct val="120000"/>
              </a:lnSpc>
            </a:pPr>
            <a:r>
              <a:rPr dirty="0" smtClean="0"/>
              <a:t>Los no ciudadanos calificados también deben cumplir con los requisitos de ingresos y residencia de su estado para cumplir con los requisitos de elegibilidad para Medicaid, además de los requisitos de ingresos e inmigración para calificar. Los requisitos de residencia varían según cada estado.</a:t>
            </a:r>
            <a:endParaRPr lang="es-US" dirty="0"/>
          </a:p>
          <a:p>
            <a:pPr>
              <a:lnSpc>
                <a:spcPct val="120000"/>
              </a:lnSpc>
            </a:pPr>
            <a:endParaRPr lang="es-US" dirty="0"/>
          </a:p>
          <a:p>
            <a:pPr>
              <a:lnSpc>
                <a:spcPct val="120000"/>
              </a:lnSpc>
            </a:pPr>
            <a:endParaRPr lang="es-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26</a:t>
            </a:fld>
            <a:endParaRPr lang="es-US" dirty="0"/>
          </a:p>
        </p:txBody>
      </p:sp>
    </p:spTree>
    <p:extLst>
      <p:ext uri="{BB962C8B-B14F-4D97-AF65-F5344CB8AC3E}">
        <p14:creationId xmlns:p14="http://schemas.microsoft.com/office/powerpoint/2010/main" val="560815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dirty="0" smtClean="0"/>
              <a:t>Además de niños o mujeres embarazadas "legalmente residentes", existen otras excepciones al período de espera de 5 años, como los residentes permanentes legales que solían ser refugiados o asilados. </a:t>
            </a:r>
          </a:p>
          <a:p>
            <a:r>
              <a:rPr dirty="0" smtClean="0"/>
              <a:t>Los refugiados que ingresaron a los Estados Unidos </a:t>
            </a:r>
            <a:r>
              <a:rPr lang="en-US" b="1" dirty="0"/>
              <a:t>cumplen los requisitos de elegibilidad del estado de inmigración </a:t>
            </a:r>
            <a:r>
              <a:rPr dirty="0" smtClean="0"/>
              <a:t>para tener acceso inmediato a Medicaid, al Programa de Seguro Médico para Niños y a las opciones de cobertura médica en los Mercados.</a:t>
            </a:r>
            <a:endParaRPr lang="es-US" dirty="0"/>
          </a:p>
          <a:p>
            <a:r>
              <a:rPr dirty="0" smtClean="0"/>
              <a:t>Otros seis grupos son elegibles para los mismos beneficios y servicios disponibles para los refugiados. Estos grupos son: </a:t>
            </a:r>
          </a:p>
          <a:p>
            <a:pPr marL="238125" indent="-238125">
              <a:lnSpc>
                <a:spcPct val="120000"/>
              </a:lnSpc>
              <a:spcBef>
                <a:spcPts val="300"/>
              </a:spcBef>
              <a:buFont typeface="Wingdings" panose="05000000000000000000" pitchFamily="2" charset="2"/>
              <a:buChar char="§"/>
            </a:pPr>
            <a:r>
              <a:rPr lang="en-US" dirty="0">
                <a:solidFill>
                  <a:prstClr val="black"/>
                </a:solidFill>
                <a:latin typeface="Calibri"/>
              </a:rPr>
              <a:t>Refugiados</a:t>
            </a:r>
            <a:endParaRPr lang="es-US" strike="sngStrike" dirty="0">
              <a:solidFill>
                <a:prstClr val="black"/>
              </a:solidFill>
              <a:latin typeface="Calibri"/>
              <a:cs typeface="+mn-cs"/>
            </a:endParaRPr>
          </a:p>
          <a:p>
            <a:pPr marL="238125" indent="-238125">
              <a:lnSpc>
                <a:spcPct val="120000"/>
              </a:lnSpc>
              <a:spcBef>
                <a:spcPts val="300"/>
              </a:spcBef>
              <a:buFont typeface="Wingdings" panose="05000000000000000000" pitchFamily="2" charset="2"/>
              <a:buChar char="§"/>
            </a:pPr>
            <a:r>
              <a:rPr lang="en-US" dirty="0">
                <a:solidFill>
                  <a:prstClr val="black"/>
                </a:solidFill>
                <a:latin typeface="Calibri"/>
              </a:rPr>
              <a:t>Asilados</a:t>
            </a:r>
          </a:p>
          <a:p>
            <a:pPr marL="238125" indent="-238125">
              <a:lnSpc>
                <a:spcPct val="120000"/>
              </a:lnSpc>
              <a:spcBef>
                <a:spcPts val="300"/>
              </a:spcBef>
              <a:buFont typeface="Wingdings" panose="05000000000000000000" pitchFamily="2" charset="2"/>
              <a:buChar char="§"/>
            </a:pPr>
            <a:r>
              <a:rPr lang="en-US" dirty="0">
                <a:solidFill>
                  <a:prstClr val="black"/>
                </a:solidFill>
                <a:latin typeface="Calibri"/>
              </a:rPr>
              <a:t>Personas con suspensión de deportación o expulsión concedidas</a:t>
            </a:r>
          </a:p>
          <a:p>
            <a:pPr marL="238125" indent="-238125">
              <a:lnSpc>
                <a:spcPct val="120000"/>
              </a:lnSpc>
              <a:spcBef>
                <a:spcPts val="300"/>
              </a:spcBef>
              <a:buFont typeface="Wingdings" panose="05000000000000000000" pitchFamily="2" charset="2"/>
              <a:buChar char="§"/>
            </a:pPr>
            <a:r>
              <a:rPr lang="en-US" dirty="0">
                <a:solidFill>
                  <a:prstClr val="black"/>
                </a:solidFill>
                <a:latin typeface="Calibri"/>
              </a:rPr>
              <a:t>Cubanos y haitianos admitidos</a:t>
            </a:r>
          </a:p>
          <a:p>
            <a:pPr marL="238125" indent="-238125">
              <a:lnSpc>
                <a:spcPct val="120000"/>
              </a:lnSpc>
              <a:spcBef>
                <a:spcPts val="300"/>
              </a:spcBef>
              <a:buFont typeface="Wingdings" panose="05000000000000000000" pitchFamily="2" charset="2"/>
              <a:buChar char="§"/>
            </a:pPr>
            <a:r>
              <a:rPr lang="en-US" dirty="0" smtClean="0">
                <a:solidFill>
                  <a:prstClr val="black"/>
                </a:solidFill>
                <a:latin typeface="Calibri"/>
              </a:rPr>
              <a:t>Inmigrantes amerasiáticos</a:t>
            </a:r>
          </a:p>
          <a:p>
            <a:pPr marL="238125" indent="-238125">
              <a:lnSpc>
                <a:spcPct val="120000"/>
              </a:lnSpc>
              <a:spcBef>
                <a:spcPts val="300"/>
              </a:spcBef>
              <a:buFont typeface="Wingdings" panose="05000000000000000000" pitchFamily="2" charset="2"/>
              <a:buChar char="§"/>
            </a:pPr>
            <a:r>
              <a:rPr lang="en-US" dirty="0">
                <a:solidFill>
                  <a:prstClr val="black"/>
                </a:solidFill>
                <a:latin typeface="Calibri"/>
              </a:rPr>
              <a:t>Titulares de visas de inmigrante especiales de Irak o Afganistán</a:t>
            </a:r>
          </a:p>
          <a:p>
            <a:pPr marL="238125" indent="-238125">
              <a:lnSpc>
                <a:spcPct val="120000"/>
              </a:lnSpc>
              <a:spcBef>
                <a:spcPts val="300"/>
              </a:spcBef>
              <a:buFont typeface="Wingdings" panose="05000000000000000000" pitchFamily="2" charset="2"/>
              <a:buChar char="§"/>
            </a:pPr>
            <a:r>
              <a:rPr lang="en-US" dirty="0">
                <a:solidFill>
                  <a:prstClr val="black"/>
                </a:solidFill>
                <a:latin typeface="Calibri"/>
              </a:rPr>
              <a:t>Residentes permanentes legales que se ajustan desde un estado exento del período de espera de 5 años </a:t>
            </a:r>
          </a:p>
          <a:p>
            <a:pPr marL="238125" indent="-238125">
              <a:lnSpc>
                <a:spcPct val="120000"/>
              </a:lnSpc>
              <a:spcBef>
                <a:spcPts val="300"/>
              </a:spcBef>
              <a:buFont typeface="Wingdings" panose="05000000000000000000" pitchFamily="2" charset="2"/>
              <a:buChar char="§"/>
            </a:pPr>
            <a:r>
              <a:rPr lang="en-US" dirty="0">
                <a:solidFill>
                  <a:prstClr val="black"/>
                </a:solidFill>
                <a:latin typeface="Calibri"/>
              </a:rPr>
              <a:t>Víctima de tráfico de personas y su cónyuge, hijo, hermano(a) o padre/madre </a:t>
            </a:r>
          </a:p>
          <a:p>
            <a:pPr marL="238125" indent="-238125">
              <a:lnSpc>
                <a:spcPct val="120000"/>
              </a:lnSpc>
              <a:spcBef>
                <a:spcPts val="300"/>
              </a:spcBef>
              <a:buFont typeface="Wingdings" panose="05000000000000000000" pitchFamily="2" charset="2"/>
              <a:buChar char="§"/>
            </a:pPr>
            <a:r>
              <a:rPr lang="en-US" dirty="0">
                <a:solidFill>
                  <a:prstClr val="black"/>
                </a:solidFill>
                <a:latin typeface="Calibri"/>
              </a:rPr>
              <a:t>Veteranos y militares en actividad y sus cónyuges y dependientes solteros que también tengan el estado de "no ciudadano calificado" </a:t>
            </a:r>
            <a:endParaRPr lang="es-US" strike="sngStrike" dirty="0">
              <a:solidFill>
                <a:prstClr val="black"/>
              </a:solidFill>
              <a:latin typeface="Calibri"/>
              <a:cs typeface="+mn-cs"/>
            </a:endParaRPr>
          </a:p>
          <a:p>
            <a:pPr marL="238125" indent="-238125">
              <a:lnSpc>
                <a:spcPct val="120000"/>
              </a:lnSpc>
              <a:spcBef>
                <a:spcPts val="300"/>
              </a:spcBef>
              <a:buFont typeface="Wingdings" panose="05000000000000000000" pitchFamily="2" charset="2"/>
              <a:buChar char="§"/>
            </a:pPr>
            <a:r>
              <a:rPr lang="en-US" dirty="0">
                <a:solidFill>
                  <a:prstClr val="black"/>
                </a:solidFill>
                <a:latin typeface="Calibri"/>
              </a:rPr>
              <a:t>Miembros de una tribu indígena reconocida federalmente o indígena americano nacido en Canadá</a:t>
            </a:r>
          </a:p>
          <a:p>
            <a:pPr marL="347492" lvl="1" indent="-229536">
              <a:buFont typeface="+mj-lt"/>
              <a:buAutoNum type="arabicPeriod"/>
            </a:pPr>
            <a:endParaRPr lang="es-US" dirty="0" smtClean="0"/>
          </a:p>
          <a:p>
            <a:pPr marL="117956" lvl="1" indent="0"/>
            <a:endParaRPr lang="es-US" dirty="0" smtClean="0"/>
          </a:p>
          <a:p>
            <a:pPr lvl="1"/>
            <a:endParaRPr lang="es-US" dirty="0" smtClean="0"/>
          </a:p>
          <a:p>
            <a:pPr lvl="1"/>
            <a:endParaRPr lang="es-US" dirty="0" smtClean="0"/>
          </a:p>
          <a:p>
            <a:pPr lvl="1"/>
            <a:endParaRPr lang="es-US" dirty="0"/>
          </a:p>
          <a:p>
            <a:pPr>
              <a:spcBef>
                <a:spcPts val="0"/>
              </a:spcBef>
            </a:pPr>
            <a:endParaRPr lang="es-US" dirty="0"/>
          </a:p>
          <a:p>
            <a:pPr>
              <a:spcBef>
                <a:spcPts val="0"/>
              </a:spcBef>
            </a:pPr>
            <a:endParaRPr lang="es-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27</a:t>
            </a:fld>
            <a:endParaRPr lang="es-US" dirty="0"/>
          </a:p>
        </p:txBody>
      </p:sp>
    </p:spTree>
    <p:extLst>
      <p:ext uri="{BB962C8B-B14F-4D97-AF65-F5344CB8AC3E}">
        <p14:creationId xmlns:p14="http://schemas.microsoft.com/office/powerpoint/2010/main" val="17200325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0032" y="4415794"/>
            <a:ext cx="5950337" cy="4604176"/>
          </a:xfrm>
        </p:spPr>
        <p:txBody>
          <a:bodyPr>
            <a:normAutofit lnSpcReduction="10000"/>
          </a:bodyPr>
          <a:lstStyle/>
          <a:p>
            <a:r>
              <a:rPr dirty="0" smtClean="0"/>
              <a:t>Algunos estados no están expandiendo sus programas de Medicaid. En estos estados, algunas personas con ingresos limitados pueden tener menos opciones de cobertura.</a:t>
            </a:r>
          </a:p>
          <a:p>
            <a:r>
              <a:rPr dirty="0" smtClean="0"/>
              <a:t>Si vive en un estado que no está expandiendo la cobertura de Medicaid, es posible que no califique para Medicaid ni para acceder a costos reducidos en un plan de seguro privado. Depende del nivel de sus ingresos.</a:t>
            </a:r>
          </a:p>
          <a:p>
            <a:pPr marL="172057" indent="-172057">
              <a:buFont typeface="Wingdings" panose="05000000000000000000" pitchFamily="2" charset="2"/>
              <a:buChar char="§"/>
            </a:pPr>
            <a:r>
              <a:rPr dirty="0" smtClean="0"/>
              <a:t>Si sus ingresos están </a:t>
            </a:r>
            <a:r>
              <a:rPr lang="en-US" b="1" dirty="0"/>
              <a:t>por encima del</a:t>
            </a:r>
            <a:r>
              <a:rPr dirty="0" smtClean="0"/>
              <a:t> 100% del nivel federal de pobreza (FPL), aproximadamente $11,670 anuales para una persona o aproximadamente $23,850 para una familia de 4 en 2015 (superior en Alaska y Hawái), </a:t>
            </a:r>
            <a:r>
              <a:rPr lang="en-US" b="1" dirty="0" smtClean="0"/>
              <a:t>puede</a:t>
            </a:r>
            <a:r>
              <a:rPr dirty="0" smtClean="0"/>
              <a:t> adquirir un plan de seguro médico privado a través del Mercado y puede obtener costos reducidos en función de la cantidad de integrantes en su familia y sus ingresos, y cumplir con otros criterios de elegibilidad.</a:t>
            </a:r>
          </a:p>
          <a:p>
            <a:pPr marL="399070" lvl="1" indent="-172057">
              <a:buFont typeface="Arial" panose="020B0604020202020204" pitchFamily="34" charset="0"/>
              <a:buChar char="•"/>
            </a:pPr>
            <a:r>
              <a:rPr dirty="0" smtClean="0"/>
              <a:t>Si gana </a:t>
            </a:r>
            <a:r>
              <a:rPr lang="en-US" b="1" dirty="0"/>
              <a:t>menos</a:t>
            </a:r>
            <a:r>
              <a:rPr dirty="0" smtClean="0"/>
              <a:t> que eso, </a:t>
            </a:r>
            <a:r>
              <a:rPr lang="en-US" b="1" dirty="0" smtClean="0"/>
              <a:t>puede</a:t>
            </a:r>
            <a:r>
              <a:rPr dirty="0" smtClean="0"/>
              <a:t> adquirir un plan de seguro médico privado a través del Mercado, pero</a:t>
            </a:r>
            <a:r>
              <a:rPr lang="en-US" b="1" dirty="0" smtClean="0"/>
              <a:t> no puede</a:t>
            </a:r>
            <a:r>
              <a:rPr dirty="0" smtClean="0"/>
              <a:t> calificar para costos reducidos para un seguro privado en función de sus ingresos. Sin embargo, puede ser elegible para Medicaid, incluso sin la expansión, en función de las reglas existentes de su estado.</a:t>
            </a:r>
          </a:p>
          <a:p>
            <a:r>
              <a:rPr dirty="0" smtClean="0"/>
              <a:t>Varios adultos en esos estados (que no están expandiendo la cobertura de Medicaid) con ingresos por debajo del 100% del FPL caen en una brecha. Sus ingresos pueden ser demasiado altos para tener Medicaid conforme a las reglas actuales de sus estados. Pero sus ingresos son demasiado bajos para recibir una ayuda para adquirir una cobertura a través del Mercado. Sin embargo, estas personas pueden solicitar y calificar para una exención por dificultad si no obtienen cobertura médica. </a:t>
            </a:r>
            <a:endParaRPr lang="es-US" dirty="0">
              <a:latin typeface="Calibri" pitchFamily="34" charset="0"/>
              <a:cs typeface="Calibri" pitchFamily="34" charset="0"/>
            </a:endParaRPr>
          </a:p>
          <a:p>
            <a:r>
              <a:rPr lang="en-US" dirty="0" smtClean="0">
                <a:latin typeface="Calibri" pitchFamily="34" charset="0"/>
              </a:rPr>
              <a:t>Los solicitantes no</a:t>
            </a:r>
            <a:r>
              <a:rPr dirty="0" smtClean="0"/>
              <a:t> elegibles </a:t>
            </a:r>
            <a:r>
              <a:rPr lang="en-US" b="1" dirty="0" smtClean="0"/>
              <a:t>en función de su estado de inmigración </a:t>
            </a:r>
            <a:r>
              <a:rPr lang="en-US" dirty="0" smtClean="0">
                <a:latin typeface="Calibri" pitchFamily="34" charset="0"/>
              </a:rPr>
              <a:t>pueden ser elegibles para un </a:t>
            </a:r>
            <a:r>
              <a:rPr lang="en-US" dirty="0" err="1" smtClean="0">
                <a:latin typeface="Calibri" pitchFamily="34" charset="0"/>
              </a:rPr>
              <a:t>crédito</a:t>
            </a:r>
            <a:r>
              <a:rPr lang="en-US" dirty="0" smtClean="0">
                <a:latin typeface="Calibri" pitchFamily="34" charset="0"/>
              </a:rPr>
              <a:t> fiscal para las primas y una reducción de gastos compartidos, incluso si están por debajo del 100% del FPL. </a:t>
            </a:r>
          </a:p>
          <a:p>
            <a:endParaRPr lang="es-US" dirty="0"/>
          </a:p>
          <a:p>
            <a:endParaRPr lang="es-US" dirty="0"/>
          </a:p>
          <a:p>
            <a:endParaRPr lang="es-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28</a:t>
            </a:fld>
            <a:endParaRPr lang="es-US" dirty="0"/>
          </a:p>
        </p:txBody>
      </p:sp>
    </p:spTree>
    <p:extLst>
      <p:ext uri="{BB962C8B-B14F-4D97-AF65-F5344CB8AC3E}">
        <p14:creationId xmlns:p14="http://schemas.microsoft.com/office/powerpoint/2010/main" val="5688440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611"/>
              </a:spcBef>
            </a:pPr>
            <a:r>
              <a:rPr dirty="0" smtClean="0"/>
              <a:t>La Ley de Cuidado de </a:t>
            </a:r>
            <a:r>
              <a:rPr dirty="0" err="1" smtClean="0"/>
              <a:t>Salud</a:t>
            </a:r>
            <a:r>
              <a:rPr dirty="0" smtClean="0"/>
              <a:t> </a:t>
            </a:r>
            <a:r>
              <a:rPr dirty="0" err="1" smtClean="0"/>
              <a:t>exige</a:t>
            </a:r>
            <a:r>
              <a:rPr dirty="0" smtClean="0"/>
              <a:t> que todos los solicitantes obtengan una cobertura esencial mínima o que paguen </a:t>
            </a:r>
            <a:r>
              <a:rPr dirty="0" err="1" smtClean="0"/>
              <a:t>una</a:t>
            </a:r>
            <a:r>
              <a:rPr dirty="0" smtClean="0"/>
              <a:t> </a:t>
            </a:r>
            <a:r>
              <a:rPr lang="en-US" dirty="0" err="1" smtClean="0"/>
              <a:t>multa</a:t>
            </a:r>
            <a:r>
              <a:rPr lang="en-US" dirty="0" smtClean="0"/>
              <a:t> </a:t>
            </a:r>
            <a:r>
              <a:rPr dirty="0" smtClean="0"/>
              <a:t>(pago por responsabilidad compartida).</a:t>
            </a:r>
          </a:p>
          <a:p>
            <a:pPr>
              <a:spcBef>
                <a:spcPts val="611"/>
              </a:spcBef>
            </a:pPr>
            <a:r>
              <a:rPr dirty="0" smtClean="0"/>
              <a:t>Si tiene una cobertura esencial mínima, no debe hacer nada. Ya está cubierto. Si califica para una exención para un mes, no deberá pagar la </a:t>
            </a:r>
            <a:r>
              <a:rPr lang="en-US" dirty="0" err="1" smtClean="0"/>
              <a:t>multa</a:t>
            </a:r>
            <a:r>
              <a:rPr dirty="0" smtClean="0"/>
              <a:t> si no tiene cobertura. Sin embargo, si no tiene cobertura y no califica para una exención, debe pagar </a:t>
            </a:r>
            <a:r>
              <a:rPr dirty="0" err="1" smtClean="0"/>
              <a:t>una</a:t>
            </a:r>
            <a:r>
              <a:rPr dirty="0" smtClean="0"/>
              <a:t> </a:t>
            </a:r>
            <a:r>
              <a:rPr lang="en-US" dirty="0" err="1" smtClean="0"/>
              <a:t>multa</a:t>
            </a:r>
            <a:r>
              <a:rPr dirty="0" smtClean="0"/>
              <a:t>. Analicemos mejor lo que esto significa.</a:t>
            </a:r>
          </a:p>
        </p:txBody>
      </p:sp>
      <p:sp>
        <p:nvSpPr>
          <p:cNvPr id="6" name="Slide Number Placeholder 5"/>
          <p:cNvSpPr>
            <a:spLocks noGrp="1"/>
          </p:cNvSpPr>
          <p:nvPr>
            <p:ph type="sldNum" sz="quarter" idx="12"/>
          </p:nvPr>
        </p:nvSpPr>
        <p:spPr/>
        <p:txBody>
          <a:bodyPr/>
          <a:lstStyle/>
          <a:p>
            <a:fld id="{5E64BDDF-6235-4F77-BA63-72C44C840117}" type="slidenum">
              <a:rPr lang="en-US" smtClean="0">
                <a:solidFill>
                  <a:prstClr val="black"/>
                </a:solidFill>
                <a:latin typeface="Calibri"/>
              </a:rPr>
              <a:pPr/>
              <a:t>29</a:t>
            </a:fld>
            <a:endParaRPr lang="es-US" dirty="0">
              <a:solidFill>
                <a:prstClr val="black"/>
              </a:solidFill>
              <a:latin typeface="Calibri"/>
            </a:endParaRPr>
          </a:p>
        </p:txBody>
      </p:sp>
    </p:spTree>
    <p:extLst>
      <p:ext uri="{BB962C8B-B14F-4D97-AF65-F5344CB8AC3E}">
        <p14:creationId xmlns:p14="http://schemas.microsoft.com/office/powerpoint/2010/main" val="13113623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El producto CMS No. 11870 “7 factores que las familias de inmigrantes deben saber sobre la cobertura del Mercado” está disponible en </a:t>
            </a:r>
            <a:r>
              <a:rPr lang="en-US" baseline="0" dirty="0" smtClean="0">
                <a:hlinkClick r:id="rId3"/>
              </a:rPr>
              <a:t>Marketplace.cms.gov/technical-assistance-resources/logo-and-infographics/7-things-immigrants-need-to-know.pdf</a:t>
            </a:r>
            <a:r>
              <a:rPr dirty="0" smtClean="0"/>
              <a:t>. Ofrece una importante descripción general para las familias de inmigrantes.</a:t>
            </a:r>
          </a:p>
          <a:p>
            <a:r>
              <a:rPr dirty="0" smtClean="0"/>
              <a:t>Esta sesión ofrecerá más detalles sobre cada una de las temáticas debatidas en la diapositiva. </a:t>
            </a:r>
            <a:endParaRPr lang="es-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3</a:t>
            </a:fld>
            <a:endParaRPr lang="es-US" dirty="0"/>
          </a:p>
        </p:txBody>
      </p:sp>
    </p:spTree>
    <p:extLst>
      <p:ext uri="{BB962C8B-B14F-4D97-AF65-F5344CB8AC3E}">
        <p14:creationId xmlns:p14="http://schemas.microsoft.com/office/powerpoint/2010/main" val="2956554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3745" y="4415791"/>
            <a:ext cx="6102911" cy="4183380"/>
          </a:xfrm>
        </p:spPr>
        <p:txBody>
          <a:bodyPr>
            <a:normAutofit/>
          </a:bodyPr>
          <a:lstStyle/>
          <a:p>
            <a:r>
              <a:rPr dirty="0" smtClean="0"/>
              <a:t>La </a:t>
            </a:r>
            <a:r>
              <a:rPr lang="en-US" dirty="0" err="1" smtClean="0"/>
              <a:t>multa</a:t>
            </a:r>
            <a:r>
              <a:rPr dirty="0" smtClean="0"/>
              <a:t> (pago por responsabilidad compartida) en 2016 se calculará en 1 de 2 formas. Usted pagará el monto superior de:</a:t>
            </a:r>
          </a:p>
          <a:p>
            <a:pPr marL="225425" indent="-225425">
              <a:buFont typeface="Wingdings" panose="05000000000000000000" pitchFamily="2" charset="2"/>
              <a:buChar char="§"/>
            </a:pPr>
            <a:r>
              <a:rPr lang="en-US" b="1" dirty="0"/>
              <a:t>2.5% de sus ingresos familiares anuales</a:t>
            </a:r>
            <a:r>
              <a:rPr dirty="0" smtClean="0"/>
              <a:t> (solo se utiliza el monto de los ingresos por encima del umbral de declaración de impuestos, aproximadamente $10,150 para una persona en 2014, para calcular la multa). La multa máxima es la prima promedio nacional para un plan bronce.</a:t>
            </a:r>
          </a:p>
          <a:p>
            <a:pPr marL="225425" indent="-225425">
              <a:buFont typeface="Wingdings" panose="05000000000000000000" pitchFamily="2" charset="2"/>
              <a:buChar char="§"/>
            </a:pPr>
            <a:r>
              <a:rPr lang="en-US" b="1" dirty="0"/>
              <a:t>$695 por persona ($347.50 por niño menor de 18 años)</a:t>
            </a:r>
            <a:r>
              <a:rPr dirty="0" smtClean="0"/>
              <a:t>. La multa máxima para una familia utilizando este método es $2,085.</a:t>
            </a:r>
          </a:p>
          <a:p>
            <a:r>
              <a:rPr dirty="0" smtClean="0"/>
              <a:t>Cualquier multa que los contribuyentes o sus dependientes deban pagar de su bolsillo debe incluirse en su declaración de impuestos para el año fiscal. Las personas que presenten declaraciones conjuntas son conjuntamente responsables de la multa. </a:t>
            </a:r>
          </a:p>
          <a:p>
            <a:r>
              <a:rPr dirty="0" smtClean="0"/>
              <a:t>En 2016, los montos aumentarán en función del costo de vida.</a:t>
            </a:r>
            <a:endParaRPr lang="es-US" dirty="0"/>
          </a:p>
        </p:txBody>
      </p:sp>
      <p:sp>
        <p:nvSpPr>
          <p:cNvPr id="4" name="Slide Number Placeholder 3"/>
          <p:cNvSpPr>
            <a:spLocks noGrp="1"/>
          </p:cNvSpPr>
          <p:nvPr>
            <p:ph type="sldNum" sz="quarter" idx="10"/>
          </p:nvPr>
        </p:nvSpPr>
        <p:spPr/>
        <p:txBody>
          <a:bodyPr/>
          <a:lstStyle/>
          <a:p>
            <a:fld id="{DD397CA2-FEEE-46A1-9998-557872620049}" type="slidenum">
              <a:rPr lang="en-US" smtClean="0">
                <a:solidFill>
                  <a:prstClr val="black"/>
                </a:solidFill>
                <a:latin typeface="Calibri"/>
              </a:rPr>
              <a:pPr/>
              <a:t>30</a:t>
            </a:fld>
            <a:endParaRPr lang="es-US" dirty="0">
              <a:solidFill>
                <a:prstClr val="black"/>
              </a:solidFill>
              <a:latin typeface="Calibri"/>
            </a:endParaRPr>
          </a:p>
        </p:txBody>
      </p:sp>
    </p:spTree>
    <p:extLst>
      <p:ext uri="{BB962C8B-B14F-4D97-AF65-F5344CB8AC3E}">
        <p14:creationId xmlns:p14="http://schemas.microsoft.com/office/powerpoint/2010/main" val="6204223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57201" y="4267203"/>
            <a:ext cx="6019800" cy="4331969"/>
          </a:xfrm>
        </p:spPr>
        <p:txBody>
          <a:bodyPr/>
          <a:lstStyle/>
          <a:p>
            <a:r>
              <a:rPr dirty="0" smtClean="0"/>
              <a:t>El primer paso en el proceso de solicitud y elegibilidad es enviar una solicitud simplificada al Mercado. Puede generar su solicitud en línea, por teléfono, por correo o personalmente.</a:t>
            </a:r>
          </a:p>
          <a:p>
            <a:r>
              <a:rPr dirty="0" smtClean="0"/>
              <a:t>Cuando complete la solicitud, se verificará su información: residencia; que vive en el área de servicio de ese Mercado; estado de encarcelamiento; estado de indígena americano/nativo de Alaska; ingresos familiares; cantidad de integrantes en su familia; y elegibilidad para otras coberturas esenciales como coberturas del empleador o programas gubernamentales como la Parte A de Medicare, Medicaid, CHIP, coberturas para veteranos y TRICARE. Esta información se verifica electrónicamente con los datos de Seguridad Social, del Servicio de Impuestos Internos, el Departamento de Defensa, el Departamento de Seguridad Nacional y otras fuentes de datos electrónicos aprobadas para realizar verificaciones. Cualquier persona que envíe una solicitud incompleta a través de </a:t>
            </a:r>
            <a:r>
              <a:rPr lang="en-US" dirty="0" smtClean="0"/>
              <a:t>CuidadoDeSalud.gov</a:t>
            </a:r>
            <a:r>
              <a:rPr dirty="0" smtClean="0"/>
              <a:t> recibirá una notificación y tendrá 90 días para proporcionar la información necesaria. Los Mercados estatales podrían contar con menos días.</a:t>
            </a:r>
          </a:p>
          <a:p>
            <a:r>
              <a:rPr dirty="0" smtClean="0"/>
              <a:t>Puede ser elegible para adquirir e inscribirse en un plan de salud calificado (QHP) a través del Mercado o inscribirse en Medicaid o en el Programa de Seguro Médico para Niños (CHIP). Si es elegible para inscribirse en un plan de salud calificado, también debería consultar si es elegible para un </a:t>
            </a:r>
            <a:r>
              <a:rPr dirty="0" err="1" smtClean="0"/>
              <a:t>crédito</a:t>
            </a:r>
            <a:r>
              <a:rPr dirty="0" smtClean="0"/>
              <a:t> </a:t>
            </a:r>
            <a:r>
              <a:rPr lang="en-US" dirty="0" smtClean="0"/>
              <a:t>fiscal</a:t>
            </a:r>
            <a:r>
              <a:rPr dirty="0" smtClean="0"/>
              <a:t> para las primas y una reducción de gastos compartidos.</a:t>
            </a:r>
            <a:endParaRPr lang="es-US" dirty="0" smtClean="0"/>
          </a:p>
          <a:p>
            <a:r>
              <a:rPr dirty="0" smtClean="0"/>
              <a:t>Luego, se inscribirá en el programa para el cual es elegible. Si es elegible para Medicaid o CHIP, y también califica para un QHP, puede inscribirse en un QHP sin asistencia financiera.</a:t>
            </a:r>
          </a:p>
          <a:p>
            <a:r>
              <a:rPr lang="en-US" b="1" dirty="0" smtClean="0"/>
              <a:t>NOTA: </a:t>
            </a:r>
            <a:r>
              <a:rPr dirty="0" smtClean="0"/>
              <a:t>Si no cuenta con una dirección postal, indique "sin dirección fija" y podrá incluir una dirección de correo como una casilla postal. Número de casilla.</a:t>
            </a:r>
            <a:endParaRPr lang="es-US" dirty="0"/>
          </a:p>
        </p:txBody>
      </p:sp>
      <p:sp>
        <p:nvSpPr>
          <p:cNvPr id="4" name="Slide Number Placeholder 3"/>
          <p:cNvSpPr>
            <a:spLocks noGrp="1"/>
          </p:cNvSpPr>
          <p:nvPr>
            <p:ph type="sldNum" sz="quarter" idx="10"/>
          </p:nvPr>
        </p:nvSpPr>
        <p:spPr/>
        <p:txBody>
          <a:bodyPr/>
          <a:lstStyle/>
          <a:p>
            <a:fld id="{5E64BDDF-6235-4F77-BA63-72C44C840117}" type="slidenum">
              <a:rPr lang="en-US" smtClean="0">
                <a:solidFill>
                  <a:prstClr val="black"/>
                </a:solidFill>
              </a:rPr>
              <a:pPr/>
              <a:t>31</a:t>
            </a:fld>
            <a:endParaRPr lang="es-US" dirty="0">
              <a:solidFill>
                <a:prstClr val="black"/>
              </a:solidFill>
            </a:endParaRPr>
          </a:p>
        </p:txBody>
      </p:sp>
    </p:spTree>
    <p:extLst>
      <p:ext uri="{BB962C8B-B14F-4D97-AF65-F5344CB8AC3E}">
        <p14:creationId xmlns:p14="http://schemas.microsoft.com/office/powerpoint/2010/main" val="284783495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0034" y="4415793"/>
            <a:ext cx="5950337" cy="4118609"/>
          </a:xfrm>
        </p:spPr>
        <p:txBody>
          <a:bodyPr>
            <a:normAutofit fontScale="92500"/>
          </a:bodyPr>
          <a:lstStyle/>
          <a:p>
            <a:r>
              <a:rPr lang="en-US" dirty="0">
                <a:latin typeface="Calibri"/>
              </a:rPr>
              <a:t>Puede solicitar una cobertura a través del Mercado en línea, por teléfono, personalmente o por correo. </a:t>
            </a:r>
            <a:r>
              <a:rPr dirty="0" smtClean="0"/>
              <a:t>La solicitud del Mercado está disponible electrónicamente o en versión impresa, en inglés y en español. </a:t>
            </a:r>
            <a:endParaRPr lang="es-US" dirty="0" smtClean="0"/>
          </a:p>
          <a:p>
            <a:r>
              <a:rPr dirty="0" smtClean="0"/>
              <a:t>La versión en línea de la solicitud del Mercado facilitado por el gobierno federal es dinámica y solo hace preguntas relevantes en función de sus respuestas anteriores. Si su estado opera su propio Mercado, será direccionado a la solicitud o sitio web de su estado, según corresponda. </a:t>
            </a:r>
          </a:p>
          <a:p>
            <a:r>
              <a:rPr dirty="0" smtClean="0"/>
              <a:t>La solicitud federal impresa simplificada </a:t>
            </a:r>
            <a:r>
              <a:rPr lang="en-US" dirty="0">
                <a:solidFill>
                  <a:prstClr val="black"/>
                </a:solidFill>
              </a:rPr>
              <a:t>puede descargarse de </a:t>
            </a:r>
            <a:r>
              <a:rPr lang="en-US" dirty="0" smtClean="0">
                <a:solidFill>
                  <a:prstClr val="black"/>
                </a:solidFill>
                <a:hlinkClick r:id="rId3"/>
              </a:rPr>
              <a:t>Marketplace.cms.gov/applications-and-forms/individual-short-form.pdf</a:t>
            </a:r>
            <a:r>
              <a:rPr lang="en-US" dirty="0" smtClean="0">
                <a:solidFill>
                  <a:prstClr val="black"/>
                </a:solidFill>
              </a:rPr>
              <a:t>. La versión en español de la solicitud puede consultarse en </a:t>
            </a:r>
            <a:r>
              <a:rPr lang="en-US" u="sng" dirty="0" smtClean="0">
                <a:hlinkClick r:id="rId4"/>
              </a:rPr>
              <a:t>CuidadoDeSalud.gov/es/get-coverage/</a:t>
            </a:r>
            <a:r>
              <a:rPr lang="en-US" dirty="0" smtClean="0">
                <a:solidFill>
                  <a:prstClr val="black"/>
                </a:solidFill>
                <a:latin typeface="Calibri"/>
              </a:rPr>
              <a:t>. Todas las solicitudes impresas pueden consultarse en </a:t>
            </a:r>
            <a:r>
              <a:rPr lang="en-US" dirty="0" smtClean="0">
                <a:solidFill>
                  <a:prstClr val="black"/>
                </a:solidFill>
                <a:latin typeface="Calibri"/>
                <a:hlinkClick r:id="rId5"/>
              </a:rPr>
              <a:t>Marketplace.cms.gov/applications-and-forms/individuals-and-families-forms.html</a:t>
            </a:r>
            <a:r>
              <a:rPr lang="en-US" dirty="0" smtClean="0">
                <a:solidFill>
                  <a:prstClr val="black"/>
                </a:solidFill>
                <a:latin typeface="Calibri"/>
              </a:rPr>
              <a:t>. </a:t>
            </a:r>
            <a:endParaRPr lang="es-US" dirty="0" smtClean="0"/>
          </a:p>
          <a:p>
            <a:r>
              <a:rPr dirty="0" smtClean="0"/>
              <a:t>Los Mercados estatales pueden tener sus propias versiones de la solicitud.</a:t>
            </a:r>
          </a:p>
          <a:p>
            <a:r>
              <a:rPr lang="en-US" dirty="0" smtClean="0">
                <a:latin typeface="Calibri"/>
              </a:rPr>
              <a:t>Para consultar consejos útiles sobre cómo completar una solicitud e inscribirse en una cobertura a través del Mercado, visite: </a:t>
            </a:r>
            <a:r>
              <a:rPr lang="en-US" u="sng" dirty="0">
                <a:solidFill>
                  <a:srgbClr val="0000FF"/>
                </a:solidFill>
                <a:latin typeface="Calibri"/>
                <a:hlinkClick r:id="rId6"/>
              </a:rPr>
              <a:t>HealthCare.gov/how-to-have-the-best-experience-with-healthcare-gov</a:t>
            </a:r>
            <a:r>
              <a:rPr lang="en-US" dirty="0">
                <a:latin typeface="Calibri"/>
              </a:rPr>
              <a:t>.</a:t>
            </a:r>
          </a:p>
          <a:p>
            <a:r>
              <a:rPr dirty="0" smtClean="0"/>
              <a:t>Para consultar herramientas de apoyo que no se pueden completar ni procesar en otros idiomas, visite </a:t>
            </a:r>
            <a:r>
              <a:rPr lang="en-US" u="sng" dirty="0" smtClean="0">
                <a:hlinkClick r:id="rId7"/>
              </a:rPr>
              <a:t>Marketplace.cms.gov/outreach-and-education/other-languages.html</a:t>
            </a:r>
            <a:r>
              <a:rPr dirty="0" smtClean="0"/>
              <a:t>. </a:t>
            </a:r>
          </a:p>
          <a:p>
            <a:r>
              <a:rPr lang="en-US" dirty="0">
                <a:latin typeface="Calibri"/>
              </a:rPr>
              <a:t>También puede revisar opciones de planes y precios estimativos antes de solicitar una cobertura y sin crear una cuenta, utilizando la herramienta de estimación de primas </a:t>
            </a:r>
            <a:r>
              <a:rPr lang="en-US" u="sng" dirty="0">
                <a:solidFill>
                  <a:srgbClr val="0000FF"/>
                </a:solidFill>
                <a:latin typeface="Calibri"/>
                <a:hlinkClick r:id="rId8"/>
              </a:rPr>
              <a:t>HealthCare.gov/find-premium-estimates</a:t>
            </a:r>
            <a:r>
              <a:rPr lang="en-US" dirty="0">
                <a:latin typeface="Calibri"/>
              </a:rPr>
              <a:t>. </a:t>
            </a:r>
            <a:endParaRPr lang="es-US" dirty="0" smtClean="0">
              <a:latin typeface="Calibri"/>
              <a:ea typeface="Calibri"/>
              <a:cs typeface="Times New Roman"/>
            </a:endParaRPr>
          </a:p>
          <a:p>
            <a:r>
              <a:rPr lang="en-US" dirty="0" smtClean="0">
                <a:latin typeface="Calibri"/>
              </a:rPr>
              <a:t>Visite </a:t>
            </a:r>
            <a:r>
              <a:rPr lang="en-US" dirty="0" smtClean="0">
                <a:latin typeface="Calibri"/>
                <a:hlinkClick r:id="rId5"/>
              </a:rPr>
              <a:t>Marketplace.cms.gov/applications-and-forms/individuals-and-families-forms.html</a:t>
            </a:r>
            <a:r>
              <a:rPr lang="en-US" dirty="0" smtClean="0">
                <a:latin typeface="Calibri"/>
              </a:rPr>
              <a:t> para obtener ayuda con la solicitud en inglés, español y en otros 33 idiomas.</a:t>
            </a:r>
            <a:endParaRPr lang="es-US" dirty="0">
              <a:latin typeface="Calibri"/>
              <a:ea typeface="Calibri"/>
              <a:cs typeface="Times New Roman"/>
            </a:endParaRPr>
          </a:p>
          <a:p>
            <a:endParaRPr lang="es-US" dirty="0" smtClean="0"/>
          </a:p>
        </p:txBody>
      </p:sp>
      <p:sp>
        <p:nvSpPr>
          <p:cNvPr id="6" name="Slide Number Placeholder 5"/>
          <p:cNvSpPr>
            <a:spLocks noGrp="1"/>
          </p:cNvSpPr>
          <p:nvPr>
            <p:ph type="sldNum" sz="quarter" idx="12"/>
          </p:nvPr>
        </p:nvSpPr>
        <p:spPr/>
        <p:txBody>
          <a:bodyPr/>
          <a:lstStyle/>
          <a:p>
            <a:fld id="{EFA87BB9-CDB7-42F1-A4FD-32CAE01FAC8B}" type="slidenum">
              <a:rPr lang="en-US" smtClean="0"/>
              <a:pPr/>
              <a:t>32</a:t>
            </a:fld>
            <a:endParaRPr lang="es-US" dirty="0"/>
          </a:p>
        </p:txBody>
      </p:sp>
    </p:spTree>
    <p:extLst>
      <p:ext uri="{BB962C8B-B14F-4D97-AF65-F5344CB8AC3E}">
        <p14:creationId xmlns:p14="http://schemas.microsoft.com/office/powerpoint/2010/main" val="25017899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1" y="4415792"/>
            <a:ext cx="5608320" cy="4511704"/>
          </a:xfrm>
        </p:spPr>
        <p:txBody>
          <a:bodyPr>
            <a:normAutofit fontScale="85000" lnSpcReduction="20000"/>
          </a:bodyPr>
          <a:lstStyle/>
          <a:p>
            <a:r>
              <a:rPr dirty="0" smtClean="0"/>
              <a:t>Los Mercados estatales y federales, Medicaid estatal y el Programa de Seguro Médico para Niños (CHIP) no pueden pedirles a los solicitantes que proporcionen información sobre la ciudadanía ni estado de inmigración de ningún familiar que no esté solicitando una cobertura. Los estados y los Mercados tampoco pueden negar beneficios a un solicitante porque un familiar que no esté solicitando una cobertura no haya divulgado su ciudadanía o estado de inmigración.</a:t>
            </a:r>
          </a:p>
          <a:p>
            <a:r>
              <a:rPr dirty="0" smtClean="0"/>
              <a:t>Generalmente, los Mercados de Seguros Médicos, Medicaid estatal y el CHIP pueden solicitar la divulgación solo de los números de seguro social (SSN) de los solicitantes que recibirán los beneficios, y de algunas personas cuyos ingresos son necesarios para calcular los </a:t>
            </a:r>
            <a:r>
              <a:rPr dirty="0" err="1" smtClean="0"/>
              <a:t>créditos</a:t>
            </a:r>
            <a:r>
              <a:rPr dirty="0" smtClean="0"/>
              <a:t> </a:t>
            </a:r>
            <a:r>
              <a:rPr lang="en-US" dirty="0" err="1" smtClean="0"/>
              <a:t>fiscales</a:t>
            </a:r>
            <a:r>
              <a:rPr dirty="0" smtClean="0"/>
              <a:t>.</a:t>
            </a:r>
          </a:p>
          <a:p>
            <a:r>
              <a:rPr dirty="0" smtClean="0"/>
              <a:t>Los estados y los Mercados pueden solicitar los SSN a otras personas que no estén solicitando una cobertura, pero solo si les indican que ofrecer esa información es voluntaria y si les explican cómo se utilizará. Los estados y los Mercados no pueden negar beneficios porque un solicitante no proporcionó el SSN de una persona que no está solicitando beneficios ni será el beneficiario de Medicaid o CHIP ni el de otras personas que no deban proporcionar su SSN.</a:t>
            </a:r>
          </a:p>
          <a:p>
            <a:r>
              <a:rPr dirty="0" smtClean="0"/>
              <a:t>Los Mercados estatales y federales, Medicaid estatal y el CHIP verifican la información de la solicitud a través de una "plataforma de servicios de datos". La plataforma les permite al Mercado, a Medicaid y al CHIP enviar información de solicitudes de forma segura. La plataforma de servicios verifica la información de las solicitudes con las fuentes de datos confiables e informa al Mercado, a Medicaid o al CHIP si la información se verificó correctamente.</a:t>
            </a:r>
          </a:p>
          <a:p>
            <a:r>
              <a:rPr dirty="0" smtClean="0"/>
              <a:t>El Departamento de Salud y Servicios Humanos y otros organismos federales aplican normas de seguridad y privacidad para regular el uso y la transferencia de esta información. Las solicitudes para el Mercado, Medicaid y el CHIP solo requieren la información necesaria para determinar la elegibilidad para una cobertura médica. No se realizarán preguntas sobre su estado de inmigración a las personas que no estén buscando una cobertura para ellas mismas.</a:t>
            </a:r>
          </a:p>
          <a:p>
            <a:r>
              <a:rPr dirty="0" smtClean="0"/>
              <a:t>La solicitud del Mercado les pregunta a los solicitantes sobre su ciudadanía y estado de inmigración para determinar la elegibilidad de las opciones de cobertura médica. El Mercado recopila y verifica la información sobre ciudadanía e inmigración solamente para los miembros de la familia que solicitan la cobertura. Esta información solo se utilizará para determinar la elegibilidad de los usuarios y no se utilizará con fines de control inmigratorio. Para obtener más información, consulte el siguiente memorándum (en inglés y en español) del Servicio de Inmigración y Control de Aduanas (ICE) </a:t>
            </a:r>
            <a:r>
              <a:rPr lang="en-US" dirty="0" smtClean="0">
                <a:hlinkClick r:id="rId3"/>
              </a:rPr>
              <a:t>ice.gov/doclib/ero-outreach/pdf/ice-aca-memo.pdf</a:t>
            </a:r>
            <a:r>
              <a:rPr dirty="0" smtClean="0"/>
              <a:t> y </a:t>
            </a:r>
            <a:r>
              <a:rPr lang="en-US" dirty="0" smtClean="0">
                <a:hlinkClick r:id="rId4"/>
              </a:rPr>
              <a:t>ice.gov/espanol/factsheets/aca-memoSP</a:t>
            </a:r>
            <a:r>
              <a:rPr dirty="0" smtClean="0"/>
              <a:t>.</a:t>
            </a:r>
            <a:endParaRPr lang="es-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33</a:t>
            </a:fld>
            <a:endParaRPr lang="es-US" dirty="0"/>
          </a:p>
        </p:txBody>
      </p:sp>
    </p:spTree>
    <p:extLst>
      <p:ext uri="{BB962C8B-B14F-4D97-AF65-F5344CB8AC3E}">
        <p14:creationId xmlns:p14="http://schemas.microsoft.com/office/powerpoint/2010/main" val="236180477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Muchas familias de inmigrantes tienen "estados mixtos" cuando sus miembros tienen distintos estados de ciudadanía y de inmigración. Algunas familias pueden tener integrantes contribuyentes que no sean elegibles para un seguro médico a través del Mercado, además de otros familiares que sí sean elegibles para una cobertura a través del Mercado como ciudadanos o inmigrantes legalmente presentes. </a:t>
            </a:r>
          </a:p>
          <a:p>
            <a:r>
              <a:rPr dirty="0" smtClean="0"/>
              <a:t>La misma situación podría aplicarse a una familia que tiene algunos integrantes que no son elegibles para una cobertura completa de Medicaid y otros que son elegibles para una cobertura parcial de Medicaid o CHIP.</a:t>
            </a:r>
          </a:p>
          <a:p>
            <a:r>
              <a:rPr dirty="0" smtClean="0"/>
              <a:t>Las familias con integrantes con "estados mixtos" pueden solicitar pagos adelantados de </a:t>
            </a:r>
            <a:r>
              <a:rPr dirty="0" err="1" smtClean="0"/>
              <a:t>crédito</a:t>
            </a:r>
            <a:r>
              <a:rPr dirty="0" smtClean="0"/>
              <a:t> </a:t>
            </a:r>
            <a:r>
              <a:rPr lang="en-US" dirty="0" smtClean="0"/>
              <a:t>fiscal</a:t>
            </a:r>
            <a:r>
              <a:rPr dirty="0" smtClean="0"/>
              <a:t> para las primas y gastos en efectivo más bajos a través del Mercado para seguros privados o para coberturas de Medicaid y CHIP, utilizando la misma solicitud. La notificación de elegibilidad explicará para qué es elegible cada solicitante, que puede ser diferente a lo de otros integrantes de una familia con estados mixtos. A los familiares que no soliciten una cobertura de salud para ellos mismos no se les preguntará si tienen un estado de inmigración elegible.</a:t>
            </a:r>
          </a:p>
          <a:p>
            <a:endParaRPr lang="es-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34</a:t>
            </a:fld>
            <a:endParaRPr lang="es-US" dirty="0"/>
          </a:p>
        </p:txBody>
      </p:sp>
    </p:spTree>
    <p:extLst>
      <p:ext uri="{BB962C8B-B14F-4D97-AF65-F5344CB8AC3E}">
        <p14:creationId xmlns:p14="http://schemas.microsoft.com/office/powerpoint/2010/main" val="34040082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8150" y="4279296"/>
            <a:ext cx="6207125" cy="4205514"/>
          </a:xfrm>
        </p:spPr>
        <p:txBody>
          <a:bodyPr>
            <a:normAutofit fontScale="92500"/>
          </a:bodyPr>
          <a:lstStyle/>
          <a:p>
            <a:r>
              <a:rPr lang="es-ES_tradnl" dirty="0" smtClean="0"/>
              <a:t>Los problemas de confirmación de datos son conocidos como "inconsistencias" y suceden cuando la información proporcionada por un usuario en su solicitud del Mercado no coincide con los datos que el Mercado tiene de una fuente de datos oficiales, tales como los registros de la SSA o la base de datos del Servicio de Impuestos Internos (IRS). Los tipos de problemas confirmando los datos más comunes están relacionados con la información sobre ingresos, ciudadanía y estatus migratorio. Los usuarios con problemas de confirmación de datos pueden averiguar si tienen problemas con sus datos revisando las notificaciones de elegibilidad que reciben del Mercado una vez que hayan presentado su solicitud. Si un usuario tiene un problema de confirmación de datos, la notificación de elegibilidad dirá: "Envíe al Mercado más información". Los usuarios deberán responder a este pedido dentro del período de tiempo indicado en la notificación y resolver el problema de confirmación de datos, de no ser así su inscripción a través del Mercado terminará. Cargar todos los documentos solicitados en forma electrónica en las cuentas de CuidadoDeSalud.gov de los usuarios es el método preferido y más eficaz para resolver problemas de coincidencia de datos. Los usuarios también tienen la opción de enviar por correo copias de sus documentos directamente al Mercado. Invitamos a los usuarios a que lean sus notificaciones de elegibilidad con detenimiento para asegurarse de que envíen: </a:t>
            </a:r>
          </a:p>
          <a:p>
            <a:pPr marL="165261" indent="-165261">
              <a:buFont typeface="Wingdings" panose="05000000000000000000" pitchFamily="2" charset="2"/>
              <a:buChar char="§"/>
            </a:pPr>
            <a:r>
              <a:rPr lang="es-ES_tradnl" dirty="0" smtClean="0"/>
              <a:t>Toda la información solicitada. </a:t>
            </a:r>
          </a:p>
          <a:p>
            <a:pPr marL="165261" indent="-165261">
              <a:buFont typeface="Wingdings" panose="05000000000000000000" pitchFamily="2" charset="2"/>
              <a:buChar char="§"/>
            </a:pPr>
            <a:r>
              <a:rPr lang="es-ES_tradnl" dirty="0" smtClean="0"/>
              <a:t>Los documentos correctos, si corresponde. </a:t>
            </a:r>
          </a:p>
          <a:p>
            <a:pPr marL="165261" indent="-165261">
              <a:buFont typeface="Wingdings" panose="05000000000000000000" pitchFamily="2" charset="2"/>
              <a:buChar char="§"/>
            </a:pPr>
            <a:r>
              <a:rPr lang="es-ES_tradnl" dirty="0" smtClean="0"/>
              <a:t>La información para el solicitante correcto.</a:t>
            </a:r>
          </a:p>
          <a:p>
            <a:r>
              <a:rPr lang="es-ES_tradnl" dirty="0" smtClean="0"/>
              <a:t>Por ejemplo, el Mercado podría exigir información adicional de otra persona que no sea el solicitante principal. Presentar toda la información y documentos correctos, si corresponde, para el solicitante correcto ayudará al Mercado a resolver los problemas de coincidencia de datos lo antes posible. </a:t>
            </a:r>
          </a:p>
        </p:txBody>
      </p:sp>
      <p:sp>
        <p:nvSpPr>
          <p:cNvPr id="4" name="Slide Number Placeholder 3"/>
          <p:cNvSpPr>
            <a:spLocks noGrp="1"/>
          </p:cNvSpPr>
          <p:nvPr>
            <p:ph type="sldNum" sz="quarter" idx="10"/>
          </p:nvPr>
        </p:nvSpPr>
        <p:spPr/>
        <p:txBody>
          <a:bodyPr/>
          <a:lstStyle/>
          <a:p>
            <a:fld id="{EFA87BB9-CDB7-42F1-A4FD-32CAE01FAC8B}" type="slidenum">
              <a:rPr lang="en-US" smtClean="0"/>
              <a:pPr/>
              <a:t>35</a:t>
            </a:fld>
            <a:endParaRPr lang="es-US" dirty="0"/>
          </a:p>
        </p:txBody>
      </p:sp>
    </p:spTree>
    <p:extLst>
      <p:ext uri="{BB962C8B-B14F-4D97-AF65-F5344CB8AC3E}">
        <p14:creationId xmlns:p14="http://schemas.microsoft.com/office/powerpoint/2010/main" val="7308953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600"/>
              </a:spcBef>
              <a:spcAft>
                <a:spcPts val="0"/>
              </a:spcAft>
              <a:buClrTx/>
              <a:buSzTx/>
              <a:buFontTx/>
              <a:buNone/>
              <a:tabLst/>
              <a:defRPr/>
            </a:pPr>
            <a:r>
              <a:rPr lang="es-ES_tradnl" dirty="0" smtClean="0"/>
              <a:t>Los usuarios con problemas de coincidencia de datos sobre estados de inmigración (o ciudadanía) que no envíen documentos adicionales o que no envíen la información </a:t>
            </a:r>
            <a:r>
              <a:rPr lang="es-ES_tradnl" i="1" dirty="0" smtClean="0"/>
              <a:t>correcta </a:t>
            </a:r>
            <a:r>
              <a:rPr lang="es-ES_tradnl" dirty="0" smtClean="0"/>
              <a:t>para el solicitante</a:t>
            </a:r>
            <a:r>
              <a:rPr lang="es-ES_tradnl" i="1" dirty="0" smtClean="0"/>
              <a:t> correcto </a:t>
            </a:r>
            <a:r>
              <a:rPr lang="es-ES_tradnl" dirty="0" smtClean="0"/>
              <a:t>corren riesgo de perder su cobertura o asistencia financiera a través del Mercado. Los usuarios con inconsistencias generalmente reciben 2 notificaciones de advertencia. La línea del asunto de las notificaciones de advertencia dirá "Importante": Responda según las fechas a continuación para mantener su cobertura del Mercado o la ayuda que está obteniendo para pagar la cobertura del Mercado. Cada notificación incluye una lista de los documentos aceptables y las instrucciones para enviarlos, los que deben ser leídos por los usuarios en detenimiento para asegurarse de que envíen la información correcta</a:t>
            </a:r>
            <a:r>
              <a:rPr lang="es-ES_tradnl" b="1" dirty="0" smtClean="0"/>
              <a:t>. </a:t>
            </a:r>
            <a:r>
              <a:rPr lang="es-ES_tradnl" dirty="0" smtClean="0"/>
              <a:t>Los usuarios también pueden recibir una llamada telefónica antes de la fecha límite para resolver los problemas de coincidencia de datos. </a:t>
            </a:r>
            <a:endParaRPr lang="es-ES_tradnl" dirty="0" smtClean="0">
              <a:solidFill>
                <a:srgbClr val="FF0000"/>
              </a:solidFill>
            </a:endParaRPr>
          </a:p>
          <a:p>
            <a:pPr marL="0" marR="0" indent="0" algn="l" defTabSz="914400" rtl="0" eaLnBrk="1" fontAlgn="auto" latinLnBrk="0" hangingPunct="1">
              <a:lnSpc>
                <a:spcPct val="100000"/>
              </a:lnSpc>
              <a:spcBef>
                <a:spcPts val="600"/>
              </a:spcBef>
              <a:spcAft>
                <a:spcPts val="0"/>
              </a:spcAft>
              <a:buClrTx/>
              <a:buSzTx/>
              <a:buFontTx/>
              <a:buNone/>
              <a:tabLst/>
              <a:defRPr/>
            </a:pPr>
            <a:r>
              <a:rPr lang="es-ES_tradnl" dirty="0" smtClean="0"/>
              <a:t>Problemas de confirmación de datos para posible beneficiarios de </a:t>
            </a:r>
            <a:r>
              <a:rPr lang="es-ES_tradnl" dirty="0" err="1" smtClean="0"/>
              <a:t>Medicaid</a:t>
            </a:r>
            <a:r>
              <a:rPr lang="es-ES_tradnl" dirty="0" smtClean="0"/>
              <a:t> y CHIP se resuelven a través de las oficinas estatales de </a:t>
            </a:r>
            <a:r>
              <a:rPr lang="es-ES_tradnl" dirty="0" err="1" smtClean="0"/>
              <a:t>Medicaid</a:t>
            </a:r>
            <a:r>
              <a:rPr lang="es-ES_tradnl" dirty="0" smtClean="0"/>
              <a:t> and CHIP. </a:t>
            </a:r>
          </a:p>
          <a:p>
            <a:r>
              <a:rPr lang="es-ES_tradnl" dirty="0" smtClean="0"/>
              <a:t>Para obtener más información sobre cómo resolver problemas de confirmación de  datos, consulte </a:t>
            </a:r>
            <a:r>
              <a:rPr lang="es-ES_tradnl" dirty="0" smtClean="0">
                <a:hlinkClick r:id="rId3"/>
              </a:rPr>
              <a:t>Marketplace.cms.gov/</a:t>
            </a:r>
            <a:r>
              <a:rPr lang="es-ES_tradnl" dirty="0" err="1" smtClean="0">
                <a:hlinkClick r:id="rId3"/>
              </a:rPr>
              <a:t>technical-assistance-resources</a:t>
            </a:r>
            <a:r>
              <a:rPr lang="es-ES_tradnl" dirty="0" smtClean="0">
                <a:hlinkClick r:id="rId3"/>
              </a:rPr>
              <a:t>/resolve-data-match-issues.pdf</a:t>
            </a:r>
            <a:r>
              <a:rPr lang="es-ES_tradnl" dirty="0" smtClean="0"/>
              <a:t>. </a:t>
            </a:r>
          </a:p>
          <a:p>
            <a:endParaRPr lang="es-US" dirty="0" smtClean="0">
              <a:solidFill>
                <a:srgbClr val="FF0000"/>
              </a:solidFill>
            </a:endParaRPr>
          </a:p>
          <a:p>
            <a:endParaRPr lang="es-US" dirty="0">
              <a:solidFill>
                <a:srgbClr val="FF0000"/>
              </a:solidFill>
            </a:endParaRPr>
          </a:p>
        </p:txBody>
      </p:sp>
      <p:sp>
        <p:nvSpPr>
          <p:cNvPr id="4" name="Slide Number Placeholder 3"/>
          <p:cNvSpPr>
            <a:spLocks noGrp="1"/>
          </p:cNvSpPr>
          <p:nvPr>
            <p:ph type="sldNum" sz="quarter" idx="10"/>
          </p:nvPr>
        </p:nvSpPr>
        <p:spPr/>
        <p:txBody>
          <a:bodyPr/>
          <a:lstStyle/>
          <a:p>
            <a:fld id="{EFA87BB9-CDB7-42F1-A4FD-32CAE01FAC8B}" type="slidenum">
              <a:rPr lang="en-US" smtClean="0"/>
              <a:pPr/>
              <a:t>36</a:t>
            </a:fld>
            <a:endParaRPr lang="es-US" dirty="0"/>
          </a:p>
        </p:txBody>
      </p:sp>
    </p:spTree>
    <p:extLst>
      <p:ext uri="{BB962C8B-B14F-4D97-AF65-F5344CB8AC3E}">
        <p14:creationId xmlns:p14="http://schemas.microsoft.com/office/powerpoint/2010/main" val="7308953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2102" y="4267203"/>
            <a:ext cx="6337302" cy="4114798"/>
          </a:xfrm>
        </p:spPr>
        <p:txBody>
          <a:bodyPr>
            <a:normAutofit fontScale="92500" lnSpcReduction="10000"/>
          </a:bodyPr>
          <a:lstStyle/>
          <a:p>
            <a:pPr defTabSz="931416">
              <a:defRPr/>
            </a:pPr>
            <a:r>
              <a:rPr lang="en-US" sz="1100" dirty="0"/>
              <a:t>Una vez que haya seleccionado un plan y se haya inscripto, debe pagar su primera prima directamente a la compañía de seguros y no al Mercado. Recibirá un enlace al sitio de pago del asegurador, si el asegurador lo tuviera. Los aseguradores de QHP pueden, pero no están obligados, aceptar pagos en línea al momento de inscripción. No tienen un enlace o si selecciona su plan a través del centro de </a:t>
            </a:r>
            <a:r>
              <a:rPr lang="en-US" sz="1100" dirty="0" err="1" smtClean="0"/>
              <a:t>atención</a:t>
            </a:r>
            <a:r>
              <a:rPr lang="en-US" sz="1100" dirty="0" smtClean="0"/>
              <a:t> </a:t>
            </a:r>
            <a:r>
              <a:rPr lang="en-US" sz="1100" dirty="0" err="1" smtClean="0"/>
              <a:t>telefónica</a:t>
            </a:r>
            <a:r>
              <a:rPr lang="en-US" sz="1100" dirty="0"/>
              <a:t>, comuníquese directamente con el asegurador del QHP para preguntarle sobre otras opciones de pago de primas. Debe pagar su primera prima mensual antes de la fecha límite del </a:t>
            </a:r>
            <a:r>
              <a:rPr lang="en-US" sz="1100" dirty="0" err="1" smtClean="0"/>
              <a:t>asegurador</a:t>
            </a:r>
            <a:r>
              <a:rPr lang="en-US" sz="1100" dirty="0" smtClean="0"/>
              <a:t> </a:t>
            </a:r>
            <a:r>
              <a:rPr lang="en-US" sz="1100" dirty="0"/>
              <a:t>para obtener la cobertura. </a:t>
            </a:r>
          </a:p>
          <a:p>
            <a:r>
              <a:rPr lang="en-US" sz="1100" dirty="0"/>
              <a:t>CMS exige a los aseguradores que acepten distintos métodos de pago, como cheques en papel, giros bancarios, cheques de caja, transferencias electrónicas de fondos (EFT) y tarjetas de débito prepagas. No están obligados a aceptar pagos con tarjetas de crédito o débito a menos que los estados lo exijan, aunque muchos aseguradores actualmente aceptan todas estas formas de pago. Por lo tanto, puede variar en cada estado y entre los aseguradores. </a:t>
            </a:r>
          </a:p>
          <a:p>
            <a:r>
              <a:rPr lang="en-US" sz="1100" dirty="0"/>
              <a:t>Cada asegurador establece su propia fecha límite. Algunos aseguradores pueden aceptar su primer pago luego de que inicie su cobertura o pagar sus cuidados retroactivamente. Comuníquese con su asegurador para saber cuándo debe pagar y qué flexibilidad le ofrece. </a:t>
            </a:r>
          </a:p>
          <a:p>
            <a:r>
              <a:rPr lang="en-US" sz="1100" dirty="0"/>
              <a:t>Si no paga las primas, el asegurador puede finalizar su inscripción. Existe un período de gracia de 3 meses si recibe pagos adelantados de </a:t>
            </a:r>
            <a:r>
              <a:rPr lang="en-US" sz="1100" dirty="0" err="1"/>
              <a:t>crédito</a:t>
            </a:r>
            <a:r>
              <a:rPr lang="en-US" sz="1100" dirty="0"/>
              <a:t> </a:t>
            </a:r>
            <a:r>
              <a:rPr lang="en-US" sz="1100" dirty="0" smtClean="0"/>
              <a:t>fiscal </a:t>
            </a:r>
            <a:r>
              <a:rPr lang="en-US" sz="1100" dirty="0"/>
              <a:t>para las primas (APTC), mientras haya pagado al menos una prima completa mensual. Si no recibe APTC, el período exacto dependerá de la ley estatal. </a:t>
            </a:r>
          </a:p>
          <a:p>
            <a:r>
              <a:rPr lang="en-US" sz="1100" dirty="0"/>
              <a:t>Puede finalizar su inscripción en un QHP en cualquier momento; no es necesario que lo haga en un </a:t>
            </a:r>
            <a:r>
              <a:rPr lang="en-US" sz="1100" dirty="0" err="1" smtClean="0"/>
              <a:t>Período</a:t>
            </a:r>
            <a:r>
              <a:rPr lang="en-US" sz="1100" dirty="0" smtClean="0"/>
              <a:t> Especial de </a:t>
            </a:r>
            <a:r>
              <a:rPr lang="en-US" sz="1100" dirty="0" err="1" smtClean="0"/>
              <a:t>Inscripción</a:t>
            </a:r>
            <a:r>
              <a:rPr lang="en-US" sz="1100" dirty="0" smtClean="0"/>
              <a:t> . </a:t>
            </a:r>
            <a:r>
              <a:rPr lang="en-US" sz="1100" dirty="0"/>
              <a:t>Para hacerlo, debe finalizar su inscripción a través del Mercado facilitado por el gobierno federal a través del Mercado y generalmente puede especificar la fecha exacta de finalización mientras lo haga con, por lo menos, 14 días de anticipación. Sin embargo, si pasa 3 meses o más sin cobertura esencial mínima y no califica para una exención, es posible que deba pagar una cuota. Para finalizar la inscripción, inicie sesión en "Mi cuenta" en </a:t>
            </a:r>
            <a:r>
              <a:rPr lang="en-US" sz="1100" dirty="0" smtClean="0"/>
              <a:t>CuidadoDeSalud.gov </a:t>
            </a:r>
            <a:r>
              <a:rPr lang="en-US" sz="1100" dirty="0"/>
              <a:t>y vaya a la pestaña “Mis planes y programas”. Luego presione el botón rojo "Finalizar todas las coberturas". Esto finalizará la cobertura de todo el grupo de inscripción. En resumen, este proceso se aplicará si es soltero (grupo de inscripción de 1 persona) o solicitará la finalización de todo el grupo de inscripción (usted y las demás personas en su solicitud). Si solo desea finalizar una parte de las coberturas de todo el grupo de inscripción, estas personas deberán utilizar la opción "Informar un cambio de vida".</a:t>
            </a:r>
          </a:p>
          <a:p>
            <a:pPr marL="465555" indent="-465555"/>
            <a:endParaRPr lang="es-US" dirty="0"/>
          </a:p>
        </p:txBody>
      </p:sp>
      <p:sp>
        <p:nvSpPr>
          <p:cNvPr id="5" name="Slide Number Placeholder 4"/>
          <p:cNvSpPr>
            <a:spLocks noGrp="1"/>
          </p:cNvSpPr>
          <p:nvPr>
            <p:ph type="sldNum" sz="quarter" idx="11"/>
          </p:nvPr>
        </p:nvSpPr>
        <p:spPr/>
        <p:txBody>
          <a:bodyPr/>
          <a:lstStyle/>
          <a:p>
            <a:fld id="{EFA87BB9-CDB7-42F1-A4FD-32CAE01FAC8B}" type="slidenum">
              <a:rPr lang="en-US" smtClean="0">
                <a:solidFill>
                  <a:prstClr val="black"/>
                </a:solidFill>
              </a:rPr>
              <a:pPr/>
              <a:t>37</a:t>
            </a:fld>
            <a:endParaRPr lang="es-US" dirty="0">
              <a:solidFill>
                <a:prstClr val="black"/>
              </a:solidFill>
            </a:endParaRPr>
          </a:p>
        </p:txBody>
      </p:sp>
    </p:spTree>
    <p:extLst>
      <p:ext uri="{BB962C8B-B14F-4D97-AF65-F5344CB8AC3E}">
        <p14:creationId xmlns:p14="http://schemas.microsoft.com/office/powerpoint/2010/main" val="28821959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s-ES_tradnl" dirty="0" smtClean="0"/>
              <a:t>Los inmigrantes indocumentados no son elegibles para una cobertura a través del Mercado ni para la mayoría de las coberturas de </a:t>
            </a:r>
            <a:r>
              <a:rPr lang="es-ES_tradnl" dirty="0" err="1" smtClean="0"/>
              <a:t>Medicaid</a:t>
            </a:r>
            <a:r>
              <a:rPr lang="es-ES_tradnl" dirty="0" smtClean="0"/>
              <a:t> o CHIP. Los inmigrantes indocumentados no pueden obtener créditos fiscales para las primas ni a las reducciones de gastos compartidos.</a:t>
            </a:r>
          </a:p>
          <a:p>
            <a:r>
              <a:rPr lang="es-ES_tradnl" dirty="0" smtClean="0"/>
              <a:t>Los inmigrantes indocumentados pueden continuar adquiriendo coberturas por su cuenta fuera del Mercado y acceder a servicios limitados para una condición médica de emergencia a través de </a:t>
            </a:r>
            <a:r>
              <a:rPr lang="es-ES_tradnl" dirty="0" err="1" smtClean="0"/>
              <a:t>Medicaid</a:t>
            </a:r>
            <a:r>
              <a:rPr lang="es-ES_tradnl" dirty="0" smtClean="0"/>
              <a:t>, si son elegibles para </a:t>
            </a:r>
            <a:r>
              <a:rPr lang="es-ES_tradnl" dirty="0" err="1" smtClean="0"/>
              <a:t>Medicaid</a:t>
            </a:r>
            <a:r>
              <a:rPr lang="es-ES_tradnl" dirty="0" smtClean="0"/>
              <a:t> en su estado. </a:t>
            </a:r>
          </a:p>
          <a:p>
            <a:r>
              <a:rPr lang="es-ES_tradnl" dirty="0" smtClean="0"/>
              <a:t>Los inmigrantes indocumentados no están sujetos al requisito de responsabilidad compartida individual (cuota cobrada al momento de declarar impuestos a la mayoría de las personas sin seguro de salud). </a:t>
            </a:r>
          </a:p>
          <a:p>
            <a:r>
              <a:rPr lang="es-ES_tradnl" dirty="0" smtClean="0"/>
              <a:t>Los inmigrantes que no son elegibles para </a:t>
            </a:r>
            <a:r>
              <a:rPr lang="es-ES_tradnl" dirty="0" err="1" smtClean="0"/>
              <a:t>Medicaid</a:t>
            </a:r>
            <a:r>
              <a:rPr lang="es-ES_tradnl" dirty="0" smtClean="0"/>
              <a:t> o CHIP debido a su estado de inmigración, es posible que puedan utilizar otro programa de salud estatal o federal, como por ejemplo:</a:t>
            </a:r>
          </a:p>
          <a:p>
            <a:pPr marL="231775" indent="-231775">
              <a:buFont typeface="Wingdings" panose="05000000000000000000" pitchFamily="2" charset="2"/>
              <a:buChar char="§"/>
            </a:pPr>
            <a:r>
              <a:rPr lang="es-ES_tradnl" dirty="0" smtClean="0"/>
              <a:t>Los programas que utilizan subvenciones federales globales de cuidados para la salud, que cubren salud mental, salud materna e infantil, planificación familiar, enfermedades transmisibles e inmunizaciones.</a:t>
            </a:r>
          </a:p>
          <a:p>
            <a:pPr marL="231775" indent="-231775">
              <a:buFont typeface="Wingdings" panose="05000000000000000000" pitchFamily="2" charset="2"/>
              <a:buChar char="§"/>
            </a:pPr>
            <a:r>
              <a:rPr lang="es-ES_tradnl" dirty="0" smtClean="0"/>
              <a:t>Programas que ofrecen servicios de salud necesarios para proteger la vida o la seguridad, que cubren emergencias médicas, alimentación o refugio, crisis de salud mental, violencia doméstica, asistencia para víctimas de delito y ayuda en caso de desastres.</a:t>
            </a:r>
          </a:p>
          <a:p>
            <a:pPr marL="231775" indent="-231775">
              <a:buFont typeface="Wingdings" panose="05000000000000000000" pitchFamily="2" charset="2"/>
              <a:buChar char="§"/>
            </a:pPr>
            <a:r>
              <a:rPr lang="es-ES_tradnl" dirty="0" smtClean="0"/>
              <a:t>Programas de asistencia financiera hospitalarios o programas de beneficencia.</a:t>
            </a:r>
          </a:p>
          <a:p>
            <a:pPr marL="231775" indent="-231775">
              <a:buFont typeface="Wingdings" panose="05000000000000000000" pitchFamily="2" charset="2"/>
              <a:buChar char="§"/>
            </a:pPr>
            <a:r>
              <a:rPr lang="es-ES_tradnl" dirty="0" smtClean="0"/>
              <a:t>Centros de salud comunitarios (CHC)/Centros de salud federalmente calificados (FQHC) o Centros de salud para inmigrantes.</a:t>
            </a:r>
          </a:p>
          <a:p>
            <a:endParaRPr lang="es-ES_tradnl" dirty="0" smtClean="0"/>
          </a:p>
          <a:p>
            <a:endParaRPr lang="es-ES_tradnl"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38</a:t>
            </a:fld>
            <a:endParaRPr lang="es-US" dirty="0"/>
          </a:p>
        </p:txBody>
      </p:sp>
    </p:spTree>
    <p:extLst>
      <p:ext uri="{BB962C8B-B14F-4D97-AF65-F5344CB8AC3E}">
        <p14:creationId xmlns:p14="http://schemas.microsoft.com/office/powerpoint/2010/main" val="14702297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Los centros de salud con fondos federales, que son organizaciones comunitarias que ayudan a poblaciones con acceso limitado a cuidados de salud, deben ofrecer servicios de atención primaria a todos los residentes, incluso a inmigrantes indocumentados, en el área de servicio del centro de salud.</a:t>
            </a:r>
          </a:p>
          <a:p>
            <a:r>
              <a:rPr dirty="0" smtClean="0"/>
              <a:t>Los estados pueden optar por ofrecer cobertura médica a otras poblaciones de inmigrantes. </a:t>
            </a:r>
          </a:p>
        </p:txBody>
      </p:sp>
      <p:sp>
        <p:nvSpPr>
          <p:cNvPr id="5" name="Slide Number Placeholder 4"/>
          <p:cNvSpPr>
            <a:spLocks noGrp="1"/>
          </p:cNvSpPr>
          <p:nvPr>
            <p:ph type="sldNum" sz="quarter" idx="11"/>
          </p:nvPr>
        </p:nvSpPr>
        <p:spPr/>
        <p:txBody>
          <a:bodyPr/>
          <a:lstStyle/>
          <a:p>
            <a:fld id="{EFA87BB9-CDB7-42F1-A4FD-32CAE01FAC8B}" type="slidenum">
              <a:rPr lang="en-US" smtClean="0"/>
              <a:pPr/>
              <a:t>39</a:t>
            </a:fld>
            <a:endParaRPr lang="es-US" dirty="0"/>
          </a:p>
        </p:txBody>
      </p:sp>
    </p:spTree>
    <p:extLst>
      <p:ext uri="{BB962C8B-B14F-4D97-AF65-F5344CB8AC3E}">
        <p14:creationId xmlns:p14="http://schemas.microsoft.com/office/powerpoint/2010/main" val="1510335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530032" y="4415796"/>
            <a:ext cx="5950337" cy="4803139"/>
          </a:xfrm>
        </p:spPr>
        <p:txBody>
          <a:bodyPr>
            <a:noAutofit/>
          </a:bodyPr>
          <a:lstStyle/>
          <a:p>
            <a:r>
              <a:rPr dirty="0" smtClean="0"/>
              <a:t>Para ser elegible para una cobertura del Mercado, usted debe: </a:t>
            </a:r>
          </a:p>
          <a:p>
            <a:pPr marL="174563" indent="-174563">
              <a:buFont typeface="Wingdings" pitchFamily="2" charset="2"/>
              <a:buChar char="§"/>
            </a:pPr>
            <a:r>
              <a:rPr dirty="0" smtClean="0"/>
              <a:t>Ser residente de un estado que ofrezca el servicio del Mercado.</a:t>
            </a:r>
          </a:p>
          <a:p>
            <a:pPr marL="174563" indent="-174563">
              <a:buFont typeface="Wingdings" pitchFamily="2" charset="2"/>
              <a:buChar char="§"/>
            </a:pPr>
            <a:r>
              <a:rPr dirty="0" smtClean="0"/>
              <a:t>Ser ciudadano estadounidense, nativo de los EE. UU. o un no ciudadano legalmente presente en los EE. UU.</a:t>
            </a:r>
            <a:endParaRPr lang="es-US" strike="sngStrike" dirty="0" smtClean="0"/>
          </a:p>
          <a:p>
            <a:pPr marL="174563" indent="-174563">
              <a:buFont typeface="Wingdings" pitchFamily="2" charset="2"/>
              <a:buChar char="§"/>
            </a:pPr>
            <a:r>
              <a:rPr dirty="0" smtClean="0"/>
              <a:t>No estar en prisión, a excepción de estar encarcelado esperando sentencia. </a:t>
            </a:r>
          </a:p>
          <a:p>
            <a:pPr marL="0" indent="0">
              <a:buFont typeface="Wingdings" pitchFamily="2" charset="2"/>
              <a:buNone/>
            </a:pPr>
            <a:r>
              <a:rPr dirty="0" smtClean="0"/>
              <a:t>La información de elegibilidad en la solicitud se verifica a través de verificaciones de datos electrónicos con el IRS, la SSA, el Departamento de Seguridad Nacional y otras fuentes de datos electrónicos aprobadas para verificar la elegibilidad.</a:t>
            </a:r>
          </a:p>
          <a:p>
            <a:pPr indent="9701"/>
            <a:r>
              <a:rPr dirty="0" smtClean="0"/>
              <a:t>Si cumple con los requisitos de elegibilidad para adquirir un plan de salud calificado a través del Mercado, se lo considera una "persona calificada". Si no cumple con los requisitos de ciudadanía, condición de nativo o de presencia legal, no puede ser una persona calificada. No existe el período de espera, como en Medicaid, que ofrece elegibilidad luego de que haya vivido en los EE. UU. durante un tiempo.</a:t>
            </a:r>
          </a:p>
          <a:p>
            <a:r>
              <a:rPr dirty="0" smtClean="0"/>
              <a:t>Si tiene una visa de estudiante, puede ser elegible para una cobertura a través del Mercado, pero no con Medicaid o CHIP.</a:t>
            </a:r>
          </a:p>
          <a:p>
            <a:r>
              <a:rPr lang="en-US" b="1" dirty="0" smtClean="0"/>
              <a:t>NOTA: </a:t>
            </a:r>
            <a:r>
              <a:rPr dirty="0" smtClean="0"/>
              <a:t>Las personas calificadas que viven en el extranjero y no están físicamente presentes en los EE. UU. durante al menos 330 días en un período de 12 meses pueden ser elegibles para una exención, para que no tengan que pagar la cuota.</a:t>
            </a:r>
          </a:p>
        </p:txBody>
      </p:sp>
      <p:sp>
        <p:nvSpPr>
          <p:cNvPr id="5" name="Slide Number Placeholder 4"/>
          <p:cNvSpPr>
            <a:spLocks noGrp="1"/>
          </p:cNvSpPr>
          <p:nvPr>
            <p:ph type="sldNum" sz="quarter" idx="11"/>
          </p:nvPr>
        </p:nvSpPr>
        <p:spPr/>
        <p:txBody>
          <a:bodyPr/>
          <a:lstStyle/>
          <a:p>
            <a:fld id="{EFA87BB9-CDB7-42F1-A4FD-32CAE01FAC8B}" type="slidenum">
              <a:rPr lang="en-US" smtClean="0"/>
              <a:pPr/>
              <a:t>4</a:t>
            </a:fld>
            <a:endParaRPr lang="es-US" dirty="0"/>
          </a:p>
        </p:txBody>
      </p:sp>
    </p:spTree>
    <p:extLst>
      <p:ext uri="{BB962C8B-B14F-4D97-AF65-F5344CB8AC3E}">
        <p14:creationId xmlns:p14="http://schemas.microsoft.com/office/powerpoint/2010/main" val="62926195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8" y="4415791"/>
            <a:ext cx="5543637" cy="4183380"/>
          </a:xfrm>
        </p:spPr>
        <p:txBody>
          <a:bodyPr>
            <a:normAutofit/>
          </a:bodyPr>
          <a:lstStyle/>
          <a:p>
            <a:pPr indent="-249273" defTabSz="797674"/>
            <a:r>
              <a:rPr dirty="0" smtClean="0"/>
              <a:t>Si tiene alguna pregunta o si necesita ayuda para solicitar una cobertura, existen recursos disponibles, como un centro de atención telefónica gratuita. También cuenta con ayuda presencial aprobada por el Mercado a través de distintos programas para ayudarlo con el proceso de inscripción y el uso de un seguro médico, incluido el programa de asesores. </a:t>
            </a:r>
          </a:p>
          <a:p>
            <a:pPr indent="-249273" defTabSz="797674"/>
            <a:r>
              <a:rPr dirty="0" smtClean="0"/>
              <a:t>Utilice la herramienta para encontrar ayuda local en </a:t>
            </a:r>
            <a:r>
              <a:rPr lang="en-US" sz="1200" u="sng" kern="1200" dirty="0" smtClean="0">
                <a:solidFill>
                  <a:schemeClr val="tx1"/>
                </a:solidFill>
                <a:effectLst/>
                <a:latin typeface="Calibri" pitchFamily="34" charset="0"/>
                <a:ea typeface="+mn-ea"/>
                <a:cs typeface="Calibri" pitchFamily="34" charset="0"/>
                <a:hlinkClick r:id="rId3"/>
              </a:rPr>
              <a:t>https://ayudalocal.cuidadodesalud.gov/es/</a:t>
            </a:r>
            <a:r>
              <a:rPr lang="en-US" sz="1200" u="sng" kern="1200" dirty="0" smtClean="0">
                <a:solidFill>
                  <a:schemeClr val="tx1"/>
                </a:solidFill>
                <a:effectLst/>
                <a:latin typeface="Calibri" pitchFamily="34" charset="0"/>
                <a:ea typeface="+mn-ea"/>
                <a:cs typeface="Calibri" pitchFamily="34" charset="0"/>
              </a:rPr>
              <a:t> </a:t>
            </a:r>
            <a:r>
              <a:rPr dirty="0" smtClean="0"/>
              <a:t>para encontrar ayuda local, como ayuda personal para solicitar una cobertura médica.</a:t>
            </a:r>
          </a:p>
          <a:p>
            <a:pPr indent="-249273" defTabSz="797674"/>
            <a:r>
              <a:rPr dirty="0" smtClean="0"/>
              <a:t>Cuenta con ayuda en distintos idiomas a través de intérpretes, soporte del centro de atención telefónica y recursos en línea e impresos. </a:t>
            </a:r>
          </a:p>
        </p:txBody>
      </p:sp>
      <p:sp>
        <p:nvSpPr>
          <p:cNvPr id="4" name="Slide Number Placeholder 3"/>
          <p:cNvSpPr>
            <a:spLocks noGrp="1"/>
          </p:cNvSpPr>
          <p:nvPr>
            <p:ph type="sldNum" sz="quarter" idx="10"/>
          </p:nvPr>
        </p:nvSpPr>
        <p:spPr/>
        <p:txBody>
          <a:bodyPr/>
          <a:lstStyle/>
          <a:p>
            <a:fld id="{69E08E8E-237C-40A9-BE2E-263B56C8B7CA}" type="slidenum">
              <a:rPr lang="en-US" smtClean="0"/>
              <a:pPr/>
              <a:t>40</a:t>
            </a:fld>
            <a:endParaRPr lang="es-US" dirty="0"/>
          </a:p>
        </p:txBody>
      </p:sp>
    </p:spTree>
    <p:extLst>
      <p:ext uri="{BB962C8B-B14F-4D97-AF65-F5344CB8AC3E}">
        <p14:creationId xmlns:p14="http://schemas.microsoft.com/office/powerpoint/2010/main" val="2713018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0250" y="4415791"/>
            <a:ext cx="5622925" cy="4183380"/>
          </a:xfrm>
        </p:spPr>
        <p:txBody>
          <a:bodyPr/>
          <a:lstStyle/>
          <a:p>
            <a:r>
              <a:rPr dirty="0" smtClean="0"/>
              <a:t>Existe un </a:t>
            </a:r>
            <a:r>
              <a:rPr lang="en-US" dirty="0" smtClean="0"/>
              <a:t>C</a:t>
            </a:r>
            <a:r>
              <a:rPr dirty="0" smtClean="0"/>
              <a:t>entro </a:t>
            </a:r>
            <a:r>
              <a:rPr lang="en-US" dirty="0" smtClean="0"/>
              <a:t>de </a:t>
            </a:r>
            <a:r>
              <a:rPr lang="en-US" dirty="0" err="1" smtClean="0"/>
              <a:t>Llamadas</a:t>
            </a:r>
            <a:r>
              <a:rPr lang="en-US" dirty="0" smtClean="0"/>
              <a:t> </a:t>
            </a:r>
            <a:r>
              <a:rPr dirty="0" smtClean="0"/>
              <a:t>del Mercado para los usuarios que viven en estados que ofrecen los servicios de Mercados facilitados por el gobierno federal y asociados con los estados. Al llamar, le preguntarán en qué estado vive. Si vive en un estado que trabaja con un Mercado estatal, le ofrecerán el número del </a:t>
            </a:r>
            <a:r>
              <a:rPr lang="en-US" dirty="0" smtClean="0"/>
              <a:t>Centro de </a:t>
            </a:r>
            <a:r>
              <a:rPr lang="en-US" dirty="0" err="1" smtClean="0"/>
              <a:t>Llamadas</a:t>
            </a:r>
            <a:r>
              <a:rPr lang="en-US" dirty="0" smtClean="0"/>
              <a:t> del Mercado </a:t>
            </a:r>
            <a:r>
              <a:rPr dirty="0" smtClean="0"/>
              <a:t>de ese estado. </a:t>
            </a:r>
            <a:endParaRPr lang="es-US" dirty="0" smtClean="0"/>
          </a:p>
          <a:p>
            <a:r>
              <a:rPr dirty="0" smtClean="0"/>
              <a:t>El número del </a:t>
            </a:r>
            <a:r>
              <a:rPr lang="en-US" dirty="0" smtClean="0"/>
              <a:t>Centro de </a:t>
            </a:r>
            <a:r>
              <a:rPr lang="en-US" dirty="0" err="1" smtClean="0"/>
              <a:t>Llamadas</a:t>
            </a:r>
            <a:r>
              <a:rPr lang="en-US" dirty="0" smtClean="0"/>
              <a:t> del Mercado </a:t>
            </a:r>
            <a:r>
              <a:rPr dirty="0" err="1" smtClean="0"/>
              <a:t>es</a:t>
            </a:r>
            <a:r>
              <a:rPr dirty="0" smtClean="0"/>
              <a:t> 1-800-318-2596. Los usuarios de TTY deben llamar al 1-855-889-4325.</a:t>
            </a:r>
          </a:p>
          <a:p>
            <a:r>
              <a:rPr dirty="0" smtClean="0"/>
              <a:t>Hay representantes del servicio de atención al cliente disponibles las 24 horas, los 7 días de la semana, incluso en Año Nuevo. El centro de atención telefónica cierra el Día de los Caídos, el 4 de julio, el Día del Trabajo, el Día de Acción de Gracias y Navidad. </a:t>
            </a:r>
            <a:r>
              <a:rPr lang="en-US" dirty="0" smtClean="0"/>
              <a:t> </a:t>
            </a:r>
            <a:endParaRPr lang="es-US" baseline="0" dirty="0" smtClean="0"/>
          </a:p>
          <a:p>
            <a:r>
              <a:rPr dirty="0" smtClean="0"/>
              <a:t>Los representantes del servicio de atención al cliente pueden ayudarlo a completar todo el proceso de inscripción y la solicitud con la información que proporcione por teléfono, incluso revisar sus opciones y ayudarlo a inscribirse en un plan. También pueden responder preguntas mientras completa una solicitud en línea o impresa y derivarlo a los recursos de ayuda local en su comunidad.</a:t>
            </a:r>
          </a:p>
          <a:p>
            <a:r>
              <a:rPr dirty="0" smtClean="0"/>
              <a:t>El </a:t>
            </a:r>
            <a:r>
              <a:rPr lang="en-US" dirty="0" smtClean="0"/>
              <a:t>Centro de </a:t>
            </a:r>
            <a:r>
              <a:rPr lang="en-US" dirty="0" err="1" smtClean="0"/>
              <a:t>Llamadas</a:t>
            </a:r>
            <a:r>
              <a:rPr lang="en-US" dirty="0" smtClean="0"/>
              <a:t> del Mercado </a:t>
            </a:r>
            <a:r>
              <a:rPr dirty="0" err="1" smtClean="0"/>
              <a:t>ofrece</a:t>
            </a:r>
            <a:r>
              <a:rPr dirty="0" smtClean="0"/>
              <a:t> información objetiva en inglés y en español. También utiliza una línea de idiomas para ofrecerle asistencia en más de 240 idiomas adicionales.</a:t>
            </a:r>
          </a:p>
          <a:p>
            <a:endParaRPr lang="es-US" baseline="0" dirty="0" smtClean="0"/>
          </a:p>
        </p:txBody>
      </p:sp>
      <p:sp>
        <p:nvSpPr>
          <p:cNvPr id="6" name="Slide Number Placeholder 5"/>
          <p:cNvSpPr>
            <a:spLocks noGrp="1"/>
          </p:cNvSpPr>
          <p:nvPr>
            <p:ph type="sldNum" sz="quarter" idx="12"/>
          </p:nvPr>
        </p:nvSpPr>
        <p:spPr/>
        <p:txBody>
          <a:bodyPr/>
          <a:lstStyle/>
          <a:p>
            <a:fld id="{EFA87BB9-CDB7-42F1-A4FD-32CAE01FAC8B}" type="slidenum">
              <a:rPr lang="en-US" smtClean="0"/>
              <a:pPr/>
              <a:t>41</a:t>
            </a:fld>
            <a:endParaRPr lang="es-US" dirty="0"/>
          </a:p>
        </p:txBody>
      </p:sp>
    </p:spTree>
    <p:extLst>
      <p:ext uri="{BB962C8B-B14F-4D97-AF65-F5344CB8AC3E}">
        <p14:creationId xmlns:p14="http://schemas.microsoft.com/office/powerpoint/2010/main" val="368993179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dirty="0" smtClean="0"/>
              <a:t>Si usted u otra persona que está ayudando tienen preguntas sobre el Mercado de Seguros Médicos, puede obtener ayuda e información en su idioma de forma gratuita. Hay intérpretes disponibles en más de 240 idiomas diferentes. Para hablar con un intérprete, llame al 1-800-318-2596.</a:t>
            </a:r>
          </a:p>
          <a:p>
            <a:pPr marL="0" lvl="3" indent="0" defTabSz="918039">
              <a:defRPr/>
            </a:pPr>
            <a:r>
              <a:rPr dirty="0" smtClean="0"/>
              <a:t>Este servicio cuenta con una explicación escrita en: Albano, amárico, árabe, bengalí, cantonés, chino, francés, francés criollo, alemán, guyaratí, hindi, coreano, mandarín, panyabí, alemán de pensilvania, persa, polaco, portugués, rumano, ruso, español, tagalog, tailandés, urdu y vietnamita en el producto CMS No. 11658 en Marketplace.cms.gov/outreach-and-education/getting-help-in-a-language-other-than-english.pdf.</a:t>
            </a:r>
          </a:p>
          <a:p>
            <a:endParaRPr lang="es-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42</a:t>
            </a:fld>
            <a:endParaRPr lang="es-US" dirty="0"/>
          </a:p>
        </p:txBody>
      </p:sp>
    </p:spTree>
    <p:extLst>
      <p:ext uri="{BB962C8B-B14F-4D97-AF65-F5344CB8AC3E}">
        <p14:creationId xmlns:p14="http://schemas.microsoft.com/office/powerpoint/2010/main" val="28786123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7" y="4415792"/>
            <a:ext cx="5543634" cy="4183380"/>
          </a:xfrm>
        </p:spPr>
        <p:txBody>
          <a:bodyPr>
            <a:normAutofit/>
          </a:bodyPr>
          <a:lstStyle/>
          <a:p>
            <a:pPr indent="-251221" defTabSz="803906">
              <a:spcBef>
                <a:spcPts val="611"/>
              </a:spcBef>
            </a:pPr>
            <a:r>
              <a:rPr dirty="0" smtClean="0"/>
              <a:t>Existen varios programas para ayudarlo con el proceso de solicitud, inscripción y uso de un seguro médico, como el programa de asesores, personal de asistencia que no son asesores, contratistas de asistencia de inscripción, representantes y agentes registrados en el Mercado, y consejeros certificados de solicitudes. Estos programas desempeñan una función importante al ayudar a personas a presentar sus solicitudes para una cobertura médica a través del Mercado. </a:t>
            </a:r>
            <a:endParaRPr lang="es-US" dirty="0"/>
          </a:p>
          <a:p>
            <a:pPr indent="-251221" defTabSz="803906">
              <a:spcBef>
                <a:spcPts val="611"/>
              </a:spcBef>
            </a:pPr>
            <a:r>
              <a:rPr dirty="0" smtClean="0"/>
              <a:t>Es importante destacar que algunos de estos recursos de asistencia (como los sitios web y </a:t>
            </a:r>
            <a:r>
              <a:rPr lang="en-US" dirty="0" smtClean="0"/>
              <a:t>el Centro de </a:t>
            </a:r>
            <a:r>
              <a:rPr lang="en-US" dirty="0" err="1" smtClean="0"/>
              <a:t>Llamadas</a:t>
            </a:r>
            <a:r>
              <a:rPr lang="en-US" dirty="0" smtClean="0"/>
              <a:t> del Mercado </a:t>
            </a:r>
            <a:r>
              <a:rPr dirty="0" smtClean="0"/>
              <a:t>, y los asesores) deben, conforme a la ley federal, ofrecer asesoramiento imparcial y objetivo, mientras otros (como los representantes y agentes registrados, y los sitios web y centros de atención telefónica del asegurador) no están obligados.</a:t>
            </a:r>
          </a:p>
          <a:p>
            <a:pPr defTabSz="931386">
              <a:spcBef>
                <a:spcPts val="611"/>
              </a:spcBef>
              <a:defRPr/>
            </a:pPr>
            <a:r>
              <a:rPr lang="en-US" dirty="0">
                <a:solidFill>
                  <a:prstClr val="black"/>
                </a:solidFill>
              </a:rPr>
              <a:t>Las organizaciones que no cumplan con los requisitos para convertirse en asesores aprobados por el Mercado pueden convertirse en "defensores de coberturas". Pueden ayudar a capacitar al público sobre el Mercado y derivarlos a los recursos donde podrán encontrar asistencia. Visite </a:t>
            </a:r>
            <a:r>
              <a:rPr lang="en-US" dirty="0" smtClean="0">
                <a:solidFill>
                  <a:prstClr val="black"/>
                </a:solidFill>
                <a:hlinkClick r:id="rId3"/>
              </a:rPr>
              <a:t>Marketplace.cms.gov/technical-assistance-resources/assister-programs/champion.html</a:t>
            </a:r>
            <a:r>
              <a:rPr lang="en-US" dirty="0" smtClean="0">
                <a:solidFill>
                  <a:prstClr val="black"/>
                </a:solidFill>
              </a:rPr>
              <a:t> para obtener más información. Si tiene alguna pregunta, envíe un correo electrónico a Champion@cms.hhs.gov.</a:t>
            </a:r>
          </a:p>
        </p:txBody>
      </p:sp>
      <p:sp>
        <p:nvSpPr>
          <p:cNvPr id="4" name="Slide Number Placeholder 3"/>
          <p:cNvSpPr>
            <a:spLocks noGrp="1"/>
          </p:cNvSpPr>
          <p:nvPr>
            <p:ph type="sldNum" sz="quarter" idx="10"/>
          </p:nvPr>
        </p:nvSpPr>
        <p:spPr/>
        <p:txBody>
          <a:bodyPr/>
          <a:lstStyle/>
          <a:p>
            <a:fld id="{69E08E8E-237C-40A9-BE2E-263B56C8B7CA}" type="slidenum">
              <a:rPr lang="en-US" smtClean="0"/>
              <a:pPr/>
              <a:t>43</a:t>
            </a:fld>
            <a:endParaRPr lang="es-US" dirty="0"/>
          </a:p>
        </p:txBody>
      </p:sp>
    </p:spTree>
    <p:extLst>
      <p:ext uri="{BB962C8B-B14F-4D97-AF65-F5344CB8AC3E}">
        <p14:creationId xmlns:p14="http://schemas.microsoft.com/office/powerpoint/2010/main" val="420601265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38150" y="4234362"/>
            <a:ext cx="6134100" cy="3995238"/>
          </a:xfrm>
        </p:spPr>
        <p:txBody>
          <a:bodyPr>
            <a:normAutofit fontScale="77500" lnSpcReduction="20000"/>
          </a:bodyPr>
          <a:lstStyle/>
          <a:p>
            <a:pPr>
              <a:lnSpc>
                <a:spcPct val="120000"/>
              </a:lnSpc>
              <a:spcBef>
                <a:spcPts val="386"/>
              </a:spcBef>
            </a:pPr>
            <a:r>
              <a:rPr dirty="0" smtClean="0"/>
              <a:t>Las buenas prácticas que aparecen a continuación pueden ayudarlo a hablar con los usuarios inmigrantes que buscan cobertura médica para ellos o en nombre de otra persona: </a:t>
            </a:r>
            <a:endParaRPr lang="es-US" dirty="0" smtClean="0"/>
          </a:p>
          <a:p>
            <a:pPr marL="165261" indent="-165261">
              <a:lnSpc>
                <a:spcPct val="120000"/>
              </a:lnSpc>
              <a:spcBef>
                <a:spcPts val="386"/>
              </a:spcBef>
              <a:buFont typeface="Wingdings" panose="05000000000000000000" pitchFamily="2" charset="2"/>
              <a:buChar char="§"/>
            </a:pPr>
            <a:r>
              <a:rPr dirty="0" smtClean="0"/>
              <a:t>Comience dándoles a los usuarios inmigrantes mensajes tranquilizadores sobre la privacidad y la confidencialidad, en especial sobre sus ciudadanías y estados de inmigración y números de seguro social (SSN). Hágales saber que la información que proporcionen no se utilizará por organismos del estado para hacer cumplir leyes o políticas de inmigración.</a:t>
            </a:r>
          </a:p>
          <a:p>
            <a:pPr marL="165261" indent="-165261">
              <a:lnSpc>
                <a:spcPct val="120000"/>
              </a:lnSpc>
              <a:spcBef>
                <a:spcPts val="386"/>
              </a:spcBef>
              <a:buFont typeface="Wingdings" panose="05000000000000000000" pitchFamily="2" charset="2"/>
              <a:buChar char="§"/>
            </a:pPr>
            <a:r>
              <a:rPr dirty="0" smtClean="0"/>
              <a:t>Comparta información con los usuarios sobre los estados de inmigración elegibles y los documentos de inmigración aceptables. </a:t>
            </a:r>
          </a:p>
          <a:p>
            <a:pPr marL="165261" indent="-165261">
              <a:lnSpc>
                <a:spcPct val="120000"/>
              </a:lnSpc>
              <a:spcBef>
                <a:spcPts val="386"/>
              </a:spcBef>
              <a:buFont typeface="Wingdings" panose="05000000000000000000" pitchFamily="2" charset="2"/>
              <a:buChar char="§"/>
            </a:pPr>
            <a:r>
              <a:rPr dirty="0" smtClean="0"/>
              <a:t>Esté preparado para derivarlos a abogados de inmigración sin fines de lucro para ayudar a los usuarios que no estén seguros si tienen estados de inmigración elegibles o para ayudarlos a conseguir los documentos de inmigración si no los tienen disponibles en ese momento. </a:t>
            </a:r>
            <a:endParaRPr lang="es-US" dirty="0" smtClean="0"/>
          </a:p>
          <a:p>
            <a:pPr marL="165261" indent="-165261">
              <a:lnSpc>
                <a:spcPct val="120000"/>
              </a:lnSpc>
              <a:spcBef>
                <a:spcPts val="386"/>
              </a:spcBef>
              <a:buFont typeface="Wingdings" panose="05000000000000000000" pitchFamily="2" charset="2"/>
              <a:buChar char="§"/>
            </a:pPr>
            <a:r>
              <a:rPr dirty="0" smtClean="0"/>
              <a:t>Asegúrese de identificar correctamente al usuario o a los usuarios que soliciten una cobertura médica, preguntándoles si están buscando una cobertura médica para ellos o en nombre de otra persona y no pregunte sobre los estados de inmigración ni ciudadanía de las personas que completan la solicitud ni de otros familiares que no estén solicitando una cobertura.</a:t>
            </a:r>
          </a:p>
          <a:p>
            <a:pPr marL="165261" indent="-165261">
              <a:lnSpc>
                <a:spcPct val="120000"/>
              </a:lnSpc>
              <a:spcBef>
                <a:spcPts val="386"/>
              </a:spcBef>
              <a:buFont typeface="Wingdings" panose="05000000000000000000" pitchFamily="2" charset="2"/>
              <a:buChar char="§"/>
            </a:pPr>
            <a:r>
              <a:rPr dirty="0" smtClean="0"/>
              <a:t>Ayude a garantizarles que el idioma o las barreras culturales no interfieran en la comprensión de los usuarios sobre el proceso de solicitud e inscripción del Mercado. Se encuentran disponibles en forma gratuita intérpretes o material traducido a través del </a:t>
            </a:r>
            <a:r>
              <a:rPr lang="es-ES" dirty="0" smtClean="0"/>
              <a:t>Centro de Llamadas del Mercado </a:t>
            </a:r>
            <a:r>
              <a:rPr dirty="0" smtClean="0"/>
              <a:t>y se los puede solicitar para asegurar que la información sea completamente accesible y comprensible. Acceda a estos servicios y ofrézcaselos a los solicitantes o a los familiares de ser necesario. Debido a que estos servicios están disponibles en forma gratuita, no se le cobrarán al solicitante ni a los miembros de su familia. </a:t>
            </a:r>
            <a:endParaRPr lang="es-US" dirty="0" smtClean="0"/>
          </a:p>
          <a:p>
            <a:pPr marL="0" marR="0" indent="0" algn="l" defTabSz="914400" rtl="0" eaLnBrk="1" fontAlgn="auto" latinLnBrk="0" hangingPunct="1">
              <a:lnSpc>
                <a:spcPct val="120000"/>
              </a:lnSpc>
              <a:spcBef>
                <a:spcPts val="386"/>
              </a:spcBef>
              <a:spcAft>
                <a:spcPts val="0"/>
              </a:spcAft>
              <a:buClrTx/>
              <a:buSzTx/>
              <a:buFontTx/>
              <a:buNone/>
              <a:tabLst/>
              <a:defRPr/>
            </a:pPr>
            <a:r>
              <a:rPr dirty="0" smtClean="0"/>
              <a:t>Si los usuarios hablan un idioma distinto del inglés y desean asistencia personal (gratuita) en otro idioma, pueden llamar al Mercado al 1-800-318-2596. Utilice la herramienta para encontrar ayuda local en </a:t>
            </a:r>
            <a:r>
              <a:rPr lang="en-US" sz="1200" u="sng" dirty="0" smtClean="0">
                <a:hlinkClick r:id="rId3"/>
              </a:rPr>
              <a:t>https://ayudalocal.cuidadodesalud.gov/es/</a:t>
            </a:r>
            <a:endParaRPr lang="en-US" dirty="0" smtClean="0"/>
          </a:p>
          <a:p>
            <a:pPr>
              <a:lnSpc>
                <a:spcPct val="120000"/>
              </a:lnSpc>
              <a:spcBef>
                <a:spcPts val="386"/>
              </a:spcBef>
            </a:pPr>
            <a:r>
              <a:rPr dirty="0" smtClean="0"/>
              <a:t> para encontrar ayuda local, como ayuda personal para solicitar una cobertura médica. </a:t>
            </a:r>
          </a:p>
          <a:p>
            <a:pPr>
              <a:lnSpc>
                <a:spcPct val="120000"/>
              </a:lnSpc>
              <a:spcBef>
                <a:spcPts val="386"/>
              </a:spcBef>
            </a:pPr>
            <a:endParaRPr lang="es-US" dirty="0"/>
          </a:p>
        </p:txBody>
      </p:sp>
      <p:sp>
        <p:nvSpPr>
          <p:cNvPr id="4" name="Slide Number Placeholder 3"/>
          <p:cNvSpPr>
            <a:spLocks noGrp="1"/>
          </p:cNvSpPr>
          <p:nvPr>
            <p:ph type="sldNum" sz="quarter" idx="10"/>
          </p:nvPr>
        </p:nvSpPr>
        <p:spPr/>
        <p:txBody>
          <a:bodyPr/>
          <a:lstStyle/>
          <a:p>
            <a:fld id="{EFA87BB9-CDB7-42F1-A4FD-32CAE01FAC8B}" type="slidenum">
              <a:rPr lang="en-US" smtClean="0"/>
              <a:pPr/>
              <a:t>44</a:t>
            </a:fld>
            <a:endParaRPr lang="es-US" dirty="0"/>
          </a:p>
        </p:txBody>
      </p:sp>
    </p:spTree>
    <p:extLst>
      <p:ext uri="{BB962C8B-B14F-4D97-AF65-F5344CB8AC3E}">
        <p14:creationId xmlns:p14="http://schemas.microsoft.com/office/powerpoint/2010/main" val="369778036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dirty="0" smtClean="0"/>
              <a:t>Puntos clave que debe recordar:</a:t>
            </a:r>
          </a:p>
          <a:p>
            <a:pPr marL="231294" indent="-231294">
              <a:buFont typeface="Wingdings" pitchFamily="2" charset="2"/>
              <a:buChar char="ü"/>
            </a:pPr>
            <a:r>
              <a:rPr dirty="0" smtClean="0"/>
              <a:t>El Mercado es una forma de buscar y adquirir seguro médico para personas elegibles.</a:t>
            </a:r>
            <a:endParaRPr lang="es-US" dirty="0" smtClean="0"/>
          </a:p>
          <a:p>
            <a:pPr marL="231294" indent="-231294">
              <a:buFont typeface="Wingdings" pitchFamily="2" charset="2"/>
              <a:buChar char="ü"/>
            </a:pPr>
            <a:r>
              <a:rPr dirty="0" smtClean="0"/>
              <a:t>Las personas calificadas como algunos inmigrantes pueden adquirir un seguro médico que se ajuste a sus necesidades y presupuesto.</a:t>
            </a:r>
          </a:p>
          <a:p>
            <a:pPr marL="231294" indent="-231294">
              <a:buFont typeface="Wingdings" pitchFamily="2" charset="2"/>
              <a:buChar char="ü"/>
            </a:pPr>
            <a:r>
              <a:rPr dirty="0" smtClean="0"/>
              <a:t>Los inmigrantes y sus familias pueden ser elegibles para costos reducidos en sus primas mensuales y gastos en efectivo.</a:t>
            </a:r>
          </a:p>
          <a:p>
            <a:pPr marL="231294" indent="-231294">
              <a:buFont typeface="Wingdings" pitchFamily="2" charset="2"/>
              <a:buChar char="ü"/>
            </a:pPr>
            <a:r>
              <a:rPr dirty="0" smtClean="0"/>
              <a:t>Cuenta con asistencia disponible para ayudarlo a encontrar la mejor cobertura según sus necesidades en un idioma que comprenda.</a:t>
            </a:r>
          </a:p>
          <a:p>
            <a:pPr marL="0" lvl="1" indent="0" defTabSz="798050"/>
            <a:endParaRPr lang="es-US" dirty="0" smtClean="0"/>
          </a:p>
        </p:txBody>
      </p:sp>
      <p:sp>
        <p:nvSpPr>
          <p:cNvPr id="4" name="Slide Number Placeholder 3"/>
          <p:cNvSpPr>
            <a:spLocks noGrp="1"/>
          </p:cNvSpPr>
          <p:nvPr>
            <p:ph type="sldNum" sz="quarter" idx="10"/>
          </p:nvPr>
        </p:nvSpPr>
        <p:spPr/>
        <p:txBody>
          <a:bodyPr/>
          <a:lstStyle/>
          <a:p>
            <a:fld id="{BB7BC668-EF9E-4008-A594-DB84396FB3E9}" type="slidenum">
              <a:rPr lang="en-US" smtClean="0"/>
              <a:pPr/>
              <a:t>45</a:t>
            </a:fld>
            <a:endParaRPr lang="es-US" dirty="0"/>
          </a:p>
        </p:txBody>
      </p:sp>
    </p:spTree>
    <p:extLst>
      <p:ext uri="{BB962C8B-B14F-4D97-AF65-F5344CB8AC3E}">
        <p14:creationId xmlns:p14="http://schemas.microsoft.com/office/powerpoint/2010/main" val="30930819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A87BB9-CDB7-42F1-A4FD-32CAE01FAC8B}" type="slidenum">
              <a:rPr lang="en-US" smtClean="0"/>
              <a:pPr/>
              <a:t>46</a:t>
            </a:fld>
            <a:endParaRPr lang="es-US" dirty="0"/>
          </a:p>
        </p:txBody>
      </p:sp>
    </p:spTree>
    <p:extLst>
      <p:ext uri="{BB962C8B-B14F-4D97-AF65-F5344CB8AC3E}">
        <p14:creationId xmlns:p14="http://schemas.microsoft.com/office/powerpoint/2010/main" val="26243589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47</a:t>
            </a:fld>
            <a:endParaRPr lang="es-US" dirty="0"/>
          </a:p>
        </p:txBody>
      </p:sp>
    </p:spTree>
    <p:extLst>
      <p:ext uri="{BB962C8B-B14F-4D97-AF65-F5344CB8AC3E}">
        <p14:creationId xmlns:p14="http://schemas.microsoft.com/office/powerpoint/2010/main" val="294862200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ts val="611"/>
              </a:spcBef>
            </a:pPr>
            <a:r>
              <a:rPr lang="en-US" b="0" dirty="0"/>
              <a:t>¿Necesita más información sobre el Mercado de Seguros Médicos?</a:t>
            </a:r>
          </a:p>
          <a:p>
            <a:pPr>
              <a:spcBef>
                <a:spcPts val="611"/>
              </a:spcBef>
            </a:pPr>
            <a:r>
              <a:rPr dirty="0" smtClean="0"/>
              <a:t>Inscríbase en </a:t>
            </a:r>
            <a:r>
              <a:rPr lang="en-US" dirty="0" smtClean="0">
                <a:hlinkClick r:id="rId3"/>
              </a:rPr>
              <a:t>HealthCare.gov/subscribe/</a:t>
            </a:r>
            <a:r>
              <a:rPr dirty="0" smtClean="0"/>
              <a:t> para recibir alertas por correo electrónico y mensajes de texto.</a:t>
            </a:r>
          </a:p>
          <a:p>
            <a:pPr>
              <a:spcBef>
                <a:spcPts val="611"/>
              </a:spcBef>
            </a:pPr>
            <a:r>
              <a:rPr lang="en-US" dirty="0" smtClean="0">
                <a:hlinkClick r:id="rId4"/>
              </a:rPr>
              <a:t>CuidadoDeSalud.gov/es/</a:t>
            </a:r>
            <a:r>
              <a:rPr dirty="0" smtClean="0"/>
              <a:t> ofrece la información de HealthCare.gov en español.</a:t>
            </a:r>
          </a:p>
          <a:p>
            <a:pPr>
              <a:spcBef>
                <a:spcPts val="611"/>
              </a:spcBef>
            </a:pPr>
            <a:r>
              <a:rPr dirty="0" smtClean="0"/>
              <a:t>Actualizaciones y recursos para organizaciones interesadas y asociadas disponibles en Marketplace.cms.gov</a:t>
            </a:r>
          </a:p>
          <a:p>
            <a:pPr>
              <a:spcBef>
                <a:spcPts val="611"/>
              </a:spcBef>
            </a:pPr>
            <a:r>
              <a:rPr dirty="0" smtClean="0"/>
              <a:t>¡Haga clic en "Me gusta" en nuestra página de Facebook y síganos en Twitter!</a:t>
            </a:r>
            <a:endParaRPr lang="es-US" dirty="0"/>
          </a:p>
          <a:p>
            <a:endParaRPr lang="es-US" dirty="0"/>
          </a:p>
        </p:txBody>
      </p:sp>
      <p:sp>
        <p:nvSpPr>
          <p:cNvPr id="6" name="Slide Number Placeholder 5"/>
          <p:cNvSpPr>
            <a:spLocks noGrp="1"/>
          </p:cNvSpPr>
          <p:nvPr>
            <p:ph type="sldNum" sz="quarter" idx="12"/>
          </p:nvPr>
        </p:nvSpPr>
        <p:spPr/>
        <p:txBody>
          <a:bodyPr/>
          <a:lstStyle/>
          <a:p>
            <a:fld id="{EFA87BB9-CDB7-42F1-A4FD-32CAE01FAC8B}" type="slidenum">
              <a:rPr lang="en-US" smtClean="0"/>
              <a:pPr/>
              <a:t>48</a:t>
            </a:fld>
            <a:endParaRPr lang="es-US" dirty="0"/>
          </a:p>
        </p:txBody>
      </p:sp>
    </p:spTree>
    <p:extLst>
      <p:ext uri="{BB962C8B-B14F-4D97-AF65-F5344CB8AC3E}">
        <p14:creationId xmlns:p14="http://schemas.microsoft.com/office/powerpoint/2010/main" val="2056979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dirty="0" smtClean="0"/>
              <a:t>Para ser elegible para seguros médicos privados a través del Mercado, debe ser </a:t>
            </a:r>
            <a:r>
              <a:rPr dirty="0" err="1" smtClean="0"/>
              <a:t>ciudadano</a:t>
            </a:r>
            <a:r>
              <a:rPr dirty="0" smtClean="0"/>
              <a:t> </a:t>
            </a:r>
            <a:r>
              <a:rPr lang="en-US" dirty="0" err="1" smtClean="0"/>
              <a:t>estadounidence</a:t>
            </a:r>
            <a:r>
              <a:rPr lang="en-US" dirty="0" smtClean="0"/>
              <a:t>,</a:t>
            </a:r>
            <a:r>
              <a:rPr lang="en-US" baseline="0" dirty="0" smtClean="0"/>
              <a:t> </a:t>
            </a:r>
            <a:r>
              <a:rPr lang="en-US" baseline="0" dirty="0" err="1" smtClean="0"/>
              <a:t>Nacional</a:t>
            </a:r>
            <a:r>
              <a:rPr lang="en-US" baseline="0" dirty="0" smtClean="0"/>
              <a:t> </a:t>
            </a:r>
            <a:r>
              <a:rPr dirty="0" smtClean="0"/>
              <a:t>de los Estados Unidos (EE. UU.)</a:t>
            </a:r>
            <a:r>
              <a:rPr lang="en-US" dirty="0" smtClean="0"/>
              <a:t>, </a:t>
            </a:r>
            <a:r>
              <a:rPr dirty="0" smtClean="0"/>
              <a:t>o estar legalmente presente en los EE. UU. El término “legalmente presente” incluye a determinados inmigrantes con los </a:t>
            </a:r>
            <a:r>
              <a:rPr dirty="0" err="1" smtClean="0"/>
              <a:t>siguientes</a:t>
            </a:r>
            <a:r>
              <a:rPr dirty="0" smtClean="0"/>
              <a:t> </a:t>
            </a:r>
            <a:r>
              <a:rPr dirty="0" err="1" smtClean="0"/>
              <a:t>esta</a:t>
            </a:r>
            <a:r>
              <a:rPr lang="en-US" dirty="0" err="1" smtClean="0"/>
              <a:t>tus</a:t>
            </a:r>
            <a:r>
              <a:rPr dirty="0" smtClean="0"/>
              <a:t>:</a:t>
            </a:r>
          </a:p>
          <a:p>
            <a:pPr marL="171450" lvl="0" indent="-171450">
              <a:buFont typeface="Wingdings" panose="05000000000000000000" pitchFamily="2" charset="2"/>
              <a:buChar char="§"/>
            </a:pPr>
            <a:r>
              <a:rPr dirty="0" err="1" smtClean="0"/>
              <a:t>Estad</a:t>
            </a:r>
            <a:r>
              <a:rPr lang="en-US" dirty="0" err="1" smtClean="0"/>
              <a:t>tus</a:t>
            </a:r>
            <a:r>
              <a:rPr lang="en-US" dirty="0" smtClean="0"/>
              <a:t> </a:t>
            </a:r>
            <a:r>
              <a:rPr dirty="0" smtClean="0"/>
              <a:t>de inmigración de “no ciudadano calificado” </a:t>
            </a:r>
            <a:endParaRPr lang="es-US" strike="sngStrike" dirty="0" smtClean="0"/>
          </a:p>
          <a:p>
            <a:pPr marL="171450" lvl="0" indent="-171450">
              <a:buFont typeface="Wingdings" panose="05000000000000000000" pitchFamily="2" charset="2"/>
              <a:buChar char="§"/>
            </a:pPr>
            <a:r>
              <a:rPr dirty="0" smtClean="0"/>
              <a:t>Circunstancias o </a:t>
            </a:r>
            <a:r>
              <a:rPr dirty="0" err="1" smtClean="0"/>
              <a:t>esta</a:t>
            </a:r>
            <a:r>
              <a:rPr lang="en-US" dirty="0" err="1" smtClean="0"/>
              <a:t>tus</a:t>
            </a:r>
            <a:r>
              <a:rPr lang="en-US" dirty="0" smtClean="0"/>
              <a:t> </a:t>
            </a:r>
            <a:r>
              <a:rPr dirty="0" err="1" smtClean="0"/>
              <a:t>humanitarios</a:t>
            </a:r>
            <a:r>
              <a:rPr dirty="0" smtClean="0"/>
              <a:t> (</a:t>
            </a:r>
            <a:r>
              <a:rPr dirty="0" err="1" smtClean="0"/>
              <a:t>incluso</a:t>
            </a:r>
            <a:r>
              <a:rPr dirty="0" smtClean="0"/>
              <a:t> </a:t>
            </a:r>
            <a:r>
              <a:rPr dirty="0" err="1" smtClean="0"/>
              <a:t>esta</a:t>
            </a:r>
            <a:r>
              <a:rPr lang="en-US" dirty="0" err="1" smtClean="0"/>
              <a:t>tus</a:t>
            </a:r>
            <a:r>
              <a:rPr lang="en-US" dirty="0" smtClean="0"/>
              <a:t> </a:t>
            </a:r>
            <a:r>
              <a:rPr dirty="0" smtClean="0"/>
              <a:t>de protección temporal, </a:t>
            </a:r>
            <a:r>
              <a:rPr dirty="0" err="1" smtClean="0"/>
              <a:t>esta</a:t>
            </a:r>
            <a:r>
              <a:rPr lang="en-US" dirty="0" err="1" smtClean="0"/>
              <a:t>tus</a:t>
            </a:r>
            <a:r>
              <a:rPr lang="en-US" dirty="0" smtClean="0"/>
              <a:t> </a:t>
            </a:r>
            <a:r>
              <a:rPr dirty="0" smtClean="0"/>
              <a:t>especial de inmigrante juvenil, solicitantes de asilo, convención contra la tortura, víctimas de tráfico de personas)</a:t>
            </a:r>
          </a:p>
          <a:p>
            <a:pPr marL="171450" lvl="0" indent="-171450">
              <a:buFont typeface="Wingdings" panose="05000000000000000000" pitchFamily="2" charset="2"/>
              <a:buChar char="§"/>
            </a:pPr>
            <a:r>
              <a:rPr dirty="0" smtClean="0"/>
              <a:t>Visas válidas de no inmigrante</a:t>
            </a:r>
          </a:p>
          <a:p>
            <a:pPr marL="171450" lvl="0" indent="-171450">
              <a:buFont typeface="Wingdings" panose="05000000000000000000" pitchFamily="2" charset="2"/>
              <a:buChar char="§"/>
            </a:pPr>
            <a:r>
              <a:rPr dirty="0" err="1" smtClean="0"/>
              <a:t>Esta</a:t>
            </a:r>
            <a:r>
              <a:rPr lang="en-US" dirty="0" err="1" smtClean="0"/>
              <a:t>tus</a:t>
            </a:r>
            <a:r>
              <a:rPr lang="en-US" dirty="0" smtClean="0"/>
              <a:t> </a:t>
            </a:r>
            <a:r>
              <a:rPr dirty="0" smtClean="0"/>
              <a:t>legal otorgado por otras leyes (por ejemplo, </a:t>
            </a:r>
            <a:r>
              <a:rPr dirty="0" err="1" smtClean="0"/>
              <a:t>esta</a:t>
            </a:r>
            <a:r>
              <a:rPr lang="en-US" dirty="0" err="1" smtClean="0"/>
              <a:t>tus</a:t>
            </a:r>
            <a:r>
              <a:rPr lang="en-US" dirty="0" smtClean="0"/>
              <a:t> </a:t>
            </a:r>
            <a:r>
              <a:rPr dirty="0" smtClean="0"/>
              <a:t>de residente temporal, ley LIFE, personas de unidad familiar)</a:t>
            </a:r>
            <a:endParaRPr lang="es-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5</a:t>
            </a:fld>
            <a:endParaRPr lang="es-US" dirty="0"/>
          </a:p>
        </p:txBody>
      </p:sp>
    </p:spTree>
    <p:extLst>
      <p:ext uri="{BB962C8B-B14F-4D97-AF65-F5344CB8AC3E}">
        <p14:creationId xmlns:p14="http://schemas.microsoft.com/office/powerpoint/2010/main" val="1411970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89468" y="4415791"/>
            <a:ext cx="6309360" cy="4260850"/>
          </a:xfrm>
        </p:spPr>
        <p:txBody>
          <a:bodyPr>
            <a:noAutofit/>
          </a:bodyPr>
          <a:lstStyle/>
          <a:p>
            <a:pPr>
              <a:spcBef>
                <a:spcPts val="306"/>
              </a:spcBef>
            </a:pPr>
            <a:r>
              <a:rPr lang="en-US" sz="1100" dirty="0"/>
              <a:t>A continuación, se detalla una lista de los </a:t>
            </a:r>
            <a:r>
              <a:rPr lang="en-US" sz="1100" dirty="0" err="1" smtClean="0"/>
              <a:t>estatus</a:t>
            </a:r>
            <a:r>
              <a:rPr lang="en-US" sz="1100" dirty="0" smtClean="0"/>
              <a:t> </a:t>
            </a:r>
            <a:r>
              <a:rPr lang="en-US" sz="1100" dirty="0" err="1" smtClean="0"/>
              <a:t>migratorios</a:t>
            </a:r>
            <a:r>
              <a:rPr lang="en-US" sz="1100" dirty="0" smtClean="0"/>
              <a:t> </a:t>
            </a:r>
            <a:r>
              <a:rPr lang="en-US" sz="1100" dirty="0" err="1" smtClean="0"/>
              <a:t>que</a:t>
            </a:r>
            <a:r>
              <a:rPr lang="en-US" sz="1100" dirty="0" smtClean="0"/>
              <a:t> </a:t>
            </a:r>
            <a:r>
              <a:rPr lang="en-US" sz="1100" dirty="0"/>
              <a:t>permiten que una persona sea elegible para una cobertura del Mercado.</a:t>
            </a:r>
          </a:p>
          <a:p>
            <a:r>
              <a:rPr lang="en-US" sz="1100" b="1" dirty="0"/>
              <a:t>Residente permanente legal (LPR/titular de tarjeta verde): </a:t>
            </a:r>
            <a:r>
              <a:rPr lang="en-US" sz="1100" dirty="0"/>
              <a:t>Los residentes permanentes legales tienen autorización para vivir y trabajar de forma permanente en los Estados Unidos (EE. UU.). </a:t>
            </a:r>
          </a:p>
          <a:p>
            <a:r>
              <a:rPr lang="en-US" sz="1100" b="1" dirty="0"/>
              <a:t>Asilado: </a:t>
            </a:r>
            <a:r>
              <a:rPr lang="en-US" sz="1100" dirty="0"/>
              <a:t>Las personas que ya se encuentran en los EE. UU. que temen ser perseguidas en su país de origen y cumplen con los requisitos del estado de refugiado pueden solicitar asilo en los EE. UU. Con algunas excepciones, para calificar para un asilo, las personas deben solicitarlo dentro del año de su último ingreso a los EE. UU. </a:t>
            </a:r>
          </a:p>
          <a:p>
            <a:r>
              <a:rPr lang="en-US" sz="1100" b="1" dirty="0"/>
              <a:t>Refugiados: </a:t>
            </a:r>
            <a:r>
              <a:rPr dirty="0" smtClean="0"/>
              <a:t>Los no ciudadanos que, mientras vivían fuera de los EE. UU y de su país de origen, recibieron autorización para ingresar y vivir en los EE. UU por tener un temor bien fundado a ser perseguidos en su país de origen.</a:t>
            </a:r>
            <a:r>
              <a:rPr lang="en-US" sz="1100" dirty="0" smtClean="0"/>
              <a:t> </a:t>
            </a:r>
          </a:p>
          <a:p>
            <a:r>
              <a:rPr lang="en-US" sz="1100" b="1" dirty="0"/>
              <a:t>Cubanos/ haitianos admitidos: </a:t>
            </a:r>
            <a:r>
              <a:rPr lang="en-US" sz="1100" dirty="0"/>
              <a:t>Con fines de elegibilidad para cuidados de salud, esta categoría incluye nativos cubanos y haitianos, incluso aquellos que (1) entraron a los EE. UU. bajo palabra, independientemente de si el documento de libertad condicional detalla "Cubano/haitiano admitido"; y (2) tienen un caso de exclusión o deportación pendiente o solicitaron asilo, siempre que no estén sujetos a una sentencia final de deportación o exclusión. El Departamento de Seguridad Nacional debe realizar esta designación.</a:t>
            </a:r>
            <a:endParaRPr lang="es-US" sz="1100" dirty="0"/>
          </a:p>
          <a:p>
            <a:r>
              <a:rPr lang="en-US" sz="1100" b="1" dirty="0"/>
              <a:t>Entró a los EE. UU. bajo palabra: </a:t>
            </a:r>
            <a:r>
              <a:rPr lang="en-US" sz="1100" dirty="0"/>
              <a:t>Las personas que hayan entrado a los EE. UU. bajo palabra pueden ingresar al país por razones humanitarias o de interés público. </a:t>
            </a:r>
          </a:p>
          <a:p>
            <a:r>
              <a:rPr lang="en-US" sz="1100" b="1" dirty="0"/>
              <a:t>Entrada condicional concedida antes de 1980: </a:t>
            </a:r>
            <a:r>
              <a:rPr lang="en-US" sz="1100" dirty="0"/>
              <a:t>Antes de crear el estado de “refugiado” en el derecho estadounidense a través de la Ley de Refugiados de 1980, los nativos de países comunistas o de determinados países del Oriente Medio ingresaban como “inmigrantes condicionales,” un estado similar al del refugiado. </a:t>
            </a:r>
          </a:p>
          <a:p>
            <a:r>
              <a:rPr lang="en-US" sz="1100" b="1" dirty="0"/>
              <a:t>Cónyuge, niño o padre/madre maltratado: </a:t>
            </a:r>
            <a:r>
              <a:rPr lang="en-US" sz="1100" dirty="0"/>
              <a:t>Como cónyuge, niño o padre/madre maltratado, puede presentar una solicitud de visa de inmigrante conforme a la Ley de Inmigración y Nacionalidad, enmendada por la Ley sobre la Violencia contra la Mujer. </a:t>
            </a:r>
          </a:p>
          <a:p>
            <a:endParaRPr lang="es-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6</a:t>
            </a:fld>
            <a:endParaRPr lang="es-US" dirty="0"/>
          </a:p>
        </p:txBody>
      </p:sp>
    </p:spTree>
    <p:extLst>
      <p:ext uri="{BB962C8B-B14F-4D97-AF65-F5344CB8AC3E}">
        <p14:creationId xmlns:p14="http://schemas.microsoft.com/office/powerpoint/2010/main" val="1764794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292100" y="4415791"/>
            <a:ext cx="6499225" cy="3995238"/>
          </a:xfrm>
        </p:spPr>
        <p:txBody>
          <a:bodyPr>
            <a:normAutofit fontScale="85000" lnSpcReduction="10000"/>
          </a:bodyPr>
          <a:lstStyle/>
          <a:p>
            <a:r>
              <a:rPr lang="en-US" b="1" dirty="0"/>
              <a:t>Víctima de tráfico de personas y su cónyuge, hijo, hermano(a) o padre/madre: </a:t>
            </a:r>
            <a:r>
              <a:rPr dirty="0" smtClean="0"/>
              <a:t>En octubre de 2000, el Congreso creó el estado de no inmigrante “T”, aprobando la Ley de Protección de Víctimas de Tráfico y Violencia (VTVPA). Otro estado otorgado a las víctimas de tráfico de personas es el estado de no inmigrante "U" (visa U). </a:t>
            </a:r>
            <a:endParaRPr lang="es-US" dirty="0" smtClean="0"/>
          </a:p>
          <a:p>
            <a:r>
              <a:rPr lang="en-US" b="1" dirty="0" smtClean="0"/>
              <a:t>Suspensión de deportación o suspensión de expulsión concedida, conforme a las leyes migratorias o a la Convención contra la Tortura (CAT): </a:t>
            </a:r>
            <a:r>
              <a:rPr dirty="0" smtClean="0"/>
              <a:t>Las personas que tengan fundamentos sustanciales para creer que si regresan a su país de origen, estarían en peligro de ser sometidas a prácticas de tortura, pueden solicitar una suspensión conforme a la CAT. </a:t>
            </a:r>
          </a:p>
          <a:p>
            <a:r>
              <a:rPr lang="en-US" b="1" dirty="0" smtClean="0"/>
              <a:t>Persona con un estado de no inmigrante: </a:t>
            </a:r>
            <a:r>
              <a:rPr dirty="0" smtClean="0"/>
              <a:t>(incluye visas de trabajo, visas de estudiante y ciudadanos de Micronesia, las Islas Marshall y Palau): Los titulares de visas de no inmigrante y las personas autorizadas a vivir y trabajar en los EE. UU. de forma indefinida. </a:t>
            </a:r>
            <a:endParaRPr lang="es-US" dirty="0" smtClean="0"/>
          </a:p>
          <a:p>
            <a:r>
              <a:rPr lang="en-US" b="1" dirty="0" smtClean="0"/>
              <a:t>Diferimiento de partida forzada (DED):</a:t>
            </a:r>
            <a:r>
              <a:rPr dirty="0" smtClean="0"/>
              <a:t> El DED permite a personas calificadas permanecer en los EE. UU. por períodos limitados de tiempo de acuerdo con una directiva presidencial. EL DED no es un estado de inmigración. Durante el período ordenado por el Presidente, las personas calificadas conforme al DED generalmente pueden también solicitar una autorización de trabajo. </a:t>
            </a:r>
            <a:endParaRPr lang="es-US" dirty="0"/>
          </a:p>
          <a:p>
            <a:r>
              <a:rPr lang="en-US" b="1" dirty="0" smtClean="0"/>
              <a:t>Estado de acción diferida: </a:t>
            </a:r>
            <a:r>
              <a:rPr dirty="0" smtClean="0"/>
              <a:t>Los funcionarios de inmigración pueden ejercer su facultad discrecional a favor de un no ciudadano que estaría sujeto a un proceso de deportación o expulsión. El Servicio de Ciudadanía e Inmigración de los EE. UU. (USCIS) comúnmente ha utilizado esta medida para otorgar autorizaciones de empleo a personas que han solicitado el estado de residente permanente legal como cónyuges o hijos abusados conforme a la Ley sobre la Violencia contra la Mujer y a personas con necesidades médicas urgentes. </a:t>
            </a:r>
            <a:endParaRPr lang="es-US" dirty="0" smtClean="0"/>
          </a:p>
          <a:p>
            <a:pPr marL="13772" indent="-13772"/>
            <a:r>
              <a:rPr lang="en-US" b="1" dirty="0" smtClean="0"/>
              <a:t>NOTA:  Acción Diferida para los Llegados en la Infancia (DACA)</a:t>
            </a:r>
            <a:r>
              <a:rPr dirty="0" smtClean="0"/>
              <a:t>. La DACA recientemente ha estado disponible para inmigrantes jóvenes que llegaron a los EE. UU. siendo niños, vivieron en el país durante al menos 5 años y cumplen con otros criterios determinados. </a:t>
            </a:r>
            <a:r>
              <a:rPr lang="en-US" b="1" dirty="0" smtClean="0"/>
              <a:t>A este grupo </a:t>
            </a:r>
            <a:r>
              <a:rPr lang="en-US" b="1" i="1" dirty="0" smtClean="0"/>
              <a:t>no</a:t>
            </a:r>
            <a:r>
              <a:rPr lang="en-US" b="1" dirty="0" smtClean="0"/>
              <a:t> se lo considera “legalmente presente” con fines de elegibilidad para el Mercado de Seguros Médicos, con o sin </a:t>
            </a:r>
            <a:r>
              <a:rPr lang="en-US" b="1" dirty="0" err="1" smtClean="0"/>
              <a:t>créditos</a:t>
            </a:r>
            <a:r>
              <a:rPr lang="en-US" b="1" dirty="0" smtClean="0"/>
              <a:t> </a:t>
            </a:r>
            <a:r>
              <a:rPr lang="en-US" b="1" dirty="0" err="1" smtClean="0"/>
              <a:t>fiscales</a:t>
            </a:r>
            <a:r>
              <a:rPr lang="en-US" b="1" dirty="0" smtClean="0"/>
              <a:t> para las primas o reducciones de gastos compartidos, como se describió en la política del Departamento de Seguridad Nacional en 2012. </a:t>
            </a:r>
            <a:endParaRPr lang="es-US" b="1" dirty="0"/>
          </a:p>
          <a:p>
            <a:r>
              <a:rPr dirty="0" smtClean="0"/>
              <a:t>Fuente </a:t>
            </a:r>
            <a:r>
              <a:rPr lang="en-US" dirty="0" smtClean="0">
                <a:hlinkClick r:id="rId3"/>
              </a:rPr>
              <a:t>uscis.gov/humanitarian</a:t>
            </a:r>
            <a:endParaRPr lang="es-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7</a:t>
            </a:fld>
            <a:endParaRPr lang="es-US" dirty="0"/>
          </a:p>
        </p:txBody>
      </p:sp>
    </p:spTree>
    <p:extLst>
      <p:ext uri="{BB962C8B-B14F-4D97-AF65-F5344CB8AC3E}">
        <p14:creationId xmlns:p14="http://schemas.microsoft.com/office/powerpoint/2010/main" val="17647941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57225" y="4353076"/>
            <a:ext cx="5608320" cy="4183380"/>
          </a:xfrm>
        </p:spPr>
        <p:txBody>
          <a:bodyPr/>
          <a:lstStyle/>
          <a:p>
            <a:r>
              <a:rPr lang="en-US" b="1" dirty="0" smtClean="0"/>
              <a:t>Residentes legales temporales: </a:t>
            </a:r>
            <a:r>
              <a:rPr dirty="0" smtClean="0"/>
              <a:t>Son residentes “legalmente presentes”. Los solicitantes de legalización que recibieron autorizaciones de trabajo también están “legalmente presentes”. </a:t>
            </a:r>
          </a:p>
          <a:p>
            <a:pPr>
              <a:lnSpc>
                <a:spcPct val="120000"/>
              </a:lnSpc>
              <a:spcBef>
                <a:spcPts val="600"/>
              </a:spcBef>
              <a:buFont typeface="Wingdings" panose="05000000000000000000" pitchFamily="2" charset="2"/>
              <a:buNone/>
            </a:pPr>
            <a:r>
              <a:rPr lang="en-US" b="1" dirty="0" smtClean="0"/>
              <a:t>Inmigrantes amerasiáticos</a:t>
            </a:r>
          </a:p>
          <a:p>
            <a:pPr>
              <a:lnSpc>
                <a:spcPct val="120000"/>
              </a:lnSpc>
              <a:spcBef>
                <a:spcPts val="300"/>
              </a:spcBef>
            </a:pPr>
            <a:r>
              <a:rPr lang="en-US" b="1" dirty="0" smtClean="0"/>
              <a:t>Titulares de visas de inmigrante especiales de Irak o Afganistán</a:t>
            </a:r>
          </a:p>
          <a:p>
            <a:r>
              <a:rPr lang="en-US" b="1" dirty="0" smtClean="0"/>
              <a:t>Persona con una orden administrativa de suspensión de expulsión, concedida por el Departamento de Seguridad Nacional (DHS) </a:t>
            </a:r>
          </a:p>
          <a:p>
            <a:r>
              <a:rPr lang="en-US" b="1" dirty="0"/>
              <a:t>Miembro de una tribu indígena reconocida federalmente o indígena americano nacido en Canadá </a:t>
            </a:r>
            <a:endParaRPr lang="es-US" b="1" dirty="0" smtClean="0"/>
          </a:p>
          <a:p>
            <a:r>
              <a:rPr b="1" dirty="0" smtClean="0"/>
              <a:t>Residente de Samoa Americana</a:t>
            </a:r>
            <a:r>
              <a:rPr dirty="0" smtClean="0"/>
              <a:t> que busca una cobertura en el Mercado mientras reside en alguno de los 50 estados contiguos</a:t>
            </a:r>
            <a:endParaRPr lang="es-US" b="1" dirty="0"/>
          </a:p>
          <a:p>
            <a:endParaRPr lang="es-US"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8</a:t>
            </a:fld>
            <a:endParaRPr lang="es-US" dirty="0"/>
          </a:p>
        </p:txBody>
      </p:sp>
    </p:spTree>
    <p:extLst>
      <p:ext uri="{BB962C8B-B14F-4D97-AF65-F5344CB8AC3E}">
        <p14:creationId xmlns:p14="http://schemas.microsoft.com/office/powerpoint/2010/main" val="4044374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dirty="0" smtClean="0"/>
              <a:t>Los solicitantes de cualquiera de </a:t>
            </a:r>
            <a:r>
              <a:rPr dirty="0" err="1" smtClean="0"/>
              <a:t>estos</a:t>
            </a:r>
            <a:r>
              <a:rPr dirty="0" smtClean="0"/>
              <a:t> </a:t>
            </a:r>
            <a:r>
              <a:rPr dirty="0" err="1" smtClean="0"/>
              <a:t>esta</a:t>
            </a:r>
            <a:r>
              <a:rPr lang="en-US" dirty="0" err="1" smtClean="0"/>
              <a:t>tus</a:t>
            </a:r>
            <a:r>
              <a:rPr dirty="0" smtClean="0"/>
              <a:t>:</a:t>
            </a:r>
          </a:p>
          <a:p>
            <a:r>
              <a:rPr lang="en-US" b="1" dirty="0" err="1" smtClean="0"/>
              <a:t>Estatus</a:t>
            </a:r>
            <a:r>
              <a:rPr lang="en-US" b="1" dirty="0" smtClean="0"/>
              <a:t> </a:t>
            </a:r>
            <a:r>
              <a:rPr lang="en-US" b="1" dirty="0"/>
              <a:t>de protección temporal*: </a:t>
            </a:r>
            <a:r>
              <a:rPr dirty="0" smtClean="0"/>
              <a:t>El </a:t>
            </a:r>
            <a:r>
              <a:rPr dirty="0" err="1" smtClean="0"/>
              <a:t>esta</a:t>
            </a:r>
            <a:r>
              <a:rPr lang="en-US" dirty="0" err="1" smtClean="0"/>
              <a:t>tus</a:t>
            </a:r>
            <a:r>
              <a:rPr dirty="0" smtClean="0"/>
              <a:t> de protección temporal se otorga a personas físicamente presentes en los EE. UU. que provengan de países designados por el Secretario del Departamento de Seguridad Nacional de los EE. UU. como inseguros para aceptar su regreso. </a:t>
            </a:r>
          </a:p>
          <a:p>
            <a:r>
              <a:rPr lang="en-US" b="1" dirty="0" err="1" smtClean="0"/>
              <a:t>Estatus</a:t>
            </a:r>
            <a:r>
              <a:rPr lang="en-US" b="1" dirty="0" smtClean="0"/>
              <a:t> especial de inmigrante juvenil: </a:t>
            </a:r>
            <a:r>
              <a:rPr dirty="0" smtClean="0"/>
              <a:t>Los niños que se declaren dependientes en un tribunal de menores y que sean elegibles para el cuidado tutelar a largo plazo pueden solicitar un ajuste de </a:t>
            </a:r>
            <a:r>
              <a:rPr dirty="0" err="1" smtClean="0"/>
              <a:t>esta</a:t>
            </a:r>
            <a:r>
              <a:rPr lang="en-US" dirty="0" err="1" smtClean="0"/>
              <a:t>tus</a:t>
            </a:r>
            <a:r>
              <a:rPr lang="en-US" dirty="0" smtClean="0"/>
              <a:t> </a:t>
            </a:r>
            <a:r>
              <a:rPr dirty="0" err="1" smtClean="0"/>
              <a:t>cuando</a:t>
            </a:r>
            <a:r>
              <a:rPr dirty="0" smtClean="0"/>
              <a:t> un tribunal o un organismo determinen que regresar a su país de origen no sería aconsejable. </a:t>
            </a:r>
          </a:p>
          <a:p>
            <a:r>
              <a:rPr lang="en-US" b="1" dirty="0" smtClean="0"/>
              <a:t>Visa de víctima de tráfico de personas: </a:t>
            </a:r>
            <a:r>
              <a:rPr dirty="0" smtClean="0"/>
              <a:t>Una persona debe haber enviado una solicitud de buena fe para una visa "T" o haber recibido "presencia continua" para acusar a los traficantes de personas. </a:t>
            </a:r>
            <a:endParaRPr lang="es-US" dirty="0" smtClean="0"/>
          </a:p>
          <a:p>
            <a:r>
              <a:rPr lang="en-US" b="1" dirty="0"/>
              <a:t>Ajuste del </a:t>
            </a:r>
            <a:r>
              <a:rPr lang="en-US" b="1" dirty="0" err="1" smtClean="0"/>
              <a:t>estatus</a:t>
            </a:r>
            <a:r>
              <a:rPr lang="en-US" b="1" dirty="0" smtClean="0"/>
              <a:t> </a:t>
            </a:r>
            <a:r>
              <a:rPr lang="en-US" b="1" dirty="0"/>
              <a:t>de residente permanente legal (LPR): </a:t>
            </a:r>
            <a:r>
              <a:rPr dirty="0" smtClean="0"/>
              <a:t>Las personas cuyos familiares o empleadores hayan solicitado su inmigración (o, en algunos casos, lo solicitan para ellos mismos) pueden solicitar un ajuste del estado de LPR en los EE. UU. </a:t>
            </a:r>
          </a:p>
          <a:p>
            <a:r>
              <a:rPr lang="en-US" b="1" dirty="0" smtClean="0"/>
              <a:t>Asilo</a:t>
            </a:r>
            <a:r>
              <a:rPr dirty="0" smtClean="0"/>
              <a:t>* </a:t>
            </a:r>
          </a:p>
          <a:p>
            <a:r>
              <a:rPr lang="en-US" b="1" dirty="0" smtClean="0"/>
              <a:t>Suspensión de deportación o suspensión de expulsión, conforme a las leyes migratorias o a la Convención contra la Tortura (CAT)*</a:t>
            </a:r>
            <a:r>
              <a:rPr dirty="0" smtClean="0"/>
              <a:t> </a:t>
            </a:r>
          </a:p>
          <a:p>
            <a:r>
              <a:rPr dirty="0" smtClean="0"/>
              <a:t>*Los solicitantes de asilo son elegibles para una cobertura del Mercado solo si se les otorgó una autorización de trabajo o si son menores de 14 años y han tenido una solicitud pendiente durante al menos 180 días.</a:t>
            </a:r>
            <a:endParaRPr lang="es-US" sz="1200" dirty="0"/>
          </a:p>
        </p:txBody>
      </p:sp>
      <p:sp>
        <p:nvSpPr>
          <p:cNvPr id="5" name="Slide Number Placeholder 4"/>
          <p:cNvSpPr>
            <a:spLocks noGrp="1"/>
          </p:cNvSpPr>
          <p:nvPr>
            <p:ph type="sldNum" sz="quarter" idx="11"/>
          </p:nvPr>
        </p:nvSpPr>
        <p:spPr/>
        <p:txBody>
          <a:bodyPr/>
          <a:lstStyle/>
          <a:p>
            <a:fld id="{EFA87BB9-CDB7-42F1-A4FD-32CAE01FAC8B}" type="slidenum">
              <a:rPr lang="en-US" smtClean="0"/>
              <a:pPr/>
              <a:t>9</a:t>
            </a:fld>
            <a:endParaRPr lang="es-US" dirty="0"/>
          </a:p>
        </p:txBody>
      </p:sp>
    </p:spTree>
    <p:extLst>
      <p:ext uri="{BB962C8B-B14F-4D97-AF65-F5344CB8AC3E}">
        <p14:creationId xmlns:p14="http://schemas.microsoft.com/office/powerpoint/2010/main" val="4109492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e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eg"/><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e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hin Bar_No CMS Logo">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1" name="Content Placeholder 2"/>
          <p:cNvSpPr>
            <a:spLocks noGrp="1"/>
          </p:cNvSpPr>
          <p:nvPr>
            <p:ph idx="1"/>
          </p:nvPr>
        </p:nvSpPr>
        <p:spPr>
          <a:xfrm>
            <a:off x="457200" y="1828800"/>
            <a:ext cx="8229600" cy="4297363"/>
          </a:xfrm>
        </p:spPr>
        <p:txBody>
          <a:bodyPr/>
          <a:lstStyle>
            <a:lvl1pPr marL="342900" indent="-342900">
              <a:buFont typeface="Wingdings" panose="05000000000000000000" pitchFamily="2" charset="2"/>
              <a:buChar char="§"/>
              <a:defRPr>
                <a:latin typeface="+mj-lt"/>
              </a:defRPr>
            </a:lvl1pPr>
            <a:lvl2pPr marL="687388" indent="-346075">
              <a:buFont typeface="Arial" panose="020B0604020202020204" pitchFamily="34" charset="0"/>
              <a:buChar char="•"/>
              <a:defRPr>
                <a:latin typeface="+mj-lt"/>
              </a:defRPr>
            </a:lvl2pPr>
            <a:lvl3pPr marL="969963" indent="-287338">
              <a:buSzPct val="50000"/>
              <a:buFont typeface="Wingdings" panose="05000000000000000000" pitchFamily="2" charset="2"/>
              <a:buChar char="q"/>
              <a:defRPr>
                <a:latin typeface="+mj-lt"/>
              </a:defRPr>
            </a:lvl3pPr>
            <a:lvl4pPr marL="1258888" indent="-288925">
              <a:buFont typeface="Courier New" panose="02070309020205020404" pitchFamily="49" charset="0"/>
              <a:buChar char="o"/>
              <a:defRPr>
                <a:latin typeface="+mj-lt"/>
              </a:defRPr>
            </a:lvl4pPr>
            <a:lvl5pPr marL="1543050" indent="-287338">
              <a:buFont typeface="Calibri" panose="020F0502020204030204" pitchFamily="34" charset="0"/>
              <a:buChar cha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24" name="Group 23"/>
          <p:cNvGrpSpPr/>
          <p:nvPr userDrawn="1"/>
        </p:nvGrpSpPr>
        <p:grpSpPr>
          <a:xfrm>
            <a:off x="0" y="1365895"/>
            <a:ext cx="9144000" cy="81915"/>
            <a:chOff x="0" y="1472565"/>
            <a:chExt cx="9144000" cy="51649"/>
          </a:xfrm>
        </p:grpSpPr>
        <p:cxnSp>
          <p:nvCxnSpPr>
            <p:cNvPr id="17" name="Straight Connector 16"/>
            <p:cNvCxnSpPr/>
            <p:nvPr userDrawn="1"/>
          </p:nvCxnSpPr>
          <p:spPr>
            <a:xfrm>
              <a:off x="0" y="1524214"/>
              <a:ext cx="9144000" cy="0"/>
            </a:xfrm>
            <a:prstGeom prst="line">
              <a:avLst/>
            </a:prstGeom>
            <a:ln w="101600" cap="sq">
              <a:solidFill>
                <a:srgbClr val="FFD004"/>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0" y="1472565"/>
              <a:ext cx="9144000" cy="0"/>
            </a:xfrm>
            <a:prstGeom prst="line">
              <a:avLst/>
            </a:prstGeom>
            <a:ln w="101600" cap="sq">
              <a:solidFill>
                <a:srgbClr val="084A9C"/>
              </a:solidFill>
            </a:ln>
          </p:spPr>
          <p:style>
            <a:lnRef idx="1">
              <a:schemeClr val="accent1"/>
            </a:lnRef>
            <a:fillRef idx="0">
              <a:schemeClr val="accent1"/>
            </a:fillRef>
            <a:effectRef idx="0">
              <a:schemeClr val="accent1"/>
            </a:effectRef>
            <a:fontRef idx="minor">
              <a:schemeClr val="tx1"/>
            </a:fontRef>
          </p:style>
        </p:cxnSp>
      </p:grpSp>
      <p:sp>
        <p:nvSpPr>
          <p:cNvPr id="23" name="Title 22"/>
          <p:cNvSpPr>
            <a:spLocks noGrp="1"/>
          </p:cNvSpPr>
          <p:nvPr userDrawn="1">
            <p:ph type="title"/>
          </p:nvPr>
        </p:nvSpPr>
        <p:spPr>
          <a:xfrm>
            <a:off x="0" y="0"/>
            <a:ext cx="9144000" cy="1371600"/>
          </a:xfrm>
          <a:noFill/>
          <a:effectLst/>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8077620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solidFill>
              </a:rPr>
              <a:t>November 2015</a:t>
            </a:r>
            <a:endParaRPr lang="en-US" dirty="0">
              <a:solidFill>
                <a:prstClr val="black"/>
              </a:solidFill>
            </a:endParaRPr>
          </a:p>
        </p:txBody>
      </p:sp>
      <p:sp>
        <p:nvSpPr>
          <p:cNvPr id="4" name="Footer Placeholder 3"/>
          <p:cNvSpPr>
            <a:spLocks noGrp="1"/>
          </p:cNvSpPr>
          <p:nvPr>
            <p:ph type="ftr" sz="quarter" idx="11"/>
          </p:nvPr>
        </p:nvSpPr>
        <p:spPr/>
        <p:txBody>
          <a:bodyPr/>
          <a:lstStyle/>
          <a:p>
            <a:r>
              <a:rPr lang="en-US" dirty="0" smtClean="0">
                <a:solidFill>
                  <a:prstClr val="black"/>
                </a:solidFill>
              </a:rPr>
              <a:t>Marketplace for Immigrant Families</a:t>
            </a:r>
            <a:endParaRPr lang="en-US" dirty="0">
              <a:solidFill>
                <a:prstClr val="black"/>
              </a:solidFill>
            </a:endParaRPr>
          </a:p>
        </p:txBody>
      </p:sp>
      <p:sp>
        <p:nvSpPr>
          <p:cNvPr id="5" name="Slide Number Placeholder 4"/>
          <p:cNvSpPr>
            <a:spLocks noGrp="1"/>
          </p:cNvSpPr>
          <p:nvPr>
            <p:ph type="sldNum" sz="quarter" idx="12"/>
          </p:nvPr>
        </p:nvSpPr>
        <p:spPr/>
        <p:txBody>
          <a:body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661479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Yellow 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456" y="1676400"/>
            <a:ext cx="8229600" cy="4525963"/>
          </a:xfrm>
        </p:spPr>
        <p:txBody>
          <a:bodyPr/>
          <a:lstStyle>
            <a:lvl1pPr marL="342900" marR="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3000">
                <a:latin typeface="Calibri" panose="020F0502020204030204" pitchFamily="34" charset="0"/>
                <a:cs typeface="Calibri" panose="020F0502020204030204" pitchFamily="34" charset="0"/>
              </a:defRPr>
            </a:lvl1pPr>
            <a:lvl2pPr marL="628650" marR="0" indent="-287338" algn="l" defTabSz="914400" rtl="0" eaLnBrk="1" fontAlgn="auto" latinLnBrk="0" hangingPunct="1">
              <a:lnSpc>
                <a:spcPct val="100000"/>
              </a:lnSpc>
              <a:spcBef>
                <a:spcPct val="20000"/>
              </a:spcBef>
              <a:spcAft>
                <a:spcPts val="0"/>
              </a:spcAft>
              <a:buClrTx/>
              <a:buSzTx/>
              <a:buFont typeface="Arial" pitchFamily="34" charset="0"/>
              <a:buChar char="•"/>
              <a:tabLst/>
              <a:defRPr sz="2600">
                <a:latin typeface="Calibri" panose="020F0502020204030204" pitchFamily="34" charset="0"/>
                <a:cs typeface="Calibri" panose="020F0502020204030204" pitchFamily="34" charset="0"/>
              </a:defRPr>
            </a:lvl2pPr>
            <a:lvl3pPr marL="969963" marR="0" indent="-341313" algn="l" defTabSz="914400" rtl="0" eaLnBrk="1" fontAlgn="auto" latinLnBrk="0" hangingPunct="1">
              <a:lnSpc>
                <a:spcPct val="100000"/>
              </a:lnSpc>
              <a:spcBef>
                <a:spcPct val="20000"/>
              </a:spcBef>
              <a:spcAft>
                <a:spcPts val="0"/>
              </a:spcAft>
              <a:buClrTx/>
              <a:buSzPct val="50000"/>
              <a:buFont typeface="Wingdings" panose="05000000000000000000" pitchFamily="2" charset="2"/>
              <a:buChar char="q"/>
              <a:tabLst/>
              <a:defRPr sz="2600">
                <a:latin typeface="Calibri" panose="020F0502020204030204" pitchFamily="34" charset="0"/>
                <a:cs typeface="Calibri" panose="020F0502020204030204" pitchFamily="34" charset="0"/>
              </a:defRPr>
            </a:lvl3pPr>
            <a:lvl4pPr marL="1258888" marR="0" indent="-288925"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latin typeface="Calibri" panose="020F0502020204030204" pitchFamily="34" charset="0"/>
                <a:cs typeface="Calibri" panose="020F0502020204030204" pitchFamily="34" charset="0"/>
              </a:defRPr>
            </a:lvl4pPr>
            <a:lvl5pPr marL="1543050" marR="0" indent="-287338" algn="l" defTabSz="914400" rtl="0" eaLnBrk="1" fontAlgn="auto" latinLnBrk="0" hangingPunct="1">
              <a:lnSpc>
                <a:spcPct val="100000"/>
              </a:lnSpc>
              <a:spcBef>
                <a:spcPct val="20000"/>
              </a:spcBef>
              <a:spcAft>
                <a:spcPts val="0"/>
              </a:spcAft>
              <a:buClrTx/>
              <a:buSzTx/>
              <a:buFont typeface="Calibri" panose="020F0502020204030204" pitchFamily="34" charset="0"/>
              <a:buChar char="–"/>
              <a:tabLst/>
              <a:defRPr>
                <a:latin typeface="Calibri" panose="020F0502020204030204" pitchFamily="34" charset="0"/>
                <a:cs typeface="Calibri" panose="020F0502020204030204" pitchFamily="34" charset="0"/>
              </a:defRPr>
            </a:lvl5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solidFill>
                <a:effectLst/>
                <a:uLnTx/>
                <a:uFillTx/>
                <a:latin typeface="Calibri"/>
                <a:ea typeface="+mn-ea"/>
                <a:cs typeface="+mn-cs"/>
              </a:rPr>
              <a:t>Click to edit Master text styles</a:t>
            </a:r>
          </a:p>
          <a:p>
            <a:pPr marL="628650" marR="0" lvl="1" indent="-287338"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Second level</a:t>
            </a:r>
          </a:p>
          <a:p>
            <a:pPr marL="969963" marR="0" lvl="2" indent="-341313" algn="l" defTabSz="914400" rtl="0" eaLnBrk="1" fontAlgn="auto" latinLnBrk="0" hangingPunct="1">
              <a:lnSpc>
                <a:spcPct val="100000"/>
              </a:lnSpc>
              <a:spcBef>
                <a:spcPct val="20000"/>
              </a:spcBef>
              <a:spcAft>
                <a:spcPts val="0"/>
              </a:spcAft>
              <a:buClrTx/>
              <a:buSzPct val="50000"/>
              <a:buFont typeface="Wingdings" panose="05000000000000000000" pitchFamily="2" charset="2"/>
              <a:buChar char="q"/>
              <a:tabLst/>
              <a:defRPr/>
            </a:pP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Third level</a:t>
            </a:r>
          </a:p>
          <a:p>
            <a:pPr marL="1258888" marR="0" lvl="3" indent="-288925"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Fourth level</a:t>
            </a:r>
          </a:p>
          <a:p>
            <a:pPr marL="1543050" marR="0" lvl="4" indent="-287338" algn="l" defTabSz="914400" rtl="0" eaLnBrk="1" fontAlgn="auto" latinLnBrk="0" hangingPunct="1">
              <a:lnSpc>
                <a:spcPct val="100000"/>
              </a:lnSpc>
              <a:spcBef>
                <a:spcPct val="20000"/>
              </a:spcBef>
              <a:spcAft>
                <a:spcPts val="0"/>
              </a:spcAft>
              <a:buClrTx/>
              <a:buSzTx/>
              <a:buFont typeface="Calibri" panose="020F050202020403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Fifth level</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itle 1"/>
          <p:cNvSpPr txBox="1">
            <a:spLocks/>
          </p:cNvSpPr>
          <p:nvPr userDrawn="1"/>
        </p:nvSpPr>
        <p:spPr>
          <a:xfrm>
            <a:off x="5256" y="3291"/>
            <a:ext cx="9144000" cy="11430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3600" dirty="0">
              <a:solidFill>
                <a:sysClr val="windowText" lastClr="000000"/>
              </a:solidFill>
            </a:endParaRPr>
          </a:p>
        </p:txBody>
      </p:sp>
      <p:sp>
        <p:nvSpPr>
          <p:cNvPr id="11" name="Title Placeholder 1"/>
          <p:cNvSpPr>
            <a:spLocks noGrp="1"/>
          </p:cNvSpPr>
          <p:nvPr>
            <p:ph type="title"/>
          </p:nvPr>
        </p:nvSpPr>
        <p:spPr>
          <a:xfrm>
            <a:off x="5256" y="35197"/>
            <a:ext cx="9144000" cy="1069430"/>
          </a:xfrm>
          <a:prstGeom prst="rect">
            <a:avLst/>
          </a:prstGeom>
        </p:spPr>
        <p:txBody>
          <a:bodyPr vert="horz" lIns="91440" tIns="45720" rIns="91440" bIns="45720" rtlCol="0" anchor="ctr">
            <a:normAutofit/>
          </a:bodyPr>
          <a:lstStyle>
            <a:lvl1pPr>
              <a:defRPr sz="3600" b="1"/>
            </a:lvl1pPr>
          </a:lstStyle>
          <a:p>
            <a:r>
              <a:rPr lang="en-US" dirty="0" smtClean="0"/>
              <a:t>Click to edit Master title</a:t>
            </a:r>
            <a:endParaRPr lang="en-US" dirty="0"/>
          </a:p>
        </p:txBody>
      </p:sp>
      <p:sp>
        <p:nvSpPr>
          <p:cNvPr id="8" name="Date Placeholder 1"/>
          <p:cNvSpPr>
            <a:spLocks noGrp="1"/>
          </p:cNvSpPr>
          <p:nvPr>
            <p:ph type="dt" sz="half" idx="10"/>
          </p:nvPr>
        </p:nvSpPr>
        <p:spPr>
          <a:xfrm>
            <a:off x="457200" y="6340475"/>
            <a:ext cx="2133600" cy="365125"/>
          </a:xfrm>
          <a:prstGeom prst="rect">
            <a:avLst/>
          </a:prstGeom>
        </p:spPr>
        <p:txBody>
          <a:bodyPr/>
          <a:lstStyle>
            <a:lvl1pPr>
              <a:defRPr sz="1200">
                <a:solidFill>
                  <a:schemeClr val="tx1"/>
                </a:solidFill>
                <a:latin typeface="Calibri" panose="020F0502020204030204" pitchFamily="34" charset="0"/>
                <a:cs typeface="Calibri" panose="020F0502020204030204" pitchFamily="34" charset="0"/>
              </a:defRPr>
            </a:lvl1pPr>
          </a:lstStyle>
          <a:p>
            <a:r>
              <a:rPr lang="en-US" smtClean="0"/>
              <a:t>November 2015</a:t>
            </a:r>
            <a:endParaRPr lang="en-US" dirty="0"/>
          </a:p>
        </p:txBody>
      </p:sp>
      <p:sp>
        <p:nvSpPr>
          <p:cNvPr id="9" name="Footer Placeholder 2"/>
          <p:cNvSpPr>
            <a:spLocks noGrp="1"/>
          </p:cNvSpPr>
          <p:nvPr>
            <p:ph type="ftr" sz="quarter" idx="11"/>
          </p:nvPr>
        </p:nvSpPr>
        <p:spPr>
          <a:xfrm>
            <a:off x="2590800" y="6340475"/>
            <a:ext cx="3962400" cy="365125"/>
          </a:xfrm>
          <a:prstGeom prst="rect">
            <a:avLst/>
          </a:prstGeom>
        </p:spPr>
        <p:txBody>
          <a:bodyPr/>
          <a:lstStyle>
            <a:lvl1pPr algn="ctr">
              <a:defRPr sz="1200">
                <a:solidFill>
                  <a:schemeClr val="tx1"/>
                </a:solidFill>
                <a:latin typeface="Calibri" panose="020F0502020204030204" pitchFamily="34" charset="0"/>
                <a:cs typeface="Calibri" panose="020F0502020204030204" pitchFamily="34" charset="0"/>
              </a:defRPr>
            </a:lvl1pPr>
          </a:lstStyle>
          <a:p>
            <a:r>
              <a:rPr lang="en-US" dirty="0" smtClean="0"/>
              <a:t>Marketplace for Immigrant Families</a:t>
            </a:r>
            <a:endParaRPr lang="en-US" dirty="0"/>
          </a:p>
        </p:txBody>
      </p:sp>
      <p:sp>
        <p:nvSpPr>
          <p:cNvPr id="10" name="Slide Number Placeholder 3"/>
          <p:cNvSpPr>
            <a:spLocks noGrp="1"/>
          </p:cNvSpPr>
          <p:nvPr>
            <p:ph type="sldNum" sz="quarter" idx="12"/>
          </p:nvPr>
        </p:nvSpPr>
        <p:spPr>
          <a:xfrm>
            <a:off x="6553200" y="6340475"/>
            <a:ext cx="2133600" cy="365125"/>
          </a:xfrm>
          <a:prstGeom prst="rect">
            <a:avLst/>
          </a:prstGeom>
        </p:spPr>
        <p:txBody>
          <a:bodyPr/>
          <a:lstStyle>
            <a:lvl1pPr algn="r">
              <a:defRPr sz="1200">
                <a:solidFill>
                  <a:schemeClr val="tx1"/>
                </a:solidFill>
                <a:latin typeface="Calibri" panose="020F0502020204030204" pitchFamily="34" charset="0"/>
                <a:cs typeface="Calibri" panose="020F0502020204030204" pitchFamily="34" charset="0"/>
              </a:defRPr>
            </a:lvl1pPr>
          </a:lstStyle>
          <a:p>
            <a:fld id="{78C0CC3C-85F1-4D86-9B70-8D9F8B17F046}" type="slidenum">
              <a:rPr lang="en-US" smtClean="0"/>
              <a:pPr/>
              <a:t>‹#›</a:t>
            </a:fld>
            <a:endParaRPr lang="en-US" dirty="0"/>
          </a:p>
        </p:txBody>
      </p:sp>
    </p:spTree>
    <p:extLst>
      <p:ext uri="{BB962C8B-B14F-4D97-AF65-F5344CB8AC3E}">
        <p14:creationId xmlns:p14="http://schemas.microsoft.com/office/powerpoint/2010/main" val="360057727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40475"/>
            <a:ext cx="2133600" cy="365125"/>
          </a:xfrm>
          <a:prstGeom prst="rect">
            <a:avLst/>
          </a:prstGeom>
        </p:spPr>
        <p:txBody>
          <a:bodyPr/>
          <a:lstStyle/>
          <a:p>
            <a:r>
              <a:rPr lang="en-US" smtClean="0"/>
              <a:t>November 2015</a:t>
            </a:r>
            <a:endParaRPr lang="en-US" dirty="0"/>
          </a:p>
        </p:txBody>
      </p:sp>
      <p:sp>
        <p:nvSpPr>
          <p:cNvPr id="4" name="Footer Placeholder 3"/>
          <p:cNvSpPr>
            <a:spLocks noGrp="1"/>
          </p:cNvSpPr>
          <p:nvPr>
            <p:ph type="ftr" sz="quarter" idx="11"/>
          </p:nvPr>
        </p:nvSpPr>
        <p:spPr>
          <a:xfrm>
            <a:off x="3124200" y="6340475"/>
            <a:ext cx="2895600" cy="365125"/>
          </a:xfrm>
          <a:prstGeom prst="rect">
            <a:avLst/>
          </a:prstGeom>
        </p:spPr>
        <p:txBody>
          <a:bodyPr/>
          <a:lstStyle/>
          <a:p>
            <a:r>
              <a:rPr lang="en-US" dirty="0" smtClean="0"/>
              <a:t>Marketplace for Immigrant Families</a:t>
            </a:r>
            <a:endParaRPr lang="en-US" dirty="0"/>
          </a:p>
        </p:txBody>
      </p:sp>
      <p:sp>
        <p:nvSpPr>
          <p:cNvPr id="5" name="Slide Number Placeholder 4"/>
          <p:cNvSpPr>
            <a:spLocks noGrp="1"/>
          </p:cNvSpPr>
          <p:nvPr>
            <p:ph type="sldNum" sz="quarter" idx="12"/>
          </p:nvPr>
        </p:nvSpPr>
        <p:spPr/>
        <p:txBody>
          <a:bodyPr/>
          <a:lstStyle/>
          <a:p>
            <a:fld id="{4C7DC1E6-81B2-456F-AAD5-518541D82B07}" type="slidenum">
              <a:rPr lang="en-US" smtClean="0"/>
              <a:pPr/>
              <a:t>‹#›</a:t>
            </a:fld>
            <a:endParaRPr lang="en-US" dirty="0"/>
          </a:p>
        </p:txBody>
      </p:sp>
    </p:spTree>
    <p:extLst>
      <p:ext uri="{BB962C8B-B14F-4D97-AF65-F5344CB8AC3E}">
        <p14:creationId xmlns:p14="http://schemas.microsoft.com/office/powerpoint/2010/main" val="28538031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lue 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342900" marR="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lvl1pPr>
            <a:lvl2pPr marL="628650" marR="0" indent="-287338" algn="l" defTabSz="914400" rtl="0" eaLnBrk="1" fontAlgn="auto" latinLnBrk="0" hangingPunct="1">
              <a:lnSpc>
                <a:spcPct val="100000"/>
              </a:lnSpc>
              <a:spcBef>
                <a:spcPct val="20000"/>
              </a:spcBef>
              <a:spcAft>
                <a:spcPts val="0"/>
              </a:spcAft>
              <a:buClrTx/>
              <a:buSzTx/>
              <a:buFont typeface="Arial" pitchFamily="34" charset="0"/>
              <a:buChar char="•"/>
              <a:tabLst/>
              <a:defRPr/>
            </a:lvl2pPr>
            <a:lvl3pPr marL="969963" marR="0" indent="-341313" algn="l" defTabSz="914400" rtl="0" eaLnBrk="1" fontAlgn="auto" latinLnBrk="0" hangingPunct="1">
              <a:lnSpc>
                <a:spcPct val="100000"/>
              </a:lnSpc>
              <a:spcBef>
                <a:spcPct val="20000"/>
              </a:spcBef>
              <a:spcAft>
                <a:spcPts val="0"/>
              </a:spcAft>
              <a:buClrTx/>
              <a:buSzPct val="50000"/>
              <a:buFont typeface="Wingdings" panose="05000000000000000000" pitchFamily="2" charset="2"/>
              <a:buChar char="q"/>
              <a:tabLst/>
              <a:defRPr/>
            </a:lvl3pPr>
            <a:lvl4pPr marL="1258888" marR="0" indent="-288925"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lvl4pPr>
            <a:lvl5pPr marL="1543050" marR="0" indent="-287338" algn="l" defTabSz="914400" rtl="0" eaLnBrk="1" fontAlgn="auto" latinLnBrk="0" hangingPunct="1">
              <a:lnSpc>
                <a:spcPct val="100000"/>
              </a:lnSpc>
              <a:spcBef>
                <a:spcPct val="20000"/>
              </a:spcBef>
              <a:spcAft>
                <a:spcPts val="0"/>
              </a:spcAft>
              <a:buClrTx/>
              <a:buSzTx/>
              <a:buFont typeface="Calibri" panose="020F0502020204030204" pitchFamily="34" charset="0"/>
              <a:buChar char="–"/>
              <a:tabLst/>
              <a:defRPr/>
            </a:lvl5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628650" marR="0" lvl="1" indent="-287338"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Second level</a:t>
            </a:r>
          </a:p>
          <a:p>
            <a:pPr marL="969963" marR="0" lvl="2" indent="-341313" algn="l" defTabSz="914400" rtl="0" eaLnBrk="1" fontAlgn="auto" latinLnBrk="0" hangingPunct="1">
              <a:lnSpc>
                <a:spcPct val="100000"/>
              </a:lnSpc>
              <a:spcBef>
                <a:spcPct val="20000"/>
              </a:spcBef>
              <a:spcAft>
                <a:spcPts val="0"/>
              </a:spcAft>
              <a:buClrTx/>
              <a:buSzPct val="50000"/>
              <a:buFont typeface="Wingdings" panose="05000000000000000000" pitchFamily="2" charset="2"/>
              <a:buChar char="q"/>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Third level</a:t>
            </a:r>
          </a:p>
          <a:p>
            <a:pPr marL="1258888" marR="0" lvl="3" indent="-288925"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Fourth level</a:t>
            </a:r>
          </a:p>
          <a:p>
            <a:pPr marL="1543050" marR="0" lvl="4" indent="-287338" algn="l" defTabSz="914400" rtl="0" eaLnBrk="1" fontAlgn="auto" latinLnBrk="0" hangingPunct="1">
              <a:lnSpc>
                <a:spcPct val="100000"/>
              </a:lnSpc>
              <a:spcBef>
                <a:spcPct val="20000"/>
              </a:spcBef>
              <a:spcAft>
                <a:spcPts val="0"/>
              </a:spcAft>
              <a:buClrTx/>
              <a:buSzTx/>
              <a:buFont typeface="Calibri" panose="020F050202020403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p:txBody>
      </p:sp>
      <p:sp>
        <p:nvSpPr>
          <p:cNvPr id="10" name="Date Placeholder 3"/>
          <p:cNvSpPr>
            <a:spLocks noGrp="1"/>
          </p:cNvSpPr>
          <p:nvPr>
            <p:ph type="dt" sz="half" idx="2"/>
          </p:nvPr>
        </p:nvSpPr>
        <p:spPr>
          <a:xfrm>
            <a:off x="457200" y="6340475"/>
            <a:ext cx="2133600" cy="365125"/>
          </a:xfrm>
          <a:prstGeom prst="rect">
            <a:avLst/>
          </a:prstGeom>
        </p:spPr>
        <p:txBody>
          <a:bodyPr vert="horz" lIns="91440" tIns="45720" rIns="91440" bIns="45720" rtlCol="0" anchor="ctr"/>
          <a:lstStyle>
            <a:lvl1pPr algn="l">
              <a:defRPr sz="1200">
                <a:solidFill>
                  <a:schemeClr val="tx1"/>
                </a:solidFill>
              </a:defRPr>
            </a:lvl1pPr>
          </a:lstStyle>
          <a:p>
            <a:pPr fontAlgn="auto">
              <a:spcBef>
                <a:spcPts val="0"/>
              </a:spcBef>
              <a:spcAft>
                <a:spcPts val="0"/>
              </a:spcAft>
            </a:pPr>
            <a:r>
              <a:rPr lang="en-US" smtClean="0">
                <a:solidFill>
                  <a:prstClr val="black"/>
                </a:solidFill>
                <a:latin typeface="Calibri"/>
              </a:rPr>
              <a:t>November 2015</a:t>
            </a:r>
            <a:endParaRPr lang="en-US" dirty="0">
              <a:solidFill>
                <a:prstClr val="black"/>
              </a:solidFill>
              <a:latin typeface="Calibri"/>
            </a:endParaRPr>
          </a:p>
        </p:txBody>
      </p:sp>
      <p:sp>
        <p:nvSpPr>
          <p:cNvPr id="11" name="Footer Placeholder 4"/>
          <p:cNvSpPr>
            <a:spLocks noGrp="1"/>
          </p:cNvSpPr>
          <p:nvPr>
            <p:ph type="ftr" sz="quarter" idx="3"/>
          </p:nvPr>
        </p:nvSpPr>
        <p:spPr>
          <a:xfrm>
            <a:off x="2590800" y="6340475"/>
            <a:ext cx="3962400" cy="365125"/>
          </a:xfrm>
          <a:prstGeom prst="rect">
            <a:avLst/>
          </a:prstGeom>
        </p:spPr>
        <p:txBody>
          <a:bodyPr vert="horz" lIns="91440" tIns="45720" rIns="91440" bIns="45720" rtlCol="0" anchor="ctr"/>
          <a:lstStyle>
            <a:lvl1pPr algn="ctr">
              <a:defRPr sz="1200">
                <a:solidFill>
                  <a:schemeClr val="tx1"/>
                </a:solidFill>
              </a:defRPr>
            </a:lvl1pPr>
          </a:lstStyle>
          <a:p>
            <a:pPr fontAlgn="auto">
              <a:spcBef>
                <a:spcPts val="0"/>
              </a:spcBef>
              <a:spcAft>
                <a:spcPts val="0"/>
              </a:spcAft>
            </a:pPr>
            <a:r>
              <a:rPr lang="en-US" dirty="0" smtClean="0">
                <a:solidFill>
                  <a:prstClr val="black"/>
                </a:solidFill>
                <a:latin typeface="Calibri"/>
              </a:rPr>
              <a:t>Marketplace for Immigrant Families</a:t>
            </a:r>
            <a:endParaRPr lang="en-US" dirty="0">
              <a:solidFill>
                <a:prstClr val="black"/>
              </a:solidFill>
              <a:latin typeface="Calibri"/>
            </a:endParaRPr>
          </a:p>
        </p:txBody>
      </p:sp>
      <p:sp>
        <p:nvSpPr>
          <p:cNvPr id="12" name="Slide Number Placeholder 5"/>
          <p:cNvSpPr>
            <a:spLocks noGrp="1"/>
          </p:cNvSpPr>
          <p:nvPr>
            <p:ph type="sldNum" sz="quarter" idx="4"/>
          </p:nvPr>
        </p:nvSpPr>
        <p:spPr>
          <a:xfrm>
            <a:off x="6553200" y="6340475"/>
            <a:ext cx="2133600" cy="365125"/>
          </a:xfrm>
          <a:prstGeom prst="rect">
            <a:avLst/>
          </a:prstGeom>
        </p:spPr>
        <p:txBody>
          <a:bodyPr vert="horz" lIns="91440" tIns="45720" rIns="91440" bIns="45720" rtlCol="0" anchor="ctr"/>
          <a:lstStyle>
            <a:lvl1pPr algn="r">
              <a:defRPr sz="1200">
                <a:solidFill>
                  <a:schemeClr val="tx1"/>
                </a:solidFill>
              </a:defRPr>
            </a:lvl1pPr>
          </a:lstStyle>
          <a:p>
            <a:pPr fontAlgn="auto">
              <a:spcBef>
                <a:spcPts val="0"/>
              </a:spcBef>
              <a:spcAft>
                <a:spcPts val="0"/>
              </a:spcAft>
            </a:pPr>
            <a:fld id="{78C0CC3C-85F1-4D86-9B70-8D9F8B17F046}" type="slidenum">
              <a:rPr lang="en-US" smtClean="0">
                <a:solidFill>
                  <a:prstClr val="black"/>
                </a:solidFill>
                <a:latin typeface="Calibri"/>
              </a:rPr>
              <a:pPr fontAlgn="auto">
                <a:spcBef>
                  <a:spcPts val="0"/>
                </a:spcBef>
                <a:spcAft>
                  <a:spcPts val="0"/>
                </a:spcAft>
              </a:pPr>
              <a:t>‹#›</a:t>
            </a:fld>
            <a:endParaRPr lang="en-US" dirty="0">
              <a:solidFill>
                <a:prstClr val="black"/>
              </a:solidFill>
              <a:latin typeface="Calibri"/>
            </a:endParaRPr>
          </a:p>
        </p:txBody>
      </p:sp>
    </p:spTree>
    <p:extLst>
      <p:ext uri="{BB962C8B-B14F-4D97-AF65-F5344CB8AC3E}">
        <p14:creationId xmlns:p14="http://schemas.microsoft.com/office/powerpoint/2010/main" val="383493365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descr="Una empresaria afroamericana de pie con los brazos cruzados y un equipo de profesionales detrás de ella."/>
          <p:cNvPicPr>
            <a:picLocks noChangeAspect="1" noChangeArrowheads="1"/>
          </p:cNvPicPr>
          <p:nvPr/>
        </p:nvPicPr>
        <p:blipFill>
          <a:blip r:embed="rId2" cstate="print">
            <a:extLst>
              <a:ext uri="{28A0092B-C50C-407E-A947-70E740481C1C}">
                <a14:useLocalDpi xmlns:a14="http://schemas.microsoft.com/office/drawing/2010/main" val="0"/>
              </a:ext>
            </a:extLst>
          </a:blip>
          <a:srcRect l="7001"/>
          <a:stretch>
            <a:fillRect/>
          </a:stretch>
        </p:blipFill>
        <p:spPr bwMode="auto">
          <a:xfrm>
            <a:off x="13819" y="2438400"/>
            <a:ext cx="5243981"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dirty="0"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descr="Logo de los Centros de Medicare y Medicai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0"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3809696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hin Bar_No CMS Logo">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1"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24" name="Group 23"/>
          <p:cNvGrpSpPr/>
          <p:nvPr userDrawn="1"/>
        </p:nvGrpSpPr>
        <p:grpSpPr>
          <a:xfrm>
            <a:off x="0" y="1442085"/>
            <a:ext cx="9144000" cy="99695"/>
            <a:chOff x="0" y="1472565"/>
            <a:chExt cx="9144000" cy="99695"/>
          </a:xfrm>
        </p:grpSpPr>
        <p:cxnSp>
          <p:nvCxnSpPr>
            <p:cNvPr id="17" name="Straight Connector 16"/>
            <p:cNvCxnSpPr/>
            <p:nvPr userDrawn="1"/>
          </p:nvCxnSpPr>
          <p:spPr>
            <a:xfrm>
              <a:off x="0" y="1572260"/>
              <a:ext cx="9144000" cy="0"/>
            </a:xfrm>
            <a:prstGeom prst="line">
              <a:avLst/>
            </a:prstGeom>
            <a:ln w="101600" cap="sq">
              <a:solidFill>
                <a:srgbClr val="FFD004"/>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0" y="1472565"/>
              <a:ext cx="9144000" cy="0"/>
            </a:xfrm>
            <a:prstGeom prst="line">
              <a:avLst/>
            </a:prstGeom>
            <a:ln w="101600" cap="sq">
              <a:solidFill>
                <a:srgbClr val="084A9C"/>
              </a:solidFill>
            </a:ln>
          </p:spPr>
          <p:style>
            <a:lnRef idx="1">
              <a:schemeClr val="accent1"/>
            </a:lnRef>
            <a:fillRef idx="0">
              <a:schemeClr val="accent1"/>
            </a:fillRef>
            <a:effectRef idx="0">
              <a:schemeClr val="accent1"/>
            </a:effectRef>
            <a:fontRef idx="minor">
              <a:schemeClr val="tx1"/>
            </a:fontRef>
          </p:style>
        </p:cxnSp>
      </p:grpSp>
      <p:sp>
        <p:nvSpPr>
          <p:cNvPr id="23" name="Title 22"/>
          <p:cNvSpPr>
            <a:spLocks noGrp="1"/>
          </p:cNvSpPr>
          <p:nvPr userDrawn="1">
            <p:ph type="title"/>
          </p:nvPr>
        </p:nvSpPr>
        <p:spPr>
          <a:xfrm>
            <a:off x="0" y="0"/>
            <a:ext cx="9144000" cy="1371600"/>
          </a:xfrm>
          <a:noFill/>
          <a:effectLst/>
        </p:spPr>
        <p:txBody>
          <a:bodyPr/>
          <a:lstStyle/>
          <a:p>
            <a:r>
              <a:rPr lang="en-US" dirty="0" smtClean="0"/>
              <a:t>Click to edit Master title style</a:t>
            </a:r>
            <a:endParaRPr lang="en-US" dirty="0"/>
          </a:p>
        </p:txBody>
      </p:sp>
      <p:sp>
        <p:nvSpPr>
          <p:cNvPr id="2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21552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10_CMS title1">
    <p:bg>
      <p:bgPr>
        <a:solidFill>
          <a:schemeClr val="bg1"/>
        </a:solidFill>
        <a:effectLst/>
      </p:bgPr>
    </p:bg>
    <p:spTree>
      <p:nvGrpSpPr>
        <p:cNvPr id="1" name=""/>
        <p:cNvGrpSpPr/>
        <p:nvPr/>
      </p:nvGrpSpPr>
      <p:grpSpPr>
        <a:xfrm>
          <a:off x="0" y="0"/>
          <a:ext cx="0" cy="0"/>
          <a:chOff x="0" y="0"/>
          <a:chExt cx="0" cy="0"/>
        </a:xfrm>
      </p:grpSpPr>
      <p:pic>
        <p:nvPicPr>
          <p:cNvPr id="7" name="Picture 3" descr="Una mujer de pie en una reunión con los brazos cruzados con un equipo de profesionales en el fondo en una mesa. &#10;"/>
          <p:cNvPicPr>
            <a:picLocks noChangeAspect="1" noChangeArrowheads="1"/>
          </p:cNvPicPr>
          <p:nvPr/>
        </p:nvPicPr>
        <p:blipFill>
          <a:blip r:embed="rId2" cstate="print"/>
          <a:stretch>
            <a:fillRect/>
          </a:stretch>
        </p:blipFill>
        <p:spPr bwMode="auto">
          <a:xfrm>
            <a:off x="0" y="2438400"/>
            <a:ext cx="3673984"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dirty="0" smtClean="0"/>
              <a:t>Click to edit Master title style</a:t>
            </a:r>
            <a:endParaRPr lang="en-US" dirty="0"/>
          </a:p>
        </p:txBody>
      </p:sp>
      <p:sp>
        <p:nvSpPr>
          <p:cNvPr id="8" name="Text Placeholder 2"/>
          <p:cNvSpPr>
            <a:spLocks noGrp="1"/>
          </p:cNvSpPr>
          <p:nvPr>
            <p:ph type="body" sz="quarter" idx="10" hasCustomPrompt="1"/>
          </p:nvPr>
        </p:nvSpPr>
        <p:spPr>
          <a:xfrm>
            <a:off x="4191000" y="3048000"/>
            <a:ext cx="47244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191000" y="4267200"/>
            <a:ext cx="47244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Logo de los Centros de Medicare y Medicai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1"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7121610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11_CMS title1">
    <p:bg>
      <p:bgPr>
        <a:solidFill>
          <a:schemeClr val="bg1"/>
        </a:solidFill>
        <a:effectLst/>
      </p:bgPr>
    </p:bg>
    <p:spTree>
      <p:nvGrpSpPr>
        <p:cNvPr id="1" name=""/>
        <p:cNvGrpSpPr/>
        <p:nvPr/>
      </p:nvGrpSpPr>
      <p:grpSpPr>
        <a:xfrm>
          <a:off x="0" y="0"/>
          <a:ext cx="0" cy="0"/>
          <a:chOff x="0" y="0"/>
          <a:chExt cx="0" cy="0"/>
        </a:xfrm>
      </p:grpSpPr>
      <p:pic>
        <p:nvPicPr>
          <p:cNvPr id="7" name="Picture 3" descr="Dos mujeres profesionales frente a una computadora portátil."/>
          <p:cNvPicPr>
            <a:picLocks noChangeAspect="1" noChangeArrowheads="1"/>
          </p:cNvPicPr>
          <p:nvPr/>
        </p:nvPicPr>
        <p:blipFill>
          <a:blip r:embed="rId2" cstate="print"/>
          <a:srcRect l="7702" r="6739"/>
          <a:stretch>
            <a:fillRect/>
          </a:stretch>
        </p:blipFill>
        <p:spPr bwMode="auto">
          <a:xfrm>
            <a:off x="3785960" y="2514600"/>
            <a:ext cx="5358040" cy="43434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289560" y="3048000"/>
            <a:ext cx="3352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289560" y="4267200"/>
            <a:ext cx="334772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Logo de los Centros de Medicare y Medicai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1" name="Slide Number Placeholder 6"/>
          <p:cNvSpPr>
            <a:spLocks noGrp="1"/>
          </p:cNvSpPr>
          <p:nvPr>
            <p:ph type="sldNum" sz="quarter" idx="4"/>
          </p:nvPr>
        </p:nvSpPr>
        <p:spPr>
          <a:xfrm>
            <a:off x="28956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0505843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12_CMS title1">
    <p:bg>
      <p:bgPr>
        <a:solidFill>
          <a:schemeClr val="bg1"/>
        </a:solidFill>
        <a:effectLst/>
      </p:bgPr>
    </p:bg>
    <p:spTree>
      <p:nvGrpSpPr>
        <p:cNvPr id="1" name=""/>
        <p:cNvGrpSpPr/>
        <p:nvPr/>
      </p:nvGrpSpPr>
      <p:grpSpPr>
        <a:xfrm>
          <a:off x="0" y="0"/>
          <a:ext cx="0" cy="0"/>
          <a:chOff x="0" y="0"/>
          <a:chExt cx="0" cy="0"/>
        </a:xfrm>
      </p:grpSpPr>
      <p:pic>
        <p:nvPicPr>
          <p:cNvPr id="7" name="Picture 3" descr="Un grupo de hombres y mujeres profesionales debatiendo sobre los documentos que sostienen."/>
          <p:cNvPicPr>
            <a:picLocks noChangeAspect="1" noChangeArrowheads="1"/>
          </p:cNvPicPr>
          <p:nvPr/>
        </p:nvPicPr>
        <p:blipFill>
          <a:blip r:embed="rId2" cstate="print"/>
          <a:srcRect l="6069"/>
          <a:stretch>
            <a:fillRect/>
          </a:stretch>
        </p:blipFill>
        <p:spPr bwMode="auto">
          <a:xfrm>
            <a:off x="-34899" y="2438401"/>
            <a:ext cx="535448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86400" y="3048000"/>
            <a:ext cx="3352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562600" y="42672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descr="Logo de los Centros de Medicare y Medicai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0"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8439299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9_CMS title1">
    <p:bg>
      <p:bgPr>
        <a:solidFill>
          <a:schemeClr val="bg1"/>
        </a:solidFill>
        <a:effectLst/>
      </p:bgPr>
    </p:bg>
    <p:spTree>
      <p:nvGrpSpPr>
        <p:cNvPr id="1" name=""/>
        <p:cNvGrpSpPr/>
        <p:nvPr/>
      </p:nvGrpSpPr>
      <p:grpSpPr>
        <a:xfrm>
          <a:off x="0" y="0"/>
          <a:ext cx="0" cy="0"/>
          <a:chOff x="0" y="0"/>
          <a:chExt cx="0" cy="0"/>
        </a:xfrm>
      </p:grpSpPr>
      <p:pic>
        <p:nvPicPr>
          <p:cNvPr id="7" name="Picture 3" descr="Un equipo de profesionales de pie en grupo."/>
          <p:cNvPicPr>
            <a:picLocks noChangeAspect="1" noChangeArrowheads="1"/>
          </p:cNvPicPr>
          <p:nvPr/>
        </p:nvPicPr>
        <p:blipFill>
          <a:blip r:embed="rId2" cstate="print"/>
          <a:srcRect l="7031" r="4688"/>
          <a:stretch>
            <a:fillRect/>
          </a:stretch>
        </p:blipFill>
        <p:spPr bwMode="auto">
          <a:xfrm>
            <a:off x="1055" y="2514600"/>
            <a:ext cx="5753840" cy="43434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Logo de los Centros de Medicare y Medicai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0"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986224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6_CMS title1">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638800" y="3048000"/>
            <a:ext cx="35052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638800" y="4252883"/>
            <a:ext cx="35052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Logo de los Centros de Medicare y Medicai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Tree>
    <p:extLst>
      <p:ext uri="{BB962C8B-B14F-4D97-AF65-F5344CB8AC3E}">
        <p14:creationId xmlns:p14="http://schemas.microsoft.com/office/powerpoint/2010/main" val="4007934108"/>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6_CMS title1">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638800" y="3048000"/>
            <a:ext cx="35052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638800" y="4252883"/>
            <a:ext cx="35052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Logo de los Centros de Medicare y Medicai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Tree>
    <p:extLst>
      <p:ext uri="{BB962C8B-B14F-4D97-AF65-F5344CB8AC3E}">
        <p14:creationId xmlns:p14="http://schemas.microsoft.com/office/powerpoint/2010/main" val="1235040285"/>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8_CMS title1">
    <p:bg>
      <p:bgPr>
        <a:solidFill>
          <a:schemeClr val="bg1"/>
        </a:solidFill>
        <a:effectLst/>
      </p:bgPr>
    </p:bg>
    <p:spTree>
      <p:nvGrpSpPr>
        <p:cNvPr id="1" name=""/>
        <p:cNvGrpSpPr/>
        <p:nvPr/>
      </p:nvGrpSpPr>
      <p:grpSpPr>
        <a:xfrm>
          <a:off x="0" y="0"/>
          <a:ext cx="0" cy="0"/>
          <a:chOff x="0" y="0"/>
          <a:chExt cx="0" cy="0"/>
        </a:xfrm>
      </p:grpSpPr>
      <p:pic>
        <p:nvPicPr>
          <p:cNvPr id="7" name="Picture 3" descr="Una mujer joven vestida con ropa informal con una mochila, caminando por un parque."/>
          <p:cNvPicPr>
            <a:picLocks noChangeAspect="1" noChangeArrowheads="1"/>
          </p:cNvPicPr>
          <p:nvPr/>
        </p:nvPicPr>
        <p:blipFill>
          <a:blip r:embed="rId2" cstate="print"/>
          <a:srcRect l="39844" r="4687"/>
          <a:stretch>
            <a:fillRect/>
          </a:stretch>
        </p:blipFill>
        <p:spPr bwMode="auto">
          <a:xfrm>
            <a:off x="0" y="2280607"/>
            <a:ext cx="3810000" cy="4577393"/>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4343400" y="3048000"/>
            <a:ext cx="42672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343400" y="4267200"/>
            <a:ext cx="42672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Logo de los Centros de Medicare y Medicai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1280851"/>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7_CMS title1">
    <p:bg>
      <p:bgPr>
        <a:solidFill>
          <a:schemeClr val="bg1"/>
        </a:solidFill>
        <a:effectLst/>
      </p:bgPr>
    </p:bg>
    <p:spTree>
      <p:nvGrpSpPr>
        <p:cNvPr id="1" name=""/>
        <p:cNvGrpSpPr/>
        <p:nvPr/>
      </p:nvGrpSpPr>
      <p:grpSpPr>
        <a:xfrm>
          <a:off x="0" y="0"/>
          <a:ext cx="0" cy="0"/>
          <a:chOff x="0" y="0"/>
          <a:chExt cx="0" cy="0"/>
        </a:xfrm>
      </p:grpSpPr>
      <p:pic>
        <p:nvPicPr>
          <p:cNvPr id="7" name="Picture 3" descr="Un equipo de profesionales de pie en grupo."/>
          <p:cNvPicPr>
            <a:picLocks noChangeAspect="1" noChangeArrowheads="1"/>
          </p:cNvPicPr>
          <p:nvPr/>
        </p:nvPicPr>
        <p:blipFill>
          <a:blip r:embed="rId2" cstate="print"/>
          <a:srcRect l="14062" r="7031"/>
          <a:stretch>
            <a:fillRect/>
          </a:stretch>
        </p:blipFill>
        <p:spPr bwMode="auto">
          <a:xfrm>
            <a:off x="3910920" y="2438401"/>
            <a:ext cx="5233080"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3048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304800" y="42672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Logo de los Centros de Medicare y Medicai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41176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7503727"/>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5_CMS title1">
    <p:bg>
      <p:bgPr>
        <a:solidFill>
          <a:schemeClr val="bg1"/>
        </a:solidFill>
        <a:effectLst/>
      </p:bgPr>
    </p:bg>
    <p:spTree>
      <p:nvGrpSpPr>
        <p:cNvPr id="1" name=""/>
        <p:cNvGrpSpPr/>
        <p:nvPr/>
      </p:nvGrpSpPr>
      <p:grpSpPr>
        <a:xfrm>
          <a:off x="0" y="0"/>
          <a:ext cx="0" cy="0"/>
          <a:chOff x="0" y="0"/>
          <a:chExt cx="0" cy="0"/>
        </a:xfrm>
      </p:grpSpPr>
      <p:pic>
        <p:nvPicPr>
          <p:cNvPr id="7" name="Picture 3" descr="Una mujer joven ayudando a un niño en una computadora."/>
          <p:cNvPicPr>
            <a:picLocks noChangeAspect="1" noChangeArrowheads="1"/>
          </p:cNvPicPr>
          <p:nvPr/>
        </p:nvPicPr>
        <p:blipFill>
          <a:blip r:embed="rId2" cstate="print"/>
          <a:srcRect l="9375" r="14062" b="3517"/>
          <a:stretch>
            <a:fillRect/>
          </a:stretch>
        </p:blipFill>
        <p:spPr bwMode="auto">
          <a:xfrm>
            <a:off x="16432" y="2514600"/>
            <a:ext cx="5165168" cy="4337683"/>
          </a:xfrm>
          <a:prstGeom prst="rect">
            <a:avLst/>
          </a:prstGeom>
          <a:noFill/>
          <a:ln w="9525">
            <a:noFill/>
            <a:miter lim="800000"/>
            <a:headEnd/>
            <a:tailEnd/>
          </a:ln>
          <a:effectLst/>
          <a:scene3d>
            <a:camera prst="orthographicFront">
              <a:rot lat="0" lon="10800000" rev="0"/>
            </a:camera>
            <a:lightRig rig="threePt" dir="t"/>
          </a:scene3d>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86400" y="3048000"/>
            <a:ext cx="34290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86400" y="4267200"/>
            <a:ext cx="34290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Logo de los Centros de Medicare y Medicai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778690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pic>
        <p:nvPicPr>
          <p:cNvPr id="8" name="Picture 7" descr="Un grupo de niños de pie, sosteniendo suministros escolares."/>
          <p:cNvPicPr>
            <a:picLocks noChangeAspect="1"/>
          </p:cNvPicPr>
          <p:nvPr/>
        </p:nvPicPr>
        <p:blipFill>
          <a:blip r:embed="rId2" cstate="print">
            <a:extLst>
              <a:ext uri="{28A0092B-C50C-407E-A947-70E740481C1C}">
                <a14:useLocalDpi xmlns:a14="http://schemas.microsoft.com/office/drawing/2010/main" val="0"/>
              </a:ext>
            </a:extLst>
          </a:blip>
          <a:srcRect l="5688"/>
          <a:stretch>
            <a:fillRect/>
          </a:stretch>
        </p:blipFill>
        <p:spPr>
          <a:xfrm>
            <a:off x="14600" y="2963450"/>
            <a:ext cx="5295431" cy="3891090"/>
          </a:xfrm>
          <a:prstGeom prst="rect">
            <a:avLst/>
          </a:prstGeom>
          <a:effectLst/>
        </p:spPr>
      </p:pic>
      <p:sp>
        <p:nvSpPr>
          <p:cNvPr id="14"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7"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0" name="TextBox 9"/>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1" name="Picture 10" descr="Logo de los Centros de Medicare y Medicai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9475867"/>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4_CMS title1">
    <p:bg>
      <p:bgPr>
        <a:solidFill>
          <a:schemeClr val="bg1"/>
        </a:solidFill>
        <a:effectLst/>
      </p:bgPr>
    </p:bg>
    <p:spTree>
      <p:nvGrpSpPr>
        <p:cNvPr id="1" name=""/>
        <p:cNvGrpSpPr/>
        <p:nvPr/>
      </p:nvGrpSpPr>
      <p:grpSpPr>
        <a:xfrm>
          <a:off x="0" y="0"/>
          <a:ext cx="0" cy="0"/>
          <a:chOff x="0" y="0"/>
          <a:chExt cx="0" cy="0"/>
        </a:xfrm>
      </p:grpSpPr>
      <p:pic>
        <p:nvPicPr>
          <p:cNvPr id="7" name="Picture 3" descr="Una pareja de adultos activos, andando en bicicleta por un parque."/>
          <p:cNvPicPr>
            <a:picLocks noChangeAspect="1" noChangeArrowheads="1"/>
          </p:cNvPicPr>
          <p:nvPr/>
        </p:nvPicPr>
        <p:blipFill>
          <a:blip r:embed="rId2" cstate="print"/>
          <a:stretch>
            <a:fillRect/>
          </a:stretch>
        </p:blipFill>
        <p:spPr bwMode="auto">
          <a:xfrm>
            <a:off x="697" y="2438400"/>
            <a:ext cx="6629401"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10200" y="3048000"/>
            <a:ext cx="35052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10200" y="4267200"/>
            <a:ext cx="35052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Logo de los Centros de Medicare y Medicai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709615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descr="Un grupo de médicos revisando radiografías."/>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463973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733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953000" y="4191000"/>
            <a:ext cx="3733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Logo de los Centros de Medicare y Medicai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10161129"/>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Un grupo de adultos mayores jugando a las cartas en un jardín de invierno, sentados en sillones de mimbr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 y="2514600"/>
            <a:ext cx="5615940" cy="4343400"/>
          </a:xfrm>
          <a:prstGeom prst="rect">
            <a:avLst/>
          </a:prstGeom>
          <a:ln>
            <a:noFill/>
          </a:ln>
        </p:spPr>
      </p:pic>
      <p:sp>
        <p:nvSpPr>
          <p:cNvPr id="7" name="Title 8"/>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10"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r>
              <a:rPr lang="en-US" sz="2400" b="0" i="1" dirty="0" smtClean="0">
                <a:solidFill>
                  <a:srgbClr val="084A9C"/>
                </a:solidFill>
              </a:rPr>
              <a:t>Date</a:t>
            </a:r>
            <a:endParaRPr lang="en-US" sz="2800" b="0" i="1" dirty="0" smtClean="0">
              <a:solidFill>
                <a:srgbClr val="084A9C"/>
              </a:solidFill>
            </a:endParaRPr>
          </a:p>
        </p:txBody>
      </p:sp>
      <p:pic>
        <p:nvPicPr>
          <p:cNvPr id="8" name="Picture 7" descr="Logo de los Centros de Medicare y Medicai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9"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772622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descr="Un collage de fotografías. Estas fotografías muestran profesionales de la salud ofreciendo cuidados a pacientes.&#10;"/>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2107"/>
          <a:stretch/>
        </p:blipFill>
        <p:spPr bwMode="auto">
          <a:xfrm>
            <a:off x="-8417" y="2438400"/>
            <a:ext cx="5647217"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Logo de los Centros de Medicare y Medicai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2422216"/>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Un diseño gráfico de unos y ceros para simbolizar a la tecnología."/>
          <p:cNvPicPr>
            <a:picLocks noChangeAspect="1"/>
          </p:cNvPicPr>
          <p:nvPr/>
        </p:nvPicPr>
        <p:blipFill rotWithShape="1">
          <a:blip r:embed="rId2" cstate="screen">
            <a:extLst>
              <a:ext uri="{28A0092B-C50C-407E-A947-70E740481C1C}">
                <a14:useLocalDpi xmlns:a14="http://schemas.microsoft.com/office/drawing/2010/main"/>
              </a:ext>
            </a:extLst>
          </a:blip>
          <a:srcRect l="-30564" t="-2980"/>
          <a:stretch/>
        </p:blipFill>
        <p:spPr>
          <a:xfrm>
            <a:off x="-1600200" y="2362200"/>
            <a:ext cx="6807107" cy="4477935"/>
          </a:xfrm>
          <a:prstGeom prst="rect">
            <a:avLst/>
          </a:prstGeom>
          <a:ln>
            <a:solidFill>
              <a:schemeClr val="tx1">
                <a:alpha val="77000"/>
              </a:schemeClr>
            </a:solidFill>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102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102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Logo de los Centros de Medicare y Medicai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46392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Yellow Bar">
    <p:spTree>
      <p:nvGrpSpPr>
        <p:cNvPr id="1" name=""/>
        <p:cNvGrpSpPr/>
        <p:nvPr/>
      </p:nvGrpSpPr>
      <p:grpSpPr>
        <a:xfrm>
          <a:off x="0" y="0"/>
          <a:ext cx="0" cy="0"/>
          <a:chOff x="0" y="0"/>
          <a:chExt cx="0" cy="0"/>
        </a:xfrm>
      </p:grpSpPr>
      <p:sp>
        <p:nvSpPr>
          <p:cNvPr id="3" name="Content Placeholder 2"/>
          <p:cNvSpPr>
            <a:spLocks noGrp="1"/>
          </p:cNvSpPr>
          <p:nvPr>
            <p:ph idx="1"/>
          </p:nvPr>
        </p:nvSpPr>
        <p:spPr>
          <a:xfrm>
            <a:off x="462456" y="1676400"/>
            <a:ext cx="8229600" cy="4525963"/>
          </a:xfrm>
        </p:spPr>
        <p:txBody>
          <a:bodyPr/>
          <a:lstStyle>
            <a:lvl1pPr marL="342900" marR="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3000">
                <a:latin typeface="Calibri" panose="020F0502020204030204" pitchFamily="34" charset="0"/>
                <a:cs typeface="Calibri" panose="020F0502020204030204" pitchFamily="34" charset="0"/>
              </a:defRPr>
            </a:lvl1pPr>
            <a:lvl2pPr marL="628650" marR="0" indent="-287338" algn="l" defTabSz="914400" rtl="0" eaLnBrk="1" fontAlgn="auto" latinLnBrk="0" hangingPunct="1">
              <a:lnSpc>
                <a:spcPct val="100000"/>
              </a:lnSpc>
              <a:spcBef>
                <a:spcPct val="20000"/>
              </a:spcBef>
              <a:spcAft>
                <a:spcPts val="0"/>
              </a:spcAft>
              <a:buClrTx/>
              <a:buSzTx/>
              <a:buFont typeface="Arial" pitchFamily="34" charset="0"/>
              <a:buChar char="•"/>
              <a:tabLst/>
              <a:defRPr sz="2600">
                <a:latin typeface="Calibri" panose="020F0502020204030204" pitchFamily="34" charset="0"/>
                <a:cs typeface="Calibri" panose="020F0502020204030204" pitchFamily="34" charset="0"/>
              </a:defRPr>
            </a:lvl2pPr>
            <a:lvl3pPr marL="969963" marR="0" indent="-341313" algn="l" defTabSz="914400" rtl="0" eaLnBrk="1" fontAlgn="auto" latinLnBrk="0" hangingPunct="1">
              <a:lnSpc>
                <a:spcPct val="100000"/>
              </a:lnSpc>
              <a:spcBef>
                <a:spcPct val="20000"/>
              </a:spcBef>
              <a:spcAft>
                <a:spcPts val="0"/>
              </a:spcAft>
              <a:buClrTx/>
              <a:buSzPct val="50000"/>
              <a:buFont typeface="Wingdings" panose="05000000000000000000" pitchFamily="2" charset="2"/>
              <a:buChar char="q"/>
              <a:tabLst/>
              <a:defRPr sz="2600">
                <a:latin typeface="Calibri" panose="020F0502020204030204" pitchFamily="34" charset="0"/>
                <a:cs typeface="Calibri" panose="020F0502020204030204" pitchFamily="34" charset="0"/>
              </a:defRPr>
            </a:lvl3pPr>
            <a:lvl4pPr marL="1258888" marR="0" indent="-288925"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latin typeface="Calibri" panose="020F0502020204030204" pitchFamily="34" charset="0"/>
                <a:cs typeface="Calibri" panose="020F0502020204030204" pitchFamily="34" charset="0"/>
              </a:defRPr>
            </a:lvl4pPr>
            <a:lvl5pPr marL="1543050" marR="0" indent="-287338" algn="l" defTabSz="914400" rtl="0" eaLnBrk="1" fontAlgn="auto" latinLnBrk="0" hangingPunct="1">
              <a:lnSpc>
                <a:spcPct val="100000"/>
              </a:lnSpc>
              <a:spcBef>
                <a:spcPct val="20000"/>
              </a:spcBef>
              <a:spcAft>
                <a:spcPts val="0"/>
              </a:spcAft>
              <a:buClrTx/>
              <a:buSzTx/>
              <a:buFont typeface="Calibri" panose="020F0502020204030204" pitchFamily="34" charset="0"/>
              <a:buChar char="–"/>
              <a:tabLst/>
              <a:defRPr>
                <a:latin typeface="Calibri" panose="020F0502020204030204" pitchFamily="34" charset="0"/>
                <a:cs typeface="Calibri" panose="020F0502020204030204" pitchFamily="34" charset="0"/>
              </a:defRPr>
            </a:lvl5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solidFill>
                <a:effectLst/>
                <a:uLnTx/>
                <a:uFillTx/>
                <a:latin typeface="Calibri"/>
                <a:ea typeface="+mn-ea"/>
                <a:cs typeface="+mn-cs"/>
              </a:rPr>
              <a:t>Click to edit Master text styles</a:t>
            </a:r>
          </a:p>
          <a:p>
            <a:pPr marL="628650" marR="0" lvl="1" indent="-287338"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Calibri"/>
                <a:ea typeface="+mn-ea"/>
                <a:cs typeface="+mn-cs"/>
              </a:rPr>
              <a:t>Second level</a:t>
            </a:r>
          </a:p>
          <a:p>
            <a:pPr marL="969963" marR="0" lvl="2" indent="-341313" algn="l" defTabSz="914400" rtl="0" eaLnBrk="1" fontAlgn="auto" latinLnBrk="0" hangingPunct="1">
              <a:lnSpc>
                <a:spcPct val="100000"/>
              </a:lnSpc>
              <a:spcBef>
                <a:spcPct val="20000"/>
              </a:spcBef>
              <a:spcAft>
                <a:spcPts val="0"/>
              </a:spcAft>
              <a:buClrTx/>
              <a:buSzPct val="50000"/>
              <a:buFont typeface="Wingdings" panose="05000000000000000000" pitchFamily="2" charset="2"/>
              <a:buChar char="q"/>
              <a:tabLst/>
              <a:defRPr/>
            </a:pPr>
            <a:r>
              <a:rPr kumimoji="0" lang="en-US" sz="2000" b="0" i="0" u="none" strike="noStrike" kern="1200" cap="none" spc="0" normalizeH="0" baseline="0" noProof="0" dirty="0" smtClean="0">
                <a:ln>
                  <a:noFill/>
                </a:ln>
                <a:solidFill>
                  <a:prstClr val="black"/>
                </a:solidFill>
                <a:effectLst/>
                <a:uLnTx/>
                <a:uFillTx/>
                <a:latin typeface="Calibri"/>
                <a:ea typeface="+mn-ea"/>
                <a:cs typeface="+mn-cs"/>
              </a:rPr>
              <a:t>Third level</a:t>
            </a:r>
          </a:p>
          <a:p>
            <a:pPr marL="1258888" marR="0" lvl="3" indent="-288925"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Fourth level</a:t>
            </a:r>
          </a:p>
          <a:p>
            <a:pPr marL="1543050" marR="0" lvl="4" indent="-287338" algn="l" defTabSz="914400" rtl="0" eaLnBrk="1" fontAlgn="auto" latinLnBrk="0" hangingPunct="1">
              <a:lnSpc>
                <a:spcPct val="100000"/>
              </a:lnSpc>
              <a:spcBef>
                <a:spcPct val="20000"/>
              </a:spcBef>
              <a:spcAft>
                <a:spcPts val="0"/>
              </a:spcAft>
              <a:buClrTx/>
              <a:buSzTx/>
              <a:buFont typeface="Calibri" panose="020F050202020403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Calibri"/>
                <a:ea typeface="+mn-ea"/>
                <a:cs typeface="+mn-cs"/>
              </a:rPr>
              <a:t>Fifth level</a:t>
            </a: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7" name="Title 1"/>
          <p:cNvSpPr txBox="1">
            <a:spLocks/>
          </p:cNvSpPr>
          <p:nvPr userDrawn="1"/>
        </p:nvSpPr>
        <p:spPr>
          <a:xfrm>
            <a:off x="5256" y="3291"/>
            <a:ext cx="9144000" cy="11430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3600" dirty="0">
              <a:solidFill>
                <a:sysClr val="windowText" lastClr="000000"/>
              </a:solidFill>
            </a:endParaRPr>
          </a:p>
        </p:txBody>
      </p:sp>
      <p:sp>
        <p:nvSpPr>
          <p:cNvPr id="11" name="Title Placeholder 1"/>
          <p:cNvSpPr>
            <a:spLocks noGrp="1"/>
          </p:cNvSpPr>
          <p:nvPr>
            <p:ph type="title"/>
          </p:nvPr>
        </p:nvSpPr>
        <p:spPr>
          <a:xfrm>
            <a:off x="5256" y="35197"/>
            <a:ext cx="9144000" cy="1069430"/>
          </a:xfrm>
          <a:prstGeom prst="rect">
            <a:avLst/>
          </a:prstGeom>
        </p:spPr>
        <p:txBody>
          <a:bodyPr vert="horz" lIns="91440" tIns="45720" rIns="91440" bIns="45720" rtlCol="0" anchor="ctr">
            <a:normAutofit/>
          </a:bodyPr>
          <a:lstStyle>
            <a:lvl1pPr>
              <a:defRPr sz="3600" b="1"/>
            </a:lvl1pPr>
          </a:lstStyle>
          <a:p>
            <a:r>
              <a:rPr lang="en-US" dirty="0" smtClean="0"/>
              <a:t>Click to edit Master title</a:t>
            </a:r>
            <a:endParaRPr lang="en-US" dirty="0"/>
          </a:p>
        </p:txBody>
      </p:sp>
      <p:sp>
        <p:nvSpPr>
          <p:cNvPr id="8" name="Date Placeholder 1"/>
          <p:cNvSpPr>
            <a:spLocks noGrp="1"/>
          </p:cNvSpPr>
          <p:nvPr>
            <p:ph type="dt" sz="half" idx="10"/>
          </p:nvPr>
        </p:nvSpPr>
        <p:spPr>
          <a:xfrm>
            <a:off x="457200" y="6340475"/>
            <a:ext cx="2133600" cy="365125"/>
          </a:xfrm>
          <a:prstGeom prst="rect">
            <a:avLst/>
          </a:prstGeom>
        </p:spPr>
        <p:txBody>
          <a:bodyPr/>
          <a:lstStyle>
            <a:lvl1pPr>
              <a:defRPr sz="1200">
                <a:solidFill>
                  <a:schemeClr val="tx1"/>
                </a:solidFill>
                <a:latin typeface="Calibri" panose="020F0502020204030204" pitchFamily="34" charset="0"/>
                <a:cs typeface="Calibri" panose="020F0502020204030204" pitchFamily="34" charset="0"/>
              </a:defRPr>
            </a:lvl1pPr>
          </a:lstStyle>
          <a:p>
            <a:r>
              <a:rPr lang="en-US" smtClean="0"/>
              <a:t>November 2015</a:t>
            </a:r>
            <a:endParaRPr lang="en-US" dirty="0"/>
          </a:p>
        </p:txBody>
      </p:sp>
      <p:sp>
        <p:nvSpPr>
          <p:cNvPr id="9" name="Footer Placeholder 2"/>
          <p:cNvSpPr>
            <a:spLocks noGrp="1"/>
          </p:cNvSpPr>
          <p:nvPr>
            <p:ph type="ftr" sz="quarter" idx="11"/>
          </p:nvPr>
        </p:nvSpPr>
        <p:spPr>
          <a:xfrm>
            <a:off x="2590800" y="6340475"/>
            <a:ext cx="3962400" cy="365125"/>
          </a:xfrm>
          <a:prstGeom prst="rect">
            <a:avLst/>
          </a:prstGeom>
        </p:spPr>
        <p:txBody>
          <a:bodyPr/>
          <a:lstStyle>
            <a:lvl1pPr algn="ctr">
              <a:defRPr sz="1200">
                <a:solidFill>
                  <a:schemeClr val="tx1"/>
                </a:solidFill>
                <a:latin typeface="Calibri" panose="020F0502020204030204" pitchFamily="34" charset="0"/>
                <a:cs typeface="Calibri" panose="020F0502020204030204" pitchFamily="34" charset="0"/>
              </a:defRPr>
            </a:lvl1pPr>
          </a:lstStyle>
          <a:p>
            <a:r>
              <a:rPr lang="en-US" dirty="0" smtClean="0"/>
              <a:t>Marketplace for Immigrant Families</a:t>
            </a:r>
            <a:endParaRPr lang="en-US" dirty="0"/>
          </a:p>
        </p:txBody>
      </p:sp>
      <p:sp>
        <p:nvSpPr>
          <p:cNvPr id="10" name="Slide Number Placeholder 3"/>
          <p:cNvSpPr>
            <a:spLocks noGrp="1"/>
          </p:cNvSpPr>
          <p:nvPr>
            <p:ph type="sldNum" sz="quarter" idx="12"/>
          </p:nvPr>
        </p:nvSpPr>
        <p:spPr>
          <a:xfrm>
            <a:off x="6553200" y="6340475"/>
            <a:ext cx="2133600" cy="365125"/>
          </a:xfrm>
          <a:prstGeom prst="rect">
            <a:avLst/>
          </a:prstGeom>
        </p:spPr>
        <p:txBody>
          <a:bodyPr/>
          <a:lstStyle>
            <a:lvl1pPr algn="r">
              <a:defRPr sz="1200">
                <a:solidFill>
                  <a:schemeClr val="tx1"/>
                </a:solidFill>
                <a:latin typeface="Calibri" panose="020F0502020204030204" pitchFamily="34" charset="0"/>
                <a:cs typeface="Calibri" panose="020F0502020204030204" pitchFamily="34" charset="0"/>
              </a:defRPr>
            </a:lvl1pPr>
          </a:lstStyle>
          <a:p>
            <a:fld id="{78C0CC3C-85F1-4D86-9B70-8D9F8B17F046}" type="slidenum">
              <a:rPr lang="en-US" smtClean="0"/>
              <a:pPr/>
              <a:t>‹#›</a:t>
            </a:fld>
            <a:endParaRPr lang="en-US" dirty="0"/>
          </a:p>
        </p:txBody>
      </p:sp>
    </p:spTree>
    <p:extLst>
      <p:ext uri="{BB962C8B-B14F-4D97-AF65-F5344CB8AC3E}">
        <p14:creationId xmlns:p14="http://schemas.microsoft.com/office/powerpoint/2010/main" val="851515616"/>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descr="Esta es una imagen de un frasco de píldoras con la tapa abierta y unas pocas píldoras sobre la mesa frente a él."/>
          <p:cNvPicPr>
            <a:picLocks noChangeAspect="1"/>
          </p:cNvPicPr>
          <p:nvPr/>
        </p:nvPicPr>
        <p:blipFill rotWithShape="1">
          <a:blip r:embed="rId2" cstate="screen">
            <a:extLst>
              <a:ext uri="{28A0092B-C50C-407E-A947-70E740481C1C}">
                <a14:useLocalDpi xmlns:a14="http://schemas.microsoft.com/office/drawing/2010/main"/>
              </a:ext>
            </a:extLst>
          </a:blip>
          <a:srcRect l="-967" t="1177" r="-182" b="3456"/>
          <a:stretch/>
        </p:blipFill>
        <p:spPr>
          <a:xfrm>
            <a:off x="-76201" y="2286000"/>
            <a:ext cx="5614737" cy="4572000"/>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5626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Logo de los Centros de Medicare y Medicai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882798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76200" y="-28738"/>
            <a:ext cx="9244148" cy="1447800"/>
          </a:xfrm>
        </p:spPr>
        <p:txBody>
          <a:bodyPr/>
          <a:lstStyle/>
          <a:p>
            <a:r>
              <a:rPr lang="en-US" dirty="0" smtClean="0"/>
              <a:t>Click to edit Master title style</a:t>
            </a:r>
            <a:endParaRPr lang="en-US" dirty="0"/>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Logo de los Centros de Medicare y Medicaid."/>
          <p:cNvPicPr>
            <a:picLocks noChangeAspect="1"/>
          </p:cNvPicPr>
          <p:nvPr userDrawn="1"/>
        </p:nvPicPr>
        <p:blipFill>
          <a:blip r:embed="rId2" cstate="print"/>
          <a:stretch>
            <a:fillRect/>
          </a:stretch>
        </p:blipFill>
        <p:spPr>
          <a:xfrm>
            <a:off x="76200" y="2550068"/>
            <a:ext cx="8915400" cy="3088732"/>
          </a:xfrm>
          <a:prstGeom prst="rect">
            <a:avLst/>
          </a:prstGeom>
        </p:spPr>
      </p:pic>
      <p:sp>
        <p:nvSpPr>
          <p:cNvPr id="14" name="Text Placeholder 2"/>
          <p:cNvSpPr>
            <a:spLocks noGrp="1"/>
          </p:cNvSpPr>
          <p:nvPr>
            <p:ph type="body" sz="quarter" idx="10" hasCustomPrompt="1"/>
          </p:nvPr>
        </p:nvSpPr>
        <p:spPr>
          <a:xfrm>
            <a:off x="304800" y="2819400"/>
            <a:ext cx="8534400" cy="17526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5" name="Text Placeholder 2"/>
          <p:cNvSpPr>
            <a:spLocks noGrp="1"/>
          </p:cNvSpPr>
          <p:nvPr>
            <p:ph type="body" sz="quarter" idx="11" hasCustomPrompt="1"/>
          </p:nvPr>
        </p:nvSpPr>
        <p:spPr>
          <a:xfrm>
            <a:off x="304800" y="4724400"/>
            <a:ext cx="85344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9" name="Slide Number Placeholder 6"/>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lang="en-US" smtClean="0">
                <a:solidFill>
                  <a:prstClr val="black">
                    <a:tint val="75000"/>
                  </a:prstClr>
                </a:solidFill>
              </a:rPr>
              <a:pPr/>
              <a:t>‹#›</a:t>
            </a:fld>
            <a:endParaRPr lang="es-US" dirty="0">
              <a:solidFill>
                <a:prstClr val="black">
                  <a:tint val="75000"/>
                </a:prstClr>
              </a:solidFill>
            </a:endParaRPr>
          </a:p>
        </p:txBody>
      </p:sp>
    </p:spTree>
    <p:extLst>
      <p:ext uri="{BB962C8B-B14F-4D97-AF65-F5344CB8AC3E}">
        <p14:creationId xmlns:p14="http://schemas.microsoft.com/office/powerpoint/2010/main" val="351684829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Logo de los Centros de Medicare y Medicai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9"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0247678"/>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417333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Yellow Bar">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1313" indent="-341313">
              <a:buFont typeface="Wingdings" panose="05000000000000000000" pitchFamily="2" charset="2"/>
              <a:buChar char="§"/>
              <a:defRPr sz="3000">
                <a:latin typeface="Calibri" panose="020F0502020204030204" pitchFamily="34" charset="0"/>
                <a:cs typeface="Calibri" panose="020F0502020204030204" pitchFamily="34" charset="0"/>
              </a:defRPr>
            </a:lvl1pPr>
            <a:lvl2pPr marL="682625" indent="-287338">
              <a:buFont typeface="Arial" panose="020B0604020202020204" pitchFamily="34" charset="0"/>
              <a:buChar char="•"/>
              <a:defRPr sz="2600">
                <a:latin typeface="Calibri" panose="020F0502020204030204" pitchFamily="34" charset="0"/>
                <a:cs typeface="Calibri" panose="020F0502020204030204" pitchFamily="34" charset="0"/>
              </a:defRPr>
            </a:lvl2pPr>
            <a:lvl3pPr marL="1023938" indent="-341313">
              <a:buSzPct val="50000"/>
              <a:buFont typeface="Wingdings" panose="05000000000000000000" pitchFamily="2" charset="2"/>
              <a:buChar char="q"/>
              <a:defRPr sz="2600">
                <a:latin typeface="Calibri" panose="020F0502020204030204" pitchFamily="34" charset="0"/>
                <a:cs typeface="Calibri" panose="020F0502020204030204" pitchFamily="34" charset="0"/>
              </a:defRPr>
            </a:lvl3pPr>
            <a:lvl4pPr marL="1487488" indent="-395288">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txBox="1">
            <a:spLocks/>
          </p:cNvSpPr>
          <p:nvPr userDrawn="1"/>
        </p:nvSpPr>
        <p:spPr>
          <a:xfrm>
            <a:off x="5256" y="3291"/>
            <a:ext cx="9144000" cy="11430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3600" dirty="0">
              <a:solidFill>
                <a:sysClr val="windowText" lastClr="000000"/>
              </a:solidFill>
            </a:endParaRPr>
          </a:p>
        </p:txBody>
      </p:sp>
      <p:sp>
        <p:nvSpPr>
          <p:cNvPr id="11" name="Title Placeholder 1"/>
          <p:cNvSpPr>
            <a:spLocks noGrp="1"/>
          </p:cNvSpPr>
          <p:nvPr>
            <p:ph type="title"/>
          </p:nvPr>
        </p:nvSpPr>
        <p:spPr>
          <a:xfrm>
            <a:off x="5256" y="35197"/>
            <a:ext cx="9144000" cy="1069430"/>
          </a:xfrm>
          <a:prstGeom prst="rect">
            <a:avLst/>
          </a:prstGeom>
        </p:spPr>
        <p:txBody>
          <a:bodyPr vert="horz" lIns="91440" tIns="45720" rIns="91440" bIns="45720" rtlCol="0" anchor="ctr">
            <a:normAutofit/>
          </a:bodyPr>
          <a:lstStyle>
            <a:lvl1pPr>
              <a:defRPr sz="3600" b="1"/>
            </a:lvl1pPr>
          </a:lstStyle>
          <a:p>
            <a:r>
              <a:rPr lang="en-US" dirty="0" smtClean="0"/>
              <a:t>Click to edit Master title</a:t>
            </a:r>
            <a:endParaRPr lang="en-US" dirty="0"/>
          </a:p>
        </p:txBody>
      </p:sp>
      <p:sp>
        <p:nvSpPr>
          <p:cNvPr id="8" name="Date Placeholder 1"/>
          <p:cNvSpPr>
            <a:spLocks noGrp="1"/>
          </p:cNvSpPr>
          <p:nvPr>
            <p:ph type="dt" sz="half" idx="10"/>
          </p:nvPr>
        </p:nvSpPr>
        <p:spPr>
          <a:xfrm>
            <a:off x="457200" y="6340475"/>
            <a:ext cx="2133600" cy="365125"/>
          </a:xfrm>
          <a:prstGeom prst="rect">
            <a:avLst/>
          </a:prstGeom>
        </p:spPr>
        <p:txBody>
          <a:bodyPr/>
          <a:lstStyle>
            <a:lvl1pPr>
              <a:defRPr sz="1200">
                <a:solidFill>
                  <a:schemeClr val="tx1"/>
                </a:solidFill>
                <a:latin typeface="Calibri" panose="020F0502020204030204" pitchFamily="34" charset="0"/>
                <a:cs typeface="Calibri" panose="020F0502020204030204" pitchFamily="34" charset="0"/>
              </a:defRPr>
            </a:lvl1pPr>
          </a:lstStyle>
          <a:p>
            <a:r>
              <a:rPr lang="en-US" smtClean="0">
                <a:solidFill>
                  <a:prstClr val="black"/>
                </a:solidFill>
              </a:rPr>
              <a:t>November 2015</a:t>
            </a:r>
            <a:endParaRPr lang="en-US" dirty="0">
              <a:solidFill>
                <a:prstClr val="black"/>
              </a:solidFill>
            </a:endParaRPr>
          </a:p>
        </p:txBody>
      </p:sp>
      <p:sp>
        <p:nvSpPr>
          <p:cNvPr id="9" name="Footer Placeholder 2"/>
          <p:cNvSpPr>
            <a:spLocks noGrp="1"/>
          </p:cNvSpPr>
          <p:nvPr>
            <p:ph type="ftr" sz="quarter" idx="11"/>
          </p:nvPr>
        </p:nvSpPr>
        <p:spPr>
          <a:xfrm>
            <a:off x="2590800" y="6340475"/>
            <a:ext cx="3962400" cy="365125"/>
          </a:xfrm>
          <a:prstGeom prst="rect">
            <a:avLst/>
          </a:prstGeom>
        </p:spPr>
        <p:txBody>
          <a:bodyPr/>
          <a:lstStyle>
            <a:lvl1pPr algn="ctr">
              <a:defRPr sz="1200">
                <a:solidFill>
                  <a:schemeClr val="tx1"/>
                </a:solidFill>
                <a:latin typeface="Calibri" panose="020F0502020204030204" pitchFamily="34" charset="0"/>
                <a:cs typeface="Calibri" panose="020F0502020204030204" pitchFamily="34" charset="0"/>
              </a:defRPr>
            </a:lvl1pPr>
          </a:lstStyle>
          <a:p>
            <a:r>
              <a:rPr lang="en-US" dirty="0" smtClean="0">
                <a:solidFill>
                  <a:prstClr val="black"/>
                </a:solidFill>
              </a:rPr>
              <a:t>Marketplace for Immigrant Families</a:t>
            </a:r>
            <a:endParaRPr lang="en-US" dirty="0">
              <a:solidFill>
                <a:prstClr val="black"/>
              </a:solidFill>
            </a:endParaRPr>
          </a:p>
        </p:txBody>
      </p:sp>
      <p:sp>
        <p:nvSpPr>
          <p:cNvPr id="10" name="Slide Number Placeholder 3"/>
          <p:cNvSpPr>
            <a:spLocks noGrp="1"/>
          </p:cNvSpPr>
          <p:nvPr>
            <p:ph type="sldNum" sz="quarter" idx="12"/>
          </p:nvPr>
        </p:nvSpPr>
        <p:spPr>
          <a:xfrm>
            <a:off x="6553200" y="6340475"/>
            <a:ext cx="2133600" cy="365125"/>
          </a:xfrm>
          <a:prstGeom prst="rect">
            <a:avLst/>
          </a:prstGeom>
        </p:spPr>
        <p:txBody>
          <a:bodyPr/>
          <a:lstStyle>
            <a:lvl1pPr algn="r">
              <a:defRPr sz="1200">
                <a:solidFill>
                  <a:schemeClr val="tx1"/>
                </a:solidFill>
                <a:latin typeface="Calibri" panose="020F0502020204030204" pitchFamily="34" charset="0"/>
                <a:cs typeface="Calibri" panose="020F0502020204030204" pitchFamily="34" charset="0"/>
              </a:defRPr>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25640671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2015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lvl1pPr>
              <a:defRPr sz="3600" baseline="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754563"/>
          </a:xfrm>
        </p:spPr>
        <p:txBody>
          <a:bodyPr/>
          <a:lstStyle>
            <a:lvl1pPr>
              <a:spcBef>
                <a:spcPts val="600"/>
              </a:spcBef>
              <a:defRPr sz="3200">
                <a:latin typeface="+mj-lt"/>
              </a:defRPr>
            </a:lvl1pPr>
            <a:lvl2pPr>
              <a:spcBef>
                <a:spcPts val="600"/>
              </a:spcBef>
              <a:defRPr sz="2800">
                <a:latin typeface="+mj-lt"/>
              </a:defRPr>
            </a:lvl2pPr>
            <a:lvl3pPr>
              <a:spcBef>
                <a:spcPts val="600"/>
              </a:spcBef>
              <a:defRPr sz="2800">
                <a:latin typeface="+mj-lt"/>
              </a:defRPr>
            </a:lvl3pPr>
            <a:lvl4pPr>
              <a:spcBef>
                <a:spcPts val="600"/>
              </a:spcBef>
              <a:buSzPct val="50000"/>
              <a:defRPr sz="2800">
                <a:latin typeface="+mj-lt"/>
              </a:defRPr>
            </a:lvl4pPr>
            <a:lvl5pPr>
              <a:spcBef>
                <a:spcPts val="600"/>
              </a:spcBef>
              <a:defRPr sz="2800">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1"/>
          <p:cNvSpPr>
            <a:spLocks noGrp="1"/>
          </p:cNvSpPr>
          <p:nvPr>
            <p:ph type="dt" sz="half" idx="2"/>
          </p:nvPr>
        </p:nvSpPr>
        <p:spPr>
          <a:xfrm>
            <a:off x="457200" y="6324600"/>
            <a:ext cx="2133600" cy="365125"/>
          </a:xfrm>
          <a:prstGeom prst="rect">
            <a:avLst/>
          </a:prstGeom>
        </p:spPr>
        <p:txBody>
          <a:bodyPr anchor="ctr"/>
          <a:lstStyle>
            <a:lvl1pPr>
              <a:defRPr sz="1200">
                <a:solidFill>
                  <a:schemeClr val="tx1"/>
                </a:solidFill>
                <a:latin typeface="+mj-lt"/>
              </a:defRPr>
            </a:lvl1pPr>
          </a:lstStyle>
          <a:p>
            <a:r>
              <a:rPr lang="en-US" smtClean="0">
                <a:solidFill>
                  <a:prstClr val="black"/>
                </a:solidFill>
              </a:rPr>
              <a:t>November 2015</a:t>
            </a:r>
            <a:endParaRPr lang="en-US" dirty="0">
              <a:solidFill>
                <a:prstClr val="black"/>
              </a:solidFill>
            </a:endParaRPr>
          </a:p>
        </p:txBody>
      </p:sp>
      <p:sp>
        <p:nvSpPr>
          <p:cNvPr id="10" name="Footer Placeholder 2"/>
          <p:cNvSpPr>
            <a:spLocks noGrp="1"/>
          </p:cNvSpPr>
          <p:nvPr>
            <p:ph type="ftr" sz="quarter" idx="3"/>
          </p:nvPr>
        </p:nvSpPr>
        <p:spPr>
          <a:xfrm>
            <a:off x="2590800" y="6340475"/>
            <a:ext cx="3962400" cy="365125"/>
          </a:xfrm>
          <a:prstGeom prst="rect">
            <a:avLst/>
          </a:prstGeom>
        </p:spPr>
        <p:txBody>
          <a:bodyPr anchor="ctr"/>
          <a:lstStyle>
            <a:lvl1pPr>
              <a:defRPr sz="1200">
                <a:solidFill>
                  <a:schemeClr val="tx1"/>
                </a:solidFill>
                <a:latin typeface="+mj-lt"/>
              </a:defRPr>
            </a:lvl1pPr>
          </a:lstStyle>
          <a:p>
            <a:pPr algn="ctr"/>
            <a:r>
              <a:rPr lang="en-US" dirty="0" smtClean="0">
                <a:solidFill>
                  <a:prstClr val="black"/>
                </a:solidFill>
              </a:rPr>
              <a:t>Marketplace for Immigrant Families</a:t>
            </a:r>
            <a:endParaRPr lang="en-US" dirty="0">
              <a:solidFill>
                <a:prstClr val="black"/>
              </a:solidFill>
            </a:endParaRPr>
          </a:p>
        </p:txBody>
      </p:sp>
      <p:sp>
        <p:nvSpPr>
          <p:cNvPr id="11" name="Slide Number Placeholder 3"/>
          <p:cNvSpPr>
            <a:spLocks noGrp="1"/>
          </p:cNvSpPr>
          <p:nvPr>
            <p:ph type="sldNum" sz="quarter" idx="4"/>
          </p:nvPr>
        </p:nvSpPr>
        <p:spPr>
          <a:xfrm>
            <a:off x="6553200" y="6340475"/>
            <a:ext cx="2133600" cy="365125"/>
          </a:xfrm>
          <a:prstGeom prst="rect">
            <a:avLst/>
          </a:prstGeom>
        </p:spPr>
        <p:txBody>
          <a:bodyPr anchor="ctr"/>
          <a:lstStyle>
            <a:lvl1pPr>
              <a:defRPr sz="1200">
                <a:solidFill>
                  <a:schemeClr val="tx1"/>
                </a:solidFill>
                <a:latin typeface="Calibri" panose="020F0502020204030204" pitchFamily="34" charset="0"/>
              </a:defRPr>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65556733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40475"/>
            <a:ext cx="2133600" cy="365125"/>
          </a:xfrm>
          <a:prstGeom prst="rect">
            <a:avLst/>
          </a:prstGeom>
        </p:spPr>
        <p:txBody>
          <a:bodyPr/>
          <a:lstStyle>
            <a:lvl1pPr>
              <a:defRPr sz="1200">
                <a:latin typeface="+mj-lt"/>
              </a:defRPr>
            </a:lvl1pPr>
          </a:lstStyle>
          <a:p>
            <a:r>
              <a:rPr lang="en-US" smtClean="0">
                <a:solidFill>
                  <a:prstClr val="black"/>
                </a:solidFill>
              </a:rPr>
              <a:t>November 2015</a:t>
            </a:r>
            <a:endParaRPr lang="en-US" dirty="0">
              <a:solidFill>
                <a:prstClr val="black"/>
              </a:solidFill>
            </a:endParaRPr>
          </a:p>
        </p:txBody>
      </p:sp>
      <p:sp>
        <p:nvSpPr>
          <p:cNvPr id="4" name="Footer Placeholder 3"/>
          <p:cNvSpPr>
            <a:spLocks noGrp="1"/>
          </p:cNvSpPr>
          <p:nvPr>
            <p:ph type="ftr" sz="quarter" idx="11"/>
          </p:nvPr>
        </p:nvSpPr>
        <p:spPr>
          <a:xfrm>
            <a:off x="3124200" y="6340475"/>
            <a:ext cx="2895600" cy="365125"/>
          </a:xfrm>
          <a:prstGeom prst="rect">
            <a:avLst/>
          </a:prstGeom>
        </p:spPr>
        <p:txBody>
          <a:bodyPr/>
          <a:lstStyle>
            <a:lvl1pPr>
              <a:defRPr sz="1200">
                <a:latin typeface="+mj-lt"/>
              </a:defRPr>
            </a:lvl1pPr>
          </a:lstStyle>
          <a:p>
            <a:r>
              <a:rPr lang="en-US" dirty="0" smtClean="0">
                <a:solidFill>
                  <a:prstClr val="black"/>
                </a:solidFill>
              </a:rPr>
              <a:t>Marketplace for Immigrant Families</a:t>
            </a:r>
            <a:endParaRPr lang="en-US" dirty="0">
              <a:solidFill>
                <a:prstClr val="black"/>
              </a:solidFill>
            </a:endParaRPr>
          </a:p>
        </p:txBody>
      </p:sp>
      <p:sp>
        <p:nvSpPr>
          <p:cNvPr id="5" name="Slide Number Placeholder 4"/>
          <p:cNvSpPr>
            <a:spLocks noGrp="1"/>
          </p:cNvSpPr>
          <p:nvPr>
            <p:ph type="sldNum" sz="quarter" idx="12"/>
          </p:nvPr>
        </p:nvSpPr>
        <p:spPr/>
        <p:txBody>
          <a:bodyPr/>
          <a:lstStyle>
            <a:lvl1pPr>
              <a:defRPr>
                <a:latin typeface="+mj-lt"/>
              </a:defRPr>
            </a:lvl1pPr>
          </a:lstStyle>
          <a:p>
            <a:fld id="{4C7DC1E6-81B2-456F-AAD5-518541D82B0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907528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3_CMS title1">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dirty="0" smtClean="0"/>
              <a:t>Click to edit Master title style</a:t>
            </a:r>
            <a:endParaRPr lang="en-US" dirty="0"/>
          </a:p>
        </p:txBody>
      </p:sp>
      <p:sp>
        <p:nvSpPr>
          <p:cNvPr id="8" name="Text Placeholder 2"/>
          <p:cNvSpPr>
            <a:spLocks noGrp="1"/>
          </p:cNvSpPr>
          <p:nvPr>
            <p:ph type="body" sz="quarter" idx="10" hasCustomPrompt="1"/>
          </p:nvPr>
        </p:nvSpPr>
        <p:spPr>
          <a:xfrm>
            <a:off x="381000" y="3048000"/>
            <a:ext cx="2286000" cy="224952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72829" y="152400"/>
            <a:ext cx="1103313"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7369118"/>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en-US" smtClean="0">
                <a:solidFill>
                  <a:prstClr val="black">
                    <a:tint val="75000"/>
                  </a:prstClr>
                </a:solidFill>
              </a:rPr>
              <a:t>November 2015</a:t>
            </a: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dirty="0" smtClean="0">
                <a:solidFill>
                  <a:prstClr val="black">
                    <a:tint val="75000"/>
                  </a:prstClr>
                </a:solidFill>
              </a:rPr>
              <a:t>Marketplace for Immigrant Families</a:t>
            </a:r>
            <a:endParaRPr lang="en-US" dirty="0">
              <a:solidFill>
                <a:prstClr val="black">
                  <a:tint val="75000"/>
                </a:prstClr>
              </a:solidFill>
            </a:endParaRPr>
          </a:p>
        </p:txBody>
      </p:sp>
      <p:sp>
        <p:nvSpPr>
          <p:cNvPr id="8" name="Slide Number Placeholder 5"/>
          <p:cNvSpPr>
            <a:spLocks noGrp="1"/>
          </p:cNvSpPr>
          <p:nvPr>
            <p:ph type="sldNum" sz="quarter" idx="12"/>
          </p:nvPr>
        </p:nvSpPr>
        <p:spPr>
          <a:xfrm>
            <a:off x="6553200" y="6356350"/>
            <a:ext cx="2133600" cy="365125"/>
          </a:xfrm>
        </p:spPr>
        <p:txBody>
          <a:bodyPr/>
          <a:lstStyle>
            <a:lvl1pPr algn="r">
              <a:defRPr>
                <a:latin typeface="+mj-lt"/>
              </a:defRPr>
            </a:lvl1pPr>
          </a:lstStyle>
          <a:p>
            <a:fld id="{4C7DC1E6-81B2-456F-AAD5-518541D82B0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14391218"/>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descr="Una empresaria afroamericana de pie con los brazos cruzados y un equipo de profesionales detrás de ella."/>
          <p:cNvPicPr>
            <a:picLocks noChangeAspect="1" noChangeArrowheads="1"/>
          </p:cNvPicPr>
          <p:nvPr/>
        </p:nvPicPr>
        <p:blipFill>
          <a:blip r:embed="rId2" cstate="print">
            <a:extLst>
              <a:ext uri="{28A0092B-C50C-407E-A947-70E740481C1C}">
                <a14:useLocalDpi xmlns:a14="http://schemas.microsoft.com/office/drawing/2010/main" val="0"/>
              </a:ext>
            </a:extLst>
          </a:blip>
          <a:srcRect l="7001"/>
          <a:stretch>
            <a:fillRect/>
          </a:stretch>
        </p:blipFill>
        <p:spPr bwMode="auto">
          <a:xfrm>
            <a:off x="13819" y="2438400"/>
            <a:ext cx="5243981"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dirty="0"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descr="Logo de los Centros de Medicare y Medicai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0"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326539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2015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lvl1pPr>
              <a:defRPr sz="3600" baseline="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754563"/>
          </a:xfrm>
        </p:spPr>
        <p:txBody>
          <a:bodyPr/>
          <a:lstStyle>
            <a:lvl1pPr>
              <a:spcBef>
                <a:spcPts val="600"/>
              </a:spcBef>
              <a:defRPr sz="3200">
                <a:latin typeface="+mj-lt"/>
              </a:defRPr>
            </a:lvl1pPr>
            <a:lvl2pPr>
              <a:spcBef>
                <a:spcPts val="600"/>
              </a:spcBef>
              <a:defRPr sz="2800">
                <a:latin typeface="+mj-lt"/>
              </a:defRPr>
            </a:lvl2pPr>
            <a:lvl3pPr>
              <a:spcBef>
                <a:spcPts val="600"/>
              </a:spcBef>
              <a:defRPr sz="2800">
                <a:latin typeface="+mj-lt"/>
              </a:defRPr>
            </a:lvl3pPr>
            <a:lvl4pPr>
              <a:spcBef>
                <a:spcPts val="600"/>
              </a:spcBef>
              <a:buSzPct val="50000"/>
              <a:defRPr sz="2800">
                <a:latin typeface="+mj-lt"/>
              </a:defRPr>
            </a:lvl4pPr>
            <a:lvl5pPr>
              <a:spcBef>
                <a:spcPts val="600"/>
              </a:spcBef>
              <a:defRPr sz="2800">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1"/>
          <p:cNvSpPr>
            <a:spLocks noGrp="1"/>
          </p:cNvSpPr>
          <p:nvPr>
            <p:ph type="dt" sz="half" idx="2"/>
          </p:nvPr>
        </p:nvSpPr>
        <p:spPr>
          <a:xfrm>
            <a:off x="457200" y="6324600"/>
            <a:ext cx="2133600" cy="365125"/>
          </a:xfrm>
          <a:prstGeom prst="rect">
            <a:avLst/>
          </a:prstGeom>
        </p:spPr>
        <p:txBody>
          <a:bodyPr anchor="ctr"/>
          <a:lstStyle>
            <a:lvl1pPr>
              <a:defRPr sz="1200">
                <a:solidFill>
                  <a:schemeClr val="tx1"/>
                </a:solidFill>
                <a:latin typeface="+mj-lt"/>
              </a:defRPr>
            </a:lvl1pPr>
          </a:lstStyle>
          <a:p>
            <a:r>
              <a:rPr lang="en-US" smtClean="0">
                <a:solidFill>
                  <a:prstClr val="black"/>
                </a:solidFill>
              </a:rPr>
              <a:t>November 2015</a:t>
            </a:r>
            <a:endParaRPr lang="en-US" dirty="0">
              <a:solidFill>
                <a:prstClr val="black"/>
              </a:solidFill>
            </a:endParaRPr>
          </a:p>
        </p:txBody>
      </p:sp>
      <p:sp>
        <p:nvSpPr>
          <p:cNvPr id="10" name="Footer Placeholder 2"/>
          <p:cNvSpPr>
            <a:spLocks noGrp="1"/>
          </p:cNvSpPr>
          <p:nvPr>
            <p:ph type="ftr" sz="quarter" idx="3"/>
          </p:nvPr>
        </p:nvSpPr>
        <p:spPr>
          <a:xfrm>
            <a:off x="2590800" y="6340475"/>
            <a:ext cx="3962400" cy="365125"/>
          </a:xfrm>
          <a:prstGeom prst="rect">
            <a:avLst/>
          </a:prstGeom>
        </p:spPr>
        <p:txBody>
          <a:bodyPr anchor="ctr"/>
          <a:lstStyle>
            <a:lvl1pPr>
              <a:defRPr sz="1200">
                <a:solidFill>
                  <a:schemeClr val="tx1"/>
                </a:solidFill>
                <a:latin typeface="+mj-lt"/>
              </a:defRPr>
            </a:lvl1pPr>
          </a:lstStyle>
          <a:p>
            <a:pPr algn="ctr"/>
            <a:r>
              <a:rPr lang="en-US" dirty="0" smtClean="0">
                <a:solidFill>
                  <a:prstClr val="black"/>
                </a:solidFill>
              </a:rPr>
              <a:t>Marketplace for Immigrant Families</a:t>
            </a:r>
            <a:endParaRPr lang="en-US" dirty="0">
              <a:solidFill>
                <a:prstClr val="black"/>
              </a:solidFill>
            </a:endParaRPr>
          </a:p>
        </p:txBody>
      </p:sp>
      <p:sp>
        <p:nvSpPr>
          <p:cNvPr id="11" name="Slide Number Placeholder 3"/>
          <p:cNvSpPr>
            <a:spLocks noGrp="1"/>
          </p:cNvSpPr>
          <p:nvPr>
            <p:ph type="sldNum" sz="quarter" idx="4"/>
          </p:nvPr>
        </p:nvSpPr>
        <p:spPr>
          <a:xfrm>
            <a:off x="6553200" y="6340475"/>
            <a:ext cx="2133600" cy="365125"/>
          </a:xfrm>
          <a:prstGeom prst="rect">
            <a:avLst/>
          </a:prstGeom>
        </p:spPr>
        <p:txBody>
          <a:bodyPr anchor="ctr"/>
          <a:lstStyle>
            <a:lvl1pPr>
              <a:defRPr sz="1200">
                <a:solidFill>
                  <a:schemeClr val="tx1"/>
                </a:solidFill>
                <a:latin typeface="Calibri" panose="020F0502020204030204" pitchFamily="34" charset="0"/>
              </a:defRPr>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051730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hin Bar_No CMS Logo">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1"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24" name="Group 23"/>
          <p:cNvGrpSpPr/>
          <p:nvPr userDrawn="1"/>
        </p:nvGrpSpPr>
        <p:grpSpPr>
          <a:xfrm>
            <a:off x="0" y="1442085"/>
            <a:ext cx="9144000" cy="99695"/>
            <a:chOff x="0" y="1472565"/>
            <a:chExt cx="9144000" cy="99695"/>
          </a:xfrm>
        </p:grpSpPr>
        <p:cxnSp>
          <p:nvCxnSpPr>
            <p:cNvPr id="17" name="Straight Connector 16"/>
            <p:cNvCxnSpPr/>
            <p:nvPr userDrawn="1"/>
          </p:nvCxnSpPr>
          <p:spPr>
            <a:xfrm>
              <a:off x="0" y="1572260"/>
              <a:ext cx="9144000" cy="0"/>
            </a:xfrm>
            <a:prstGeom prst="line">
              <a:avLst/>
            </a:prstGeom>
            <a:ln w="101600" cap="sq">
              <a:solidFill>
                <a:srgbClr val="FFD004"/>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0" y="1472565"/>
              <a:ext cx="9144000" cy="0"/>
            </a:xfrm>
            <a:prstGeom prst="line">
              <a:avLst/>
            </a:prstGeom>
            <a:ln w="101600" cap="sq">
              <a:solidFill>
                <a:srgbClr val="084A9C"/>
              </a:solidFill>
            </a:ln>
          </p:spPr>
          <p:style>
            <a:lnRef idx="1">
              <a:schemeClr val="accent1"/>
            </a:lnRef>
            <a:fillRef idx="0">
              <a:schemeClr val="accent1"/>
            </a:fillRef>
            <a:effectRef idx="0">
              <a:schemeClr val="accent1"/>
            </a:effectRef>
            <a:fontRef idx="minor">
              <a:schemeClr val="tx1"/>
            </a:fontRef>
          </p:style>
        </p:cxnSp>
      </p:grpSp>
      <p:sp>
        <p:nvSpPr>
          <p:cNvPr id="23" name="Title 22"/>
          <p:cNvSpPr>
            <a:spLocks noGrp="1"/>
          </p:cNvSpPr>
          <p:nvPr userDrawn="1">
            <p:ph type="title"/>
          </p:nvPr>
        </p:nvSpPr>
        <p:spPr>
          <a:xfrm>
            <a:off x="0" y="0"/>
            <a:ext cx="9144000" cy="1371600"/>
          </a:xfrm>
          <a:noFill/>
          <a:effectLst/>
        </p:spPr>
        <p:txBody>
          <a:bodyPr/>
          <a:lstStyle/>
          <a:p>
            <a:r>
              <a:rPr lang="en-US" dirty="0" smtClean="0"/>
              <a:t>Click to edit Master title style</a:t>
            </a:r>
            <a:endParaRPr lang="en-US" dirty="0"/>
          </a:p>
        </p:txBody>
      </p:sp>
      <p:sp>
        <p:nvSpPr>
          <p:cNvPr id="2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2185642"/>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p:cSld name="10_CMS title1">
    <p:bg>
      <p:bgPr>
        <a:solidFill>
          <a:schemeClr val="bg1"/>
        </a:solidFill>
        <a:effectLst/>
      </p:bgPr>
    </p:bg>
    <p:spTree>
      <p:nvGrpSpPr>
        <p:cNvPr id="1" name=""/>
        <p:cNvGrpSpPr/>
        <p:nvPr/>
      </p:nvGrpSpPr>
      <p:grpSpPr>
        <a:xfrm>
          <a:off x="0" y="0"/>
          <a:ext cx="0" cy="0"/>
          <a:chOff x="0" y="0"/>
          <a:chExt cx="0" cy="0"/>
        </a:xfrm>
      </p:grpSpPr>
      <p:pic>
        <p:nvPicPr>
          <p:cNvPr id="7" name="Picture 3" descr="Una mujer de pie en una reunión con los brazos cruzados con un equipo de profesionales en el fondo en una mesa.&#10;"/>
          <p:cNvPicPr>
            <a:picLocks noChangeAspect="1" noChangeArrowheads="1"/>
          </p:cNvPicPr>
          <p:nvPr/>
        </p:nvPicPr>
        <p:blipFill>
          <a:blip r:embed="rId2" cstate="print"/>
          <a:stretch>
            <a:fillRect/>
          </a:stretch>
        </p:blipFill>
        <p:spPr bwMode="auto">
          <a:xfrm>
            <a:off x="0" y="2438400"/>
            <a:ext cx="3673984"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dirty="0" smtClean="0"/>
              <a:t>Click to edit Master title style</a:t>
            </a:r>
            <a:endParaRPr lang="en-US" dirty="0"/>
          </a:p>
        </p:txBody>
      </p:sp>
      <p:sp>
        <p:nvSpPr>
          <p:cNvPr id="8" name="Text Placeholder 2"/>
          <p:cNvSpPr>
            <a:spLocks noGrp="1"/>
          </p:cNvSpPr>
          <p:nvPr>
            <p:ph type="body" sz="quarter" idx="10" hasCustomPrompt="1"/>
          </p:nvPr>
        </p:nvSpPr>
        <p:spPr>
          <a:xfrm>
            <a:off x="4191000" y="3048000"/>
            <a:ext cx="47244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191000" y="4267200"/>
            <a:ext cx="47244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Logo de los Centros de Medicare y Medicai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1"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3649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p:cSld name="11_CMS title1">
    <p:bg>
      <p:bgPr>
        <a:solidFill>
          <a:schemeClr val="bg1"/>
        </a:solidFill>
        <a:effectLst/>
      </p:bgPr>
    </p:bg>
    <p:spTree>
      <p:nvGrpSpPr>
        <p:cNvPr id="1" name=""/>
        <p:cNvGrpSpPr/>
        <p:nvPr/>
      </p:nvGrpSpPr>
      <p:grpSpPr>
        <a:xfrm>
          <a:off x="0" y="0"/>
          <a:ext cx="0" cy="0"/>
          <a:chOff x="0" y="0"/>
          <a:chExt cx="0" cy="0"/>
        </a:xfrm>
      </p:grpSpPr>
      <p:pic>
        <p:nvPicPr>
          <p:cNvPr id="7" name="Picture 3" descr="Dos mujeres profesionales frente a una computadora portátil."/>
          <p:cNvPicPr>
            <a:picLocks noChangeAspect="1" noChangeArrowheads="1"/>
          </p:cNvPicPr>
          <p:nvPr/>
        </p:nvPicPr>
        <p:blipFill>
          <a:blip r:embed="rId2" cstate="print"/>
          <a:srcRect l="7702" r="6739"/>
          <a:stretch>
            <a:fillRect/>
          </a:stretch>
        </p:blipFill>
        <p:spPr bwMode="auto">
          <a:xfrm>
            <a:off x="3785960" y="2514600"/>
            <a:ext cx="5358040" cy="43434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289560" y="3048000"/>
            <a:ext cx="3352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289560" y="4267200"/>
            <a:ext cx="334772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Logo de los Centros de Medicare y Medicai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1" name="Slide Number Placeholder 6"/>
          <p:cNvSpPr>
            <a:spLocks noGrp="1"/>
          </p:cNvSpPr>
          <p:nvPr>
            <p:ph type="sldNum" sz="quarter" idx="4"/>
          </p:nvPr>
        </p:nvSpPr>
        <p:spPr>
          <a:xfrm>
            <a:off x="28956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48628210"/>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p:cSld name="12_CMS title1">
    <p:bg>
      <p:bgPr>
        <a:solidFill>
          <a:schemeClr val="bg1"/>
        </a:solidFill>
        <a:effectLst/>
      </p:bgPr>
    </p:bg>
    <p:spTree>
      <p:nvGrpSpPr>
        <p:cNvPr id="1" name=""/>
        <p:cNvGrpSpPr/>
        <p:nvPr/>
      </p:nvGrpSpPr>
      <p:grpSpPr>
        <a:xfrm>
          <a:off x="0" y="0"/>
          <a:ext cx="0" cy="0"/>
          <a:chOff x="0" y="0"/>
          <a:chExt cx="0" cy="0"/>
        </a:xfrm>
      </p:grpSpPr>
      <p:pic>
        <p:nvPicPr>
          <p:cNvPr id="7" name="Picture 3" descr="Un grupo de hombres y mujeres profesionales debatiendo sobre los documentos que sostienen."/>
          <p:cNvPicPr>
            <a:picLocks noChangeAspect="1" noChangeArrowheads="1"/>
          </p:cNvPicPr>
          <p:nvPr/>
        </p:nvPicPr>
        <p:blipFill>
          <a:blip r:embed="rId2" cstate="print"/>
          <a:srcRect l="6069"/>
          <a:stretch>
            <a:fillRect/>
          </a:stretch>
        </p:blipFill>
        <p:spPr bwMode="auto">
          <a:xfrm>
            <a:off x="-34899" y="2438401"/>
            <a:ext cx="535448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86400" y="3048000"/>
            <a:ext cx="3352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562600" y="42672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descr="Logo de los Centros de Medicare y Medicai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0"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5149190"/>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p:cSld name="9_CMS title1">
    <p:bg>
      <p:bgPr>
        <a:solidFill>
          <a:schemeClr val="bg1"/>
        </a:solidFill>
        <a:effectLst/>
      </p:bgPr>
    </p:bg>
    <p:spTree>
      <p:nvGrpSpPr>
        <p:cNvPr id="1" name=""/>
        <p:cNvGrpSpPr/>
        <p:nvPr/>
      </p:nvGrpSpPr>
      <p:grpSpPr>
        <a:xfrm>
          <a:off x="0" y="0"/>
          <a:ext cx="0" cy="0"/>
          <a:chOff x="0" y="0"/>
          <a:chExt cx="0" cy="0"/>
        </a:xfrm>
      </p:grpSpPr>
      <p:pic>
        <p:nvPicPr>
          <p:cNvPr id="7" name="Picture 3" descr="Un equipo de profesionales de pie en grupo."/>
          <p:cNvPicPr>
            <a:picLocks noChangeAspect="1" noChangeArrowheads="1"/>
          </p:cNvPicPr>
          <p:nvPr/>
        </p:nvPicPr>
        <p:blipFill>
          <a:blip r:embed="rId2" cstate="print"/>
          <a:srcRect l="7031" r="4688"/>
          <a:stretch>
            <a:fillRect/>
          </a:stretch>
        </p:blipFill>
        <p:spPr bwMode="auto">
          <a:xfrm>
            <a:off x="1055" y="2514600"/>
            <a:ext cx="5753840" cy="43434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Logo de los Centros de Medicare y Medicai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0"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03693178"/>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6_CMS title1">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638800" y="3048000"/>
            <a:ext cx="35052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638800" y="4252883"/>
            <a:ext cx="35052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Logo de los Centros de Medicare y Medicai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Tree>
    <p:extLst>
      <p:ext uri="{BB962C8B-B14F-4D97-AF65-F5344CB8AC3E}">
        <p14:creationId xmlns:p14="http://schemas.microsoft.com/office/powerpoint/2010/main" val="316682693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8_CMS title1">
    <p:bg>
      <p:bgPr>
        <a:solidFill>
          <a:schemeClr val="bg1"/>
        </a:solidFill>
        <a:effectLst/>
      </p:bgPr>
    </p:bg>
    <p:spTree>
      <p:nvGrpSpPr>
        <p:cNvPr id="1" name=""/>
        <p:cNvGrpSpPr/>
        <p:nvPr/>
      </p:nvGrpSpPr>
      <p:grpSpPr>
        <a:xfrm>
          <a:off x="0" y="0"/>
          <a:ext cx="0" cy="0"/>
          <a:chOff x="0" y="0"/>
          <a:chExt cx="0" cy="0"/>
        </a:xfrm>
      </p:grpSpPr>
      <p:pic>
        <p:nvPicPr>
          <p:cNvPr id="7" name="Picture 3" descr="Una mujer joven vestida con ropa informal con una mochila, caminando por un parque."/>
          <p:cNvPicPr>
            <a:picLocks noChangeAspect="1" noChangeArrowheads="1"/>
          </p:cNvPicPr>
          <p:nvPr/>
        </p:nvPicPr>
        <p:blipFill>
          <a:blip r:embed="rId2" cstate="print"/>
          <a:srcRect l="39844" r="4687"/>
          <a:stretch>
            <a:fillRect/>
          </a:stretch>
        </p:blipFill>
        <p:spPr bwMode="auto">
          <a:xfrm>
            <a:off x="0" y="2280607"/>
            <a:ext cx="3810000" cy="4577393"/>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4343400" y="3048000"/>
            <a:ext cx="42672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343400" y="4267200"/>
            <a:ext cx="42672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Logo de los Centros de Medicare y Medicai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0248027"/>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7_CMS title1">
    <p:bg>
      <p:bgPr>
        <a:solidFill>
          <a:schemeClr val="bg1"/>
        </a:solidFill>
        <a:effectLst/>
      </p:bgPr>
    </p:bg>
    <p:spTree>
      <p:nvGrpSpPr>
        <p:cNvPr id="1" name=""/>
        <p:cNvGrpSpPr/>
        <p:nvPr/>
      </p:nvGrpSpPr>
      <p:grpSpPr>
        <a:xfrm>
          <a:off x="0" y="0"/>
          <a:ext cx="0" cy="0"/>
          <a:chOff x="0" y="0"/>
          <a:chExt cx="0" cy="0"/>
        </a:xfrm>
      </p:grpSpPr>
      <p:pic>
        <p:nvPicPr>
          <p:cNvPr id="7" name="Picture 3" descr="Un equipo de profesionales de pie en grupo."/>
          <p:cNvPicPr>
            <a:picLocks noChangeAspect="1" noChangeArrowheads="1"/>
          </p:cNvPicPr>
          <p:nvPr/>
        </p:nvPicPr>
        <p:blipFill>
          <a:blip r:embed="rId2" cstate="print"/>
          <a:srcRect l="14062" r="7031"/>
          <a:stretch>
            <a:fillRect/>
          </a:stretch>
        </p:blipFill>
        <p:spPr bwMode="auto">
          <a:xfrm>
            <a:off x="3910920" y="2438401"/>
            <a:ext cx="5233080"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3048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304800" y="42672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Logo de los Centros de Medicare y Medicai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41176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4321377"/>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5_CMS title1">
    <p:bg>
      <p:bgPr>
        <a:solidFill>
          <a:schemeClr val="bg1"/>
        </a:solidFill>
        <a:effectLst/>
      </p:bgPr>
    </p:bg>
    <p:spTree>
      <p:nvGrpSpPr>
        <p:cNvPr id="1" name=""/>
        <p:cNvGrpSpPr/>
        <p:nvPr/>
      </p:nvGrpSpPr>
      <p:grpSpPr>
        <a:xfrm>
          <a:off x="0" y="0"/>
          <a:ext cx="0" cy="0"/>
          <a:chOff x="0" y="0"/>
          <a:chExt cx="0" cy="0"/>
        </a:xfrm>
      </p:grpSpPr>
      <p:pic>
        <p:nvPicPr>
          <p:cNvPr id="7" name="Picture 3" descr="Una mujer joven ayudando a un niño en una computadora."/>
          <p:cNvPicPr>
            <a:picLocks noChangeAspect="1" noChangeArrowheads="1"/>
          </p:cNvPicPr>
          <p:nvPr/>
        </p:nvPicPr>
        <p:blipFill>
          <a:blip r:embed="rId2" cstate="print"/>
          <a:srcRect l="9375" r="14062" b="3517"/>
          <a:stretch>
            <a:fillRect/>
          </a:stretch>
        </p:blipFill>
        <p:spPr bwMode="auto">
          <a:xfrm>
            <a:off x="16432" y="2514600"/>
            <a:ext cx="5165168" cy="4337683"/>
          </a:xfrm>
          <a:prstGeom prst="rect">
            <a:avLst/>
          </a:prstGeom>
          <a:noFill/>
          <a:ln w="9525">
            <a:noFill/>
            <a:miter lim="800000"/>
            <a:headEnd/>
            <a:tailEnd/>
          </a:ln>
          <a:effectLst/>
          <a:scene3d>
            <a:camera prst="orthographicFront">
              <a:rot lat="0" lon="10800000" rev="0"/>
            </a:camera>
            <a:lightRig rig="threePt" dir="t"/>
          </a:scene3d>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86400" y="3048000"/>
            <a:ext cx="34290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86400" y="4267200"/>
            <a:ext cx="34290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Logo de los Centros de Medicare y Medicai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73266756"/>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pic>
        <p:nvPicPr>
          <p:cNvPr id="8" name="Picture 7" descr="Un grupo de niños de pie, sosteniendo suministros escolares."/>
          <p:cNvPicPr>
            <a:picLocks noChangeAspect="1"/>
          </p:cNvPicPr>
          <p:nvPr/>
        </p:nvPicPr>
        <p:blipFill>
          <a:blip r:embed="rId2" cstate="print">
            <a:extLst>
              <a:ext uri="{28A0092B-C50C-407E-A947-70E740481C1C}">
                <a14:useLocalDpi xmlns:a14="http://schemas.microsoft.com/office/drawing/2010/main" val="0"/>
              </a:ext>
            </a:extLst>
          </a:blip>
          <a:srcRect l="5688"/>
          <a:stretch>
            <a:fillRect/>
          </a:stretch>
        </p:blipFill>
        <p:spPr>
          <a:xfrm>
            <a:off x="14600" y="2963450"/>
            <a:ext cx="5295431" cy="3891090"/>
          </a:xfrm>
          <a:prstGeom prst="rect">
            <a:avLst/>
          </a:prstGeom>
          <a:effectLst/>
        </p:spPr>
      </p:pic>
      <p:sp>
        <p:nvSpPr>
          <p:cNvPr id="14"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7"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0" name="TextBox 9"/>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1" name="Picture 10" descr="Logo de los Centros de Medicare y Medicai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381645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Thin Bar_No CMS Logo">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1"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24" name="Group 23"/>
          <p:cNvGrpSpPr/>
          <p:nvPr userDrawn="1"/>
        </p:nvGrpSpPr>
        <p:grpSpPr>
          <a:xfrm>
            <a:off x="0" y="1442085"/>
            <a:ext cx="9144000" cy="99695"/>
            <a:chOff x="0" y="1472565"/>
            <a:chExt cx="9144000" cy="99695"/>
          </a:xfrm>
        </p:grpSpPr>
        <p:cxnSp>
          <p:nvCxnSpPr>
            <p:cNvPr id="17" name="Straight Connector 16"/>
            <p:cNvCxnSpPr/>
            <p:nvPr userDrawn="1"/>
          </p:nvCxnSpPr>
          <p:spPr>
            <a:xfrm>
              <a:off x="0" y="1572260"/>
              <a:ext cx="9144000" cy="0"/>
            </a:xfrm>
            <a:prstGeom prst="line">
              <a:avLst/>
            </a:prstGeom>
            <a:ln w="101600" cap="sq">
              <a:solidFill>
                <a:srgbClr val="FFD004"/>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0" y="1472565"/>
              <a:ext cx="9144000" cy="0"/>
            </a:xfrm>
            <a:prstGeom prst="line">
              <a:avLst/>
            </a:prstGeom>
            <a:ln w="101600" cap="sq">
              <a:solidFill>
                <a:srgbClr val="084A9C"/>
              </a:solidFill>
            </a:ln>
          </p:spPr>
          <p:style>
            <a:lnRef idx="1">
              <a:schemeClr val="accent1"/>
            </a:lnRef>
            <a:fillRef idx="0">
              <a:schemeClr val="accent1"/>
            </a:fillRef>
            <a:effectRef idx="0">
              <a:schemeClr val="accent1"/>
            </a:effectRef>
            <a:fontRef idx="minor">
              <a:schemeClr val="tx1"/>
            </a:fontRef>
          </p:style>
        </p:cxnSp>
      </p:grpSp>
      <p:sp>
        <p:nvSpPr>
          <p:cNvPr id="23" name="Title 22"/>
          <p:cNvSpPr>
            <a:spLocks noGrp="1"/>
          </p:cNvSpPr>
          <p:nvPr userDrawn="1">
            <p:ph type="title"/>
          </p:nvPr>
        </p:nvSpPr>
        <p:spPr>
          <a:xfrm>
            <a:off x="0" y="0"/>
            <a:ext cx="9144000" cy="1371600"/>
          </a:xfrm>
          <a:noFill/>
          <a:effectLst/>
        </p:spPr>
        <p:txBody>
          <a:bodyPr/>
          <a:lstStyle/>
          <a:p>
            <a:r>
              <a:rPr lang="en-US" dirty="0" smtClean="0"/>
              <a:t>Click to edit Master title style</a:t>
            </a:r>
            <a:endParaRPr lang="en-US" dirty="0"/>
          </a:p>
        </p:txBody>
      </p:sp>
      <p:sp>
        <p:nvSpPr>
          <p:cNvPr id="2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36780342"/>
      </p:ext>
    </p:extLst>
  </p:cSld>
  <p:clrMapOvr>
    <a:masterClrMapping/>
  </p:clrMapOvr>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4_CMS title1">
    <p:bg>
      <p:bgPr>
        <a:solidFill>
          <a:schemeClr val="bg1"/>
        </a:solidFill>
        <a:effectLst/>
      </p:bgPr>
    </p:bg>
    <p:spTree>
      <p:nvGrpSpPr>
        <p:cNvPr id="1" name=""/>
        <p:cNvGrpSpPr/>
        <p:nvPr/>
      </p:nvGrpSpPr>
      <p:grpSpPr>
        <a:xfrm>
          <a:off x="0" y="0"/>
          <a:ext cx="0" cy="0"/>
          <a:chOff x="0" y="0"/>
          <a:chExt cx="0" cy="0"/>
        </a:xfrm>
      </p:grpSpPr>
      <p:pic>
        <p:nvPicPr>
          <p:cNvPr id="7" name="Picture 3" descr="Una pareja de adultos activos, andando en bicicleta por un parque."/>
          <p:cNvPicPr>
            <a:picLocks noChangeAspect="1" noChangeArrowheads="1"/>
          </p:cNvPicPr>
          <p:nvPr/>
        </p:nvPicPr>
        <p:blipFill>
          <a:blip r:embed="rId2" cstate="print"/>
          <a:stretch>
            <a:fillRect/>
          </a:stretch>
        </p:blipFill>
        <p:spPr bwMode="auto">
          <a:xfrm>
            <a:off x="697" y="2438400"/>
            <a:ext cx="6629401"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10200" y="3048000"/>
            <a:ext cx="35052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10200" y="4267200"/>
            <a:ext cx="35052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Logo de los Centros de Medicare y Medicai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82269324"/>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descr="Un grupo de médicos revisando radiografías."/>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463973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733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953000" y="4191000"/>
            <a:ext cx="3733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Logo de los Centros de Medicare y Medicai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64481712"/>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Un grupo de adultos mayores jugando a las cartas en un jardín de invierno, sentados en sillones de mimbr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 y="2514600"/>
            <a:ext cx="5615940" cy="4343400"/>
          </a:xfrm>
          <a:prstGeom prst="rect">
            <a:avLst/>
          </a:prstGeom>
          <a:ln>
            <a:noFill/>
          </a:ln>
        </p:spPr>
      </p:pic>
      <p:sp>
        <p:nvSpPr>
          <p:cNvPr id="7" name="Title 8"/>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10"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r>
              <a:rPr lang="en-US" sz="2400" b="0" i="1" dirty="0" smtClean="0">
                <a:solidFill>
                  <a:srgbClr val="084A9C"/>
                </a:solidFill>
              </a:rPr>
              <a:t>Date</a:t>
            </a:r>
            <a:endParaRPr lang="en-US" sz="2800" b="0" i="1" dirty="0" smtClean="0">
              <a:solidFill>
                <a:srgbClr val="084A9C"/>
              </a:solidFill>
            </a:endParaRPr>
          </a:p>
        </p:txBody>
      </p:sp>
      <p:pic>
        <p:nvPicPr>
          <p:cNvPr id="8" name="Picture 7" descr="Logo de los Centros de Medicare y Medicai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9"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6000430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descr="Un collage de fotografías. Estas fotografías muestran profesionales de la salud ofreciendo cuidados a pacientes.&#10;"/>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2107"/>
          <a:stretch/>
        </p:blipFill>
        <p:spPr bwMode="auto">
          <a:xfrm>
            <a:off x="-8417" y="2438400"/>
            <a:ext cx="5647217"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Logo de los Centros de Medicare y Medicai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59553524"/>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Un diseño gráfico de unos y ceros para simbolizar a la tecnología."/>
          <p:cNvPicPr>
            <a:picLocks noChangeAspect="1"/>
          </p:cNvPicPr>
          <p:nvPr/>
        </p:nvPicPr>
        <p:blipFill rotWithShape="1">
          <a:blip r:embed="rId2" cstate="screen">
            <a:extLst>
              <a:ext uri="{28A0092B-C50C-407E-A947-70E740481C1C}">
                <a14:useLocalDpi xmlns:a14="http://schemas.microsoft.com/office/drawing/2010/main"/>
              </a:ext>
            </a:extLst>
          </a:blip>
          <a:srcRect l="-30564" t="-2980"/>
          <a:stretch/>
        </p:blipFill>
        <p:spPr>
          <a:xfrm>
            <a:off x="-1600200" y="2362200"/>
            <a:ext cx="6807107" cy="4477935"/>
          </a:xfrm>
          <a:prstGeom prst="rect">
            <a:avLst/>
          </a:prstGeom>
          <a:ln>
            <a:solidFill>
              <a:schemeClr val="tx1">
                <a:alpha val="77000"/>
              </a:schemeClr>
            </a:solidFill>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102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102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Logo de los Centros de Medicare y Medicai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1572383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descr="Esta es una imagen de un frasco de píldoras con la tapa abierta y unas pocas píldoras sobre la mesa frente a él."/>
          <p:cNvPicPr>
            <a:picLocks noChangeAspect="1"/>
          </p:cNvPicPr>
          <p:nvPr/>
        </p:nvPicPr>
        <p:blipFill rotWithShape="1">
          <a:blip r:embed="rId2" cstate="screen">
            <a:extLst>
              <a:ext uri="{28A0092B-C50C-407E-A947-70E740481C1C}">
                <a14:useLocalDpi xmlns:a14="http://schemas.microsoft.com/office/drawing/2010/main"/>
              </a:ext>
            </a:extLst>
          </a:blip>
          <a:srcRect l="-967" t="1177" r="-182" b="3456"/>
          <a:stretch/>
        </p:blipFill>
        <p:spPr>
          <a:xfrm>
            <a:off x="-76201" y="2286000"/>
            <a:ext cx="5614737" cy="4572000"/>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5626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Logo de los Centros de Medicare y Medicai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57851018"/>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76200" y="-28738"/>
            <a:ext cx="9244148" cy="1447800"/>
          </a:xfrm>
        </p:spPr>
        <p:txBody>
          <a:bodyPr/>
          <a:lstStyle/>
          <a:p>
            <a:r>
              <a:rPr lang="en-US" dirty="0" smtClean="0"/>
              <a:t>Click to edit Master title style</a:t>
            </a:r>
            <a:endParaRPr lang="en-US" dirty="0"/>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Logo de los Centros de Medicare y Medicaid."/>
          <p:cNvPicPr>
            <a:picLocks noChangeAspect="1"/>
          </p:cNvPicPr>
          <p:nvPr userDrawn="1"/>
        </p:nvPicPr>
        <p:blipFill>
          <a:blip r:embed="rId2" cstate="print"/>
          <a:stretch>
            <a:fillRect/>
          </a:stretch>
        </p:blipFill>
        <p:spPr>
          <a:xfrm>
            <a:off x="76200" y="2550068"/>
            <a:ext cx="8915400" cy="3088732"/>
          </a:xfrm>
          <a:prstGeom prst="rect">
            <a:avLst/>
          </a:prstGeom>
        </p:spPr>
      </p:pic>
      <p:sp>
        <p:nvSpPr>
          <p:cNvPr id="14" name="Text Placeholder 2"/>
          <p:cNvSpPr>
            <a:spLocks noGrp="1"/>
          </p:cNvSpPr>
          <p:nvPr>
            <p:ph type="body" sz="quarter" idx="10" hasCustomPrompt="1"/>
          </p:nvPr>
        </p:nvSpPr>
        <p:spPr>
          <a:xfrm>
            <a:off x="304800" y="2819400"/>
            <a:ext cx="8534400" cy="17526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5" name="Text Placeholder 2"/>
          <p:cNvSpPr>
            <a:spLocks noGrp="1"/>
          </p:cNvSpPr>
          <p:nvPr>
            <p:ph type="body" sz="quarter" idx="11" hasCustomPrompt="1"/>
          </p:nvPr>
        </p:nvSpPr>
        <p:spPr>
          <a:xfrm>
            <a:off x="304800" y="4724400"/>
            <a:ext cx="85344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9" name="Slide Number Placeholder 6"/>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lang="en-US" smtClean="0">
                <a:solidFill>
                  <a:prstClr val="black">
                    <a:tint val="75000"/>
                  </a:prstClr>
                </a:solidFill>
              </a:rPr>
              <a:pPr/>
              <a:t>‹#›</a:t>
            </a:fld>
            <a:endParaRPr lang="es-US" dirty="0">
              <a:solidFill>
                <a:prstClr val="black">
                  <a:tint val="75000"/>
                </a:prstClr>
              </a:solidFill>
            </a:endParaRPr>
          </a:p>
        </p:txBody>
      </p:sp>
    </p:spTree>
    <p:extLst>
      <p:ext uri="{BB962C8B-B14F-4D97-AF65-F5344CB8AC3E}">
        <p14:creationId xmlns:p14="http://schemas.microsoft.com/office/powerpoint/2010/main" val="2027911252"/>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Logo de los Centros de Medicare y Medicai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9"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106786750"/>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1227623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Yellow Bar">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1313" indent="-341313">
              <a:buFont typeface="Wingdings" panose="05000000000000000000" pitchFamily="2" charset="2"/>
              <a:buChar char="§"/>
              <a:defRPr sz="3000">
                <a:latin typeface="Calibri" panose="020F0502020204030204" pitchFamily="34" charset="0"/>
                <a:cs typeface="Calibri" panose="020F0502020204030204" pitchFamily="34" charset="0"/>
              </a:defRPr>
            </a:lvl1pPr>
            <a:lvl2pPr marL="682625" indent="-287338">
              <a:buFont typeface="Arial" panose="020B0604020202020204" pitchFamily="34" charset="0"/>
              <a:buChar char="•"/>
              <a:defRPr sz="2600">
                <a:latin typeface="Calibri" panose="020F0502020204030204" pitchFamily="34" charset="0"/>
                <a:cs typeface="Calibri" panose="020F0502020204030204" pitchFamily="34" charset="0"/>
              </a:defRPr>
            </a:lvl2pPr>
            <a:lvl3pPr marL="1023938" indent="-341313">
              <a:buSzPct val="50000"/>
              <a:buFont typeface="Wingdings" panose="05000000000000000000" pitchFamily="2" charset="2"/>
              <a:buChar char="q"/>
              <a:defRPr sz="2600">
                <a:latin typeface="Calibri" panose="020F0502020204030204" pitchFamily="34" charset="0"/>
                <a:cs typeface="Calibri" panose="020F0502020204030204" pitchFamily="34" charset="0"/>
              </a:defRPr>
            </a:lvl3pPr>
            <a:lvl4pPr marL="1487488" indent="-395288">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txBox="1">
            <a:spLocks/>
          </p:cNvSpPr>
          <p:nvPr userDrawn="1"/>
        </p:nvSpPr>
        <p:spPr>
          <a:xfrm>
            <a:off x="5256" y="3291"/>
            <a:ext cx="9144000" cy="11430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3600" dirty="0">
              <a:solidFill>
                <a:sysClr val="windowText" lastClr="000000"/>
              </a:solidFill>
            </a:endParaRPr>
          </a:p>
        </p:txBody>
      </p:sp>
      <p:sp>
        <p:nvSpPr>
          <p:cNvPr id="11" name="Title Placeholder 1"/>
          <p:cNvSpPr>
            <a:spLocks noGrp="1"/>
          </p:cNvSpPr>
          <p:nvPr>
            <p:ph type="title"/>
          </p:nvPr>
        </p:nvSpPr>
        <p:spPr>
          <a:xfrm>
            <a:off x="5256" y="35197"/>
            <a:ext cx="9144000" cy="1069430"/>
          </a:xfrm>
          <a:prstGeom prst="rect">
            <a:avLst/>
          </a:prstGeom>
        </p:spPr>
        <p:txBody>
          <a:bodyPr vert="horz" lIns="91440" tIns="45720" rIns="91440" bIns="45720" rtlCol="0" anchor="ctr">
            <a:normAutofit/>
          </a:bodyPr>
          <a:lstStyle>
            <a:lvl1pPr>
              <a:defRPr sz="3600" b="1"/>
            </a:lvl1pPr>
          </a:lstStyle>
          <a:p>
            <a:r>
              <a:rPr lang="en-US" dirty="0" smtClean="0"/>
              <a:t>Click to edit Master title</a:t>
            </a:r>
            <a:endParaRPr lang="en-US" dirty="0"/>
          </a:p>
        </p:txBody>
      </p:sp>
      <p:sp>
        <p:nvSpPr>
          <p:cNvPr id="8" name="Date Placeholder 1"/>
          <p:cNvSpPr>
            <a:spLocks noGrp="1"/>
          </p:cNvSpPr>
          <p:nvPr>
            <p:ph type="dt" sz="half" idx="10"/>
          </p:nvPr>
        </p:nvSpPr>
        <p:spPr>
          <a:xfrm>
            <a:off x="457200" y="6340475"/>
            <a:ext cx="2133600" cy="365125"/>
          </a:xfrm>
          <a:prstGeom prst="rect">
            <a:avLst/>
          </a:prstGeom>
        </p:spPr>
        <p:txBody>
          <a:bodyPr/>
          <a:lstStyle>
            <a:lvl1pPr>
              <a:defRPr sz="1200">
                <a:solidFill>
                  <a:schemeClr val="tx1"/>
                </a:solidFill>
                <a:latin typeface="Calibri" panose="020F0502020204030204" pitchFamily="34" charset="0"/>
                <a:cs typeface="Calibri" panose="020F0502020204030204" pitchFamily="34" charset="0"/>
              </a:defRPr>
            </a:lvl1pPr>
          </a:lstStyle>
          <a:p>
            <a:r>
              <a:rPr lang="en-US" smtClean="0">
                <a:solidFill>
                  <a:prstClr val="black"/>
                </a:solidFill>
              </a:rPr>
              <a:t>November 2015</a:t>
            </a:r>
            <a:endParaRPr lang="en-US" dirty="0">
              <a:solidFill>
                <a:prstClr val="black"/>
              </a:solidFill>
            </a:endParaRPr>
          </a:p>
        </p:txBody>
      </p:sp>
      <p:sp>
        <p:nvSpPr>
          <p:cNvPr id="9" name="Footer Placeholder 2"/>
          <p:cNvSpPr>
            <a:spLocks noGrp="1"/>
          </p:cNvSpPr>
          <p:nvPr>
            <p:ph type="ftr" sz="quarter" idx="11"/>
          </p:nvPr>
        </p:nvSpPr>
        <p:spPr>
          <a:xfrm>
            <a:off x="2590800" y="6340475"/>
            <a:ext cx="3962400" cy="365125"/>
          </a:xfrm>
          <a:prstGeom prst="rect">
            <a:avLst/>
          </a:prstGeom>
        </p:spPr>
        <p:txBody>
          <a:bodyPr/>
          <a:lstStyle>
            <a:lvl1pPr algn="ctr">
              <a:defRPr sz="1200">
                <a:solidFill>
                  <a:schemeClr val="tx1"/>
                </a:solidFill>
                <a:latin typeface="Calibri" panose="020F0502020204030204" pitchFamily="34" charset="0"/>
                <a:cs typeface="Calibri" panose="020F0502020204030204" pitchFamily="34" charset="0"/>
              </a:defRPr>
            </a:lvl1pPr>
          </a:lstStyle>
          <a:p>
            <a:r>
              <a:rPr lang="en-US" dirty="0" smtClean="0">
                <a:solidFill>
                  <a:prstClr val="black"/>
                </a:solidFill>
              </a:rPr>
              <a:t>Marketplace for Immigrant Families</a:t>
            </a:r>
            <a:endParaRPr lang="en-US" dirty="0">
              <a:solidFill>
                <a:prstClr val="black"/>
              </a:solidFill>
            </a:endParaRPr>
          </a:p>
        </p:txBody>
      </p:sp>
      <p:sp>
        <p:nvSpPr>
          <p:cNvPr id="10" name="Slide Number Placeholder 3"/>
          <p:cNvSpPr>
            <a:spLocks noGrp="1"/>
          </p:cNvSpPr>
          <p:nvPr>
            <p:ph type="sldNum" sz="quarter" idx="12"/>
          </p:nvPr>
        </p:nvSpPr>
        <p:spPr>
          <a:xfrm>
            <a:off x="6553200" y="6340475"/>
            <a:ext cx="2133600" cy="365125"/>
          </a:xfrm>
          <a:prstGeom prst="rect">
            <a:avLst/>
          </a:prstGeom>
        </p:spPr>
        <p:txBody>
          <a:bodyPr/>
          <a:lstStyle>
            <a:lvl1pPr algn="r">
              <a:defRPr sz="1200">
                <a:solidFill>
                  <a:schemeClr val="tx1"/>
                </a:solidFill>
                <a:latin typeface="Calibri" panose="020F0502020204030204" pitchFamily="34" charset="0"/>
                <a:cs typeface="Calibri" panose="020F0502020204030204" pitchFamily="34" charset="0"/>
              </a:defRPr>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3264757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76200" y="-28738"/>
            <a:ext cx="9244148" cy="1447800"/>
          </a:xfrm>
        </p:spPr>
        <p:txBody>
          <a:bodyPr/>
          <a:lstStyle/>
          <a:p>
            <a:r>
              <a:rPr lang="en-US" dirty="0" smtClean="0"/>
              <a:t>Click to edit Master title style</a:t>
            </a:r>
            <a:endParaRPr lang="en-US" dirty="0"/>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Logo de los Centros de Medicare y Medicaid."/>
          <p:cNvPicPr>
            <a:picLocks noChangeAspect="1"/>
          </p:cNvPicPr>
          <p:nvPr userDrawn="1"/>
        </p:nvPicPr>
        <p:blipFill>
          <a:blip r:embed="rId2" cstate="print"/>
          <a:stretch>
            <a:fillRect/>
          </a:stretch>
        </p:blipFill>
        <p:spPr>
          <a:xfrm>
            <a:off x="76200" y="2550068"/>
            <a:ext cx="8915400" cy="3088732"/>
          </a:xfrm>
          <a:prstGeom prst="rect">
            <a:avLst/>
          </a:prstGeom>
        </p:spPr>
      </p:pic>
      <p:sp>
        <p:nvSpPr>
          <p:cNvPr id="14" name="Text Placeholder 2"/>
          <p:cNvSpPr>
            <a:spLocks noGrp="1"/>
          </p:cNvSpPr>
          <p:nvPr>
            <p:ph type="body" sz="quarter" idx="10" hasCustomPrompt="1"/>
          </p:nvPr>
        </p:nvSpPr>
        <p:spPr>
          <a:xfrm>
            <a:off x="304800" y="2819400"/>
            <a:ext cx="8534400" cy="17526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5" name="Text Placeholder 2"/>
          <p:cNvSpPr>
            <a:spLocks noGrp="1"/>
          </p:cNvSpPr>
          <p:nvPr>
            <p:ph type="body" sz="quarter" idx="11" hasCustomPrompt="1"/>
          </p:nvPr>
        </p:nvSpPr>
        <p:spPr>
          <a:xfrm>
            <a:off x="304800" y="4724400"/>
            <a:ext cx="85344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9" name="Slide Number Placeholder 6"/>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lang="en-US" smtClean="0">
                <a:solidFill>
                  <a:prstClr val="black">
                    <a:tint val="75000"/>
                  </a:prstClr>
                </a:solidFill>
              </a:rPr>
              <a:pPr/>
              <a:t>‹#›</a:t>
            </a:fld>
            <a:endParaRPr lang="es-US" dirty="0">
              <a:solidFill>
                <a:prstClr val="black">
                  <a:tint val="75000"/>
                </a:prstClr>
              </a:solidFill>
            </a:endParaRPr>
          </a:p>
        </p:txBody>
      </p:sp>
    </p:spTree>
    <p:extLst>
      <p:ext uri="{BB962C8B-B14F-4D97-AF65-F5344CB8AC3E}">
        <p14:creationId xmlns:p14="http://schemas.microsoft.com/office/powerpoint/2010/main" val="738798407"/>
      </p:ext>
    </p:extLst>
  </p:cSld>
  <p:clrMapOvr>
    <a:masterClrMapping/>
  </p:clrMapOvr>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
  <p:cSld name="2015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lvl1pPr>
              <a:defRPr sz="3600" baseline="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754563"/>
          </a:xfrm>
        </p:spPr>
        <p:txBody>
          <a:bodyPr/>
          <a:lstStyle>
            <a:lvl1pPr>
              <a:spcBef>
                <a:spcPts val="600"/>
              </a:spcBef>
              <a:defRPr sz="3200">
                <a:latin typeface="+mj-lt"/>
              </a:defRPr>
            </a:lvl1pPr>
            <a:lvl2pPr>
              <a:spcBef>
                <a:spcPts val="600"/>
              </a:spcBef>
              <a:defRPr sz="2800">
                <a:latin typeface="+mj-lt"/>
              </a:defRPr>
            </a:lvl2pPr>
            <a:lvl3pPr>
              <a:spcBef>
                <a:spcPts val="600"/>
              </a:spcBef>
              <a:defRPr sz="2800">
                <a:latin typeface="+mj-lt"/>
              </a:defRPr>
            </a:lvl3pPr>
            <a:lvl4pPr>
              <a:spcBef>
                <a:spcPts val="600"/>
              </a:spcBef>
              <a:buSzPct val="50000"/>
              <a:defRPr sz="2800">
                <a:latin typeface="+mj-lt"/>
              </a:defRPr>
            </a:lvl4pPr>
            <a:lvl5pPr>
              <a:spcBef>
                <a:spcPts val="600"/>
              </a:spcBef>
              <a:defRPr sz="2800">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1"/>
          <p:cNvSpPr>
            <a:spLocks noGrp="1"/>
          </p:cNvSpPr>
          <p:nvPr>
            <p:ph type="dt" sz="half" idx="2"/>
          </p:nvPr>
        </p:nvSpPr>
        <p:spPr>
          <a:xfrm>
            <a:off x="457200" y="6324600"/>
            <a:ext cx="2133600" cy="365125"/>
          </a:xfrm>
          <a:prstGeom prst="rect">
            <a:avLst/>
          </a:prstGeom>
        </p:spPr>
        <p:txBody>
          <a:bodyPr anchor="ctr"/>
          <a:lstStyle>
            <a:lvl1pPr>
              <a:defRPr sz="1200">
                <a:solidFill>
                  <a:schemeClr val="tx1"/>
                </a:solidFill>
                <a:latin typeface="+mj-lt"/>
              </a:defRPr>
            </a:lvl1pPr>
          </a:lstStyle>
          <a:p>
            <a:r>
              <a:rPr lang="en-US" smtClean="0">
                <a:solidFill>
                  <a:prstClr val="black"/>
                </a:solidFill>
              </a:rPr>
              <a:t>November 2015</a:t>
            </a:r>
            <a:endParaRPr lang="en-US" dirty="0">
              <a:solidFill>
                <a:prstClr val="black"/>
              </a:solidFill>
            </a:endParaRPr>
          </a:p>
        </p:txBody>
      </p:sp>
      <p:sp>
        <p:nvSpPr>
          <p:cNvPr id="10" name="Footer Placeholder 2"/>
          <p:cNvSpPr>
            <a:spLocks noGrp="1"/>
          </p:cNvSpPr>
          <p:nvPr>
            <p:ph type="ftr" sz="quarter" idx="3"/>
          </p:nvPr>
        </p:nvSpPr>
        <p:spPr>
          <a:xfrm>
            <a:off x="2590800" y="6340475"/>
            <a:ext cx="3962400" cy="365125"/>
          </a:xfrm>
          <a:prstGeom prst="rect">
            <a:avLst/>
          </a:prstGeom>
        </p:spPr>
        <p:txBody>
          <a:bodyPr anchor="ctr"/>
          <a:lstStyle>
            <a:lvl1pPr>
              <a:defRPr sz="1200">
                <a:solidFill>
                  <a:schemeClr val="tx1"/>
                </a:solidFill>
                <a:latin typeface="+mj-lt"/>
              </a:defRPr>
            </a:lvl1pPr>
          </a:lstStyle>
          <a:p>
            <a:pPr algn="ctr"/>
            <a:r>
              <a:rPr lang="en-US" dirty="0" smtClean="0">
                <a:solidFill>
                  <a:prstClr val="black"/>
                </a:solidFill>
              </a:rPr>
              <a:t>Marketplace for Immigrant Families</a:t>
            </a:r>
            <a:endParaRPr lang="en-US" dirty="0">
              <a:solidFill>
                <a:prstClr val="black"/>
              </a:solidFill>
            </a:endParaRPr>
          </a:p>
        </p:txBody>
      </p:sp>
      <p:sp>
        <p:nvSpPr>
          <p:cNvPr id="11" name="Slide Number Placeholder 3"/>
          <p:cNvSpPr>
            <a:spLocks noGrp="1"/>
          </p:cNvSpPr>
          <p:nvPr>
            <p:ph type="sldNum" sz="quarter" idx="4"/>
          </p:nvPr>
        </p:nvSpPr>
        <p:spPr>
          <a:xfrm>
            <a:off x="6553200" y="6340475"/>
            <a:ext cx="2133600" cy="365125"/>
          </a:xfrm>
          <a:prstGeom prst="rect">
            <a:avLst/>
          </a:prstGeom>
        </p:spPr>
        <p:txBody>
          <a:bodyPr anchor="ctr"/>
          <a:lstStyle>
            <a:lvl1pPr>
              <a:defRPr sz="1200">
                <a:solidFill>
                  <a:schemeClr val="tx1"/>
                </a:solidFill>
                <a:latin typeface="Calibri" panose="020F0502020204030204" pitchFamily="34" charset="0"/>
              </a:defRPr>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916020161"/>
      </p:ext>
    </p:extLst>
  </p:cSld>
  <p:clrMapOvr>
    <a:masterClrMapping/>
  </p:clrMapOvr>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40475"/>
            <a:ext cx="2133600" cy="365125"/>
          </a:xfrm>
          <a:prstGeom prst="rect">
            <a:avLst/>
          </a:prstGeom>
        </p:spPr>
        <p:txBody>
          <a:bodyPr/>
          <a:lstStyle>
            <a:lvl1pPr>
              <a:defRPr sz="1200">
                <a:latin typeface="+mj-lt"/>
              </a:defRPr>
            </a:lvl1pPr>
          </a:lstStyle>
          <a:p>
            <a:r>
              <a:rPr lang="en-US" smtClean="0">
                <a:solidFill>
                  <a:prstClr val="black"/>
                </a:solidFill>
              </a:rPr>
              <a:t>November 2015</a:t>
            </a:r>
            <a:endParaRPr lang="en-US" dirty="0">
              <a:solidFill>
                <a:prstClr val="black"/>
              </a:solidFill>
            </a:endParaRPr>
          </a:p>
        </p:txBody>
      </p:sp>
      <p:sp>
        <p:nvSpPr>
          <p:cNvPr id="4" name="Footer Placeholder 3"/>
          <p:cNvSpPr>
            <a:spLocks noGrp="1"/>
          </p:cNvSpPr>
          <p:nvPr>
            <p:ph type="ftr" sz="quarter" idx="11"/>
          </p:nvPr>
        </p:nvSpPr>
        <p:spPr>
          <a:xfrm>
            <a:off x="3124200" y="6340475"/>
            <a:ext cx="2895600" cy="365125"/>
          </a:xfrm>
          <a:prstGeom prst="rect">
            <a:avLst/>
          </a:prstGeom>
        </p:spPr>
        <p:txBody>
          <a:bodyPr/>
          <a:lstStyle>
            <a:lvl1pPr>
              <a:defRPr sz="1200">
                <a:latin typeface="+mj-lt"/>
              </a:defRPr>
            </a:lvl1pPr>
          </a:lstStyle>
          <a:p>
            <a:r>
              <a:rPr lang="en-US" dirty="0" smtClean="0">
                <a:solidFill>
                  <a:prstClr val="black"/>
                </a:solidFill>
              </a:rPr>
              <a:t>Marketplace for Immigrant Families</a:t>
            </a:r>
            <a:endParaRPr lang="en-US" dirty="0">
              <a:solidFill>
                <a:prstClr val="black"/>
              </a:solidFill>
            </a:endParaRPr>
          </a:p>
        </p:txBody>
      </p:sp>
      <p:sp>
        <p:nvSpPr>
          <p:cNvPr id="5" name="Slide Number Placeholder 4"/>
          <p:cNvSpPr>
            <a:spLocks noGrp="1"/>
          </p:cNvSpPr>
          <p:nvPr>
            <p:ph type="sldNum" sz="quarter" idx="12"/>
          </p:nvPr>
        </p:nvSpPr>
        <p:spPr/>
        <p:txBody>
          <a:bodyPr/>
          <a:lstStyle>
            <a:lvl1pPr>
              <a:defRPr>
                <a:latin typeface="+mj-lt"/>
              </a:defRPr>
            </a:lvl1pPr>
          </a:lstStyle>
          <a:p>
            <a:fld id="{4C7DC1E6-81B2-456F-AAD5-518541D82B0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58762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userDrawn="1">
  <p:cSld name="13_CMS title1">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dirty="0" smtClean="0"/>
              <a:t>Click to edit Master title style</a:t>
            </a:r>
            <a:endParaRPr lang="en-US" dirty="0"/>
          </a:p>
        </p:txBody>
      </p:sp>
      <p:sp>
        <p:nvSpPr>
          <p:cNvPr id="8" name="Text Placeholder 2"/>
          <p:cNvSpPr>
            <a:spLocks noGrp="1"/>
          </p:cNvSpPr>
          <p:nvPr>
            <p:ph type="body" sz="quarter" idx="10" hasCustomPrompt="1"/>
          </p:nvPr>
        </p:nvSpPr>
        <p:spPr>
          <a:xfrm>
            <a:off x="381000" y="3048000"/>
            <a:ext cx="2286000" cy="224952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72829" y="152400"/>
            <a:ext cx="1103313"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2407051"/>
      </p:ext>
    </p:extLst>
  </p:cSld>
  <p:clrMapOvr>
    <a:masterClrMapping/>
  </p:clrMapOvr>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en-US" smtClean="0">
                <a:solidFill>
                  <a:prstClr val="black">
                    <a:tint val="75000"/>
                  </a:prstClr>
                </a:solidFill>
              </a:rPr>
              <a:t>November 2015</a:t>
            </a: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dirty="0" smtClean="0">
                <a:solidFill>
                  <a:prstClr val="black">
                    <a:tint val="75000"/>
                  </a:prstClr>
                </a:solidFill>
              </a:rPr>
              <a:t>Marketplace for Immigrant Families</a:t>
            </a:r>
            <a:endParaRPr lang="en-US" dirty="0">
              <a:solidFill>
                <a:prstClr val="black">
                  <a:tint val="75000"/>
                </a:prstClr>
              </a:solidFill>
            </a:endParaRPr>
          </a:p>
        </p:txBody>
      </p:sp>
      <p:sp>
        <p:nvSpPr>
          <p:cNvPr id="8" name="Slide Number Placeholder 5"/>
          <p:cNvSpPr>
            <a:spLocks noGrp="1"/>
          </p:cNvSpPr>
          <p:nvPr>
            <p:ph type="sldNum" sz="quarter" idx="12"/>
          </p:nvPr>
        </p:nvSpPr>
        <p:spPr>
          <a:xfrm>
            <a:off x="6553200" y="6356350"/>
            <a:ext cx="2133600" cy="365125"/>
          </a:xfrm>
        </p:spPr>
        <p:txBody>
          <a:bodyPr/>
          <a:lstStyle>
            <a:lvl1pPr algn="r">
              <a:defRPr>
                <a:latin typeface="+mj-lt"/>
              </a:defRPr>
            </a:lvl1pPr>
          </a:lstStyle>
          <a:p>
            <a:fld id="{4C7DC1E6-81B2-456F-AAD5-518541D82B0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56577442"/>
      </p:ext>
    </p:extLst>
  </p:cSld>
  <p:clrMapOvr>
    <a:masterClrMapping/>
  </p:clrMapOvr>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508 Layou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marR="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lvl1pPr>
            <a:lvl2pPr marL="628650" marR="0" indent="-287338" algn="l" defTabSz="914400" rtl="0" eaLnBrk="1" fontAlgn="auto" latinLnBrk="0" hangingPunct="1">
              <a:lnSpc>
                <a:spcPct val="100000"/>
              </a:lnSpc>
              <a:spcBef>
                <a:spcPct val="20000"/>
              </a:spcBef>
              <a:spcAft>
                <a:spcPts val="0"/>
              </a:spcAft>
              <a:buClrTx/>
              <a:buSzTx/>
              <a:buFont typeface="Arial" pitchFamily="34" charset="0"/>
              <a:buChar char="•"/>
              <a:tabLst/>
              <a:defRPr/>
            </a:lvl2pPr>
            <a:lvl3pPr marL="969963" marR="0" indent="-341313" algn="l" defTabSz="914400" rtl="0" eaLnBrk="1" fontAlgn="auto" latinLnBrk="0" hangingPunct="1">
              <a:lnSpc>
                <a:spcPct val="100000"/>
              </a:lnSpc>
              <a:spcBef>
                <a:spcPct val="20000"/>
              </a:spcBef>
              <a:spcAft>
                <a:spcPts val="0"/>
              </a:spcAft>
              <a:buClrTx/>
              <a:buSzPct val="50000"/>
              <a:buFont typeface="Wingdings" panose="05000000000000000000" pitchFamily="2" charset="2"/>
              <a:buChar char="q"/>
              <a:tabLst/>
              <a:defRPr/>
            </a:lvl3pPr>
            <a:lvl4pPr marL="1258888" marR="0" indent="-288925"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lvl4pPr>
            <a:lvl5pPr marL="1543050" marR="0" indent="-287338" algn="l" defTabSz="914400" rtl="0" eaLnBrk="1" fontAlgn="auto" latinLnBrk="0" hangingPunct="1">
              <a:lnSpc>
                <a:spcPct val="100000"/>
              </a:lnSpc>
              <a:spcBef>
                <a:spcPct val="20000"/>
              </a:spcBef>
              <a:spcAft>
                <a:spcPts val="0"/>
              </a:spcAft>
              <a:buClrTx/>
              <a:buSzTx/>
              <a:buFont typeface="Calibri" panose="020F0502020204030204" pitchFamily="34" charset="0"/>
              <a:buChar char="–"/>
              <a:tabLst/>
              <a:defRPr/>
            </a:lvl5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628650" marR="0" lvl="1" indent="-287338"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Second level</a:t>
            </a:r>
          </a:p>
          <a:p>
            <a:pPr marL="969963" marR="0" lvl="2" indent="-341313" algn="l" defTabSz="914400" rtl="0" eaLnBrk="1" fontAlgn="auto" latinLnBrk="0" hangingPunct="1">
              <a:lnSpc>
                <a:spcPct val="100000"/>
              </a:lnSpc>
              <a:spcBef>
                <a:spcPct val="20000"/>
              </a:spcBef>
              <a:spcAft>
                <a:spcPts val="0"/>
              </a:spcAft>
              <a:buClrTx/>
              <a:buSzPct val="50000"/>
              <a:buFont typeface="Wingdings" panose="05000000000000000000" pitchFamily="2" charset="2"/>
              <a:buChar char="q"/>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Third level</a:t>
            </a:r>
          </a:p>
          <a:p>
            <a:pPr marL="1258888" marR="0" lvl="3" indent="-288925"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Fourth level</a:t>
            </a:r>
          </a:p>
          <a:p>
            <a:pPr marL="1543050" marR="0" lvl="4" indent="-287338" algn="l" defTabSz="914400" rtl="0" eaLnBrk="1" fontAlgn="auto" latinLnBrk="0" hangingPunct="1">
              <a:lnSpc>
                <a:spcPct val="100000"/>
              </a:lnSpc>
              <a:spcBef>
                <a:spcPct val="20000"/>
              </a:spcBef>
              <a:spcAft>
                <a:spcPts val="0"/>
              </a:spcAft>
              <a:buClrTx/>
              <a:buSzTx/>
              <a:buFont typeface="Calibri" panose="020F050202020403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p:txBody>
      </p:sp>
      <p:sp>
        <p:nvSpPr>
          <p:cNvPr id="7" name="Title 1"/>
          <p:cNvSpPr txBox="1">
            <a:spLocks/>
          </p:cNvSpPr>
          <p:nvPr userDrawn="1"/>
        </p:nvSpPr>
        <p:spPr>
          <a:xfrm>
            <a:off x="0" y="-28738"/>
            <a:ext cx="9144000" cy="11430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3600" dirty="0">
              <a:solidFill>
                <a:sysClr val="windowText" lastClr="000000"/>
              </a:solidFill>
            </a:endParaRPr>
          </a:p>
        </p:txBody>
      </p:sp>
      <p:sp>
        <p:nvSpPr>
          <p:cNvPr id="11" name="Title 1"/>
          <p:cNvSpPr>
            <a:spLocks noGrp="1"/>
          </p:cNvSpPr>
          <p:nvPr>
            <p:ph type="title"/>
          </p:nvPr>
        </p:nvSpPr>
        <p:spPr>
          <a:xfrm>
            <a:off x="457200" y="274638"/>
            <a:ext cx="8229600" cy="868362"/>
          </a:xfrm>
        </p:spPr>
        <p:txBody>
          <a:bodyPr>
            <a:normAutofit/>
          </a:bodyPr>
          <a:lstStyle>
            <a:lvl1pPr>
              <a:defRPr sz="3600" b="1" baseline="0"/>
            </a:lvl1pPr>
          </a:lstStyle>
          <a:p>
            <a:r>
              <a:rPr lang="en-US" dirty="0" smtClean="0"/>
              <a:t>Click to edit Master title style</a:t>
            </a:r>
            <a:endParaRPr lang="en-US" dirty="0"/>
          </a:p>
        </p:txBody>
      </p:sp>
      <p:sp>
        <p:nvSpPr>
          <p:cNvPr id="12" name="Date Placeholder 3"/>
          <p:cNvSpPr>
            <a:spLocks noGrp="1"/>
          </p:cNvSpPr>
          <p:nvPr>
            <p:ph type="dt" sz="half" idx="2"/>
          </p:nvPr>
        </p:nvSpPr>
        <p:spPr>
          <a:xfrm>
            <a:off x="457200" y="6474728"/>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smtClean="0">
                <a:solidFill>
                  <a:prstClr val="black"/>
                </a:solidFill>
              </a:rPr>
              <a:t>November 2015</a:t>
            </a:r>
            <a:endParaRPr lang="en-US" dirty="0">
              <a:solidFill>
                <a:prstClr val="black"/>
              </a:solidFill>
            </a:endParaRPr>
          </a:p>
        </p:txBody>
      </p:sp>
      <p:sp>
        <p:nvSpPr>
          <p:cNvPr id="13" name="Footer Placeholder 4"/>
          <p:cNvSpPr>
            <a:spLocks noGrp="1"/>
          </p:cNvSpPr>
          <p:nvPr>
            <p:ph type="ftr" sz="quarter" idx="3"/>
          </p:nvPr>
        </p:nvSpPr>
        <p:spPr>
          <a:xfrm>
            <a:off x="2590800" y="6474728"/>
            <a:ext cx="3962400" cy="365125"/>
          </a:xfrm>
          <a:prstGeom prst="rect">
            <a:avLst/>
          </a:prstGeom>
        </p:spPr>
        <p:txBody>
          <a:bodyPr vert="horz" lIns="91440" tIns="45720" rIns="91440" bIns="45720" rtlCol="0" anchor="ctr"/>
          <a:lstStyle>
            <a:lvl1pPr algn="ctr">
              <a:defRPr sz="1200">
                <a:solidFill>
                  <a:schemeClr val="tx1"/>
                </a:solidFill>
              </a:defRPr>
            </a:lvl1pPr>
          </a:lstStyle>
          <a:p>
            <a:r>
              <a:rPr lang="en-US" dirty="0" smtClean="0">
                <a:solidFill>
                  <a:prstClr val="black"/>
                </a:solidFill>
              </a:rPr>
              <a:t>Marketplace for Immigrant Families</a:t>
            </a:r>
            <a:endParaRPr lang="en-US" dirty="0">
              <a:solidFill>
                <a:prstClr val="black"/>
              </a:solidFill>
            </a:endParaRPr>
          </a:p>
        </p:txBody>
      </p:sp>
      <p:sp>
        <p:nvSpPr>
          <p:cNvPr id="14" name="Slide Number Placeholder 5"/>
          <p:cNvSpPr>
            <a:spLocks noGrp="1"/>
          </p:cNvSpPr>
          <p:nvPr>
            <p:ph type="sldNum" sz="quarter" idx="4"/>
          </p:nvPr>
        </p:nvSpPr>
        <p:spPr>
          <a:xfrm>
            <a:off x="6553200" y="6474728"/>
            <a:ext cx="2133600" cy="365125"/>
          </a:xfrm>
          <a:prstGeom prst="rect">
            <a:avLst/>
          </a:prstGeom>
        </p:spPr>
        <p:txBody>
          <a:bodyPr vert="horz" lIns="91440" tIns="45720" rIns="91440" bIns="45720" rtlCol="0" anchor="ctr"/>
          <a:lstStyle>
            <a:lvl1pPr algn="r">
              <a:defRPr sz="12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998530059"/>
      </p:ext>
    </p:extLst>
  </p:cSld>
  <p:clrMapOvr>
    <a:masterClrMapping/>
  </p:clrMapOvr>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p:cSld name="2_CMS title1">
    <p:bg>
      <p:bgPr>
        <a:solidFill>
          <a:schemeClr val="bg1"/>
        </a:solidFill>
        <a:effectLst/>
      </p:bgPr>
    </p:bg>
    <p:spTree>
      <p:nvGrpSpPr>
        <p:cNvPr id="1" name=""/>
        <p:cNvGrpSpPr/>
        <p:nvPr/>
      </p:nvGrpSpPr>
      <p:grpSpPr>
        <a:xfrm>
          <a:off x="0" y="0"/>
          <a:ext cx="0" cy="0"/>
          <a:chOff x="0" y="0"/>
          <a:chExt cx="0" cy="0"/>
        </a:xfrm>
      </p:grpSpPr>
      <p:pic>
        <p:nvPicPr>
          <p:cNvPr id="7" name="Picture 3" descr="Una empresaria afroamericana de pie con los brazos cruzados y un equipo de profesionales detrás de ella."/>
          <p:cNvPicPr>
            <a:picLocks noChangeAspect="1" noChangeArrowheads="1"/>
          </p:cNvPicPr>
          <p:nvPr/>
        </p:nvPicPr>
        <p:blipFill>
          <a:blip r:embed="rId2" cstate="print">
            <a:extLst>
              <a:ext uri="{28A0092B-C50C-407E-A947-70E740481C1C}">
                <a14:useLocalDpi xmlns:a14="http://schemas.microsoft.com/office/drawing/2010/main" val="0"/>
              </a:ext>
            </a:extLst>
          </a:blip>
          <a:srcRect l="7001"/>
          <a:stretch>
            <a:fillRect/>
          </a:stretch>
        </p:blipFill>
        <p:spPr bwMode="auto">
          <a:xfrm>
            <a:off x="13819" y="2438400"/>
            <a:ext cx="5243981"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dirty="0"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descr="Logo de los Centros de Medicare y Medicai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0"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06504684"/>
      </p:ext>
    </p:extLst>
  </p:cSld>
  <p:clrMapOvr>
    <a:masterClrMapping/>
  </p:clrMapOvr>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hin Bar_No CMS Logo">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1"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grpSp>
        <p:nvGrpSpPr>
          <p:cNvPr id="24" name="Group 23"/>
          <p:cNvGrpSpPr/>
          <p:nvPr userDrawn="1"/>
        </p:nvGrpSpPr>
        <p:grpSpPr>
          <a:xfrm>
            <a:off x="0" y="1442085"/>
            <a:ext cx="9144000" cy="99695"/>
            <a:chOff x="0" y="1472565"/>
            <a:chExt cx="9144000" cy="99695"/>
          </a:xfrm>
        </p:grpSpPr>
        <p:cxnSp>
          <p:nvCxnSpPr>
            <p:cNvPr id="17" name="Straight Connector 16"/>
            <p:cNvCxnSpPr/>
            <p:nvPr userDrawn="1"/>
          </p:nvCxnSpPr>
          <p:spPr>
            <a:xfrm>
              <a:off x="0" y="1572260"/>
              <a:ext cx="9144000" cy="0"/>
            </a:xfrm>
            <a:prstGeom prst="line">
              <a:avLst/>
            </a:prstGeom>
            <a:ln w="101600" cap="sq">
              <a:solidFill>
                <a:srgbClr val="FFD004"/>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userDrawn="1"/>
          </p:nvCxnSpPr>
          <p:spPr>
            <a:xfrm>
              <a:off x="0" y="1472565"/>
              <a:ext cx="9144000" cy="0"/>
            </a:xfrm>
            <a:prstGeom prst="line">
              <a:avLst/>
            </a:prstGeom>
            <a:ln w="101600" cap="sq">
              <a:solidFill>
                <a:srgbClr val="084A9C"/>
              </a:solidFill>
            </a:ln>
          </p:spPr>
          <p:style>
            <a:lnRef idx="1">
              <a:schemeClr val="accent1"/>
            </a:lnRef>
            <a:fillRef idx="0">
              <a:schemeClr val="accent1"/>
            </a:fillRef>
            <a:effectRef idx="0">
              <a:schemeClr val="accent1"/>
            </a:effectRef>
            <a:fontRef idx="minor">
              <a:schemeClr val="tx1"/>
            </a:fontRef>
          </p:style>
        </p:cxnSp>
      </p:grpSp>
      <p:sp>
        <p:nvSpPr>
          <p:cNvPr id="23" name="Title 22"/>
          <p:cNvSpPr>
            <a:spLocks noGrp="1"/>
          </p:cNvSpPr>
          <p:nvPr userDrawn="1">
            <p:ph type="title"/>
          </p:nvPr>
        </p:nvSpPr>
        <p:spPr>
          <a:xfrm>
            <a:off x="0" y="0"/>
            <a:ext cx="9144000" cy="1371600"/>
          </a:xfrm>
          <a:noFill/>
          <a:effectLst/>
        </p:spPr>
        <p:txBody>
          <a:bodyPr/>
          <a:lstStyle/>
          <a:p>
            <a:r>
              <a:rPr lang="en-US" dirty="0" smtClean="0"/>
              <a:t>Click to edit Master title style</a:t>
            </a:r>
            <a:endParaRPr lang="en-US" dirty="0"/>
          </a:p>
        </p:txBody>
      </p:sp>
      <p:sp>
        <p:nvSpPr>
          <p:cNvPr id="2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35208520"/>
      </p:ext>
    </p:extLst>
  </p:cSld>
  <p:clrMapOvr>
    <a:masterClrMapping/>
  </p:clrMapOvr>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10_CMS title1">
    <p:bg>
      <p:bgPr>
        <a:solidFill>
          <a:schemeClr val="bg1"/>
        </a:solidFill>
        <a:effectLst/>
      </p:bgPr>
    </p:bg>
    <p:spTree>
      <p:nvGrpSpPr>
        <p:cNvPr id="1" name=""/>
        <p:cNvGrpSpPr/>
        <p:nvPr/>
      </p:nvGrpSpPr>
      <p:grpSpPr>
        <a:xfrm>
          <a:off x="0" y="0"/>
          <a:ext cx="0" cy="0"/>
          <a:chOff x="0" y="0"/>
          <a:chExt cx="0" cy="0"/>
        </a:xfrm>
      </p:grpSpPr>
      <p:pic>
        <p:nvPicPr>
          <p:cNvPr id="7" name="Picture 3" descr="Una mujer de pie en una reunión con los brazos cruzados con un equipo de profesionales en el fondo en una mesa.&#10;"/>
          <p:cNvPicPr>
            <a:picLocks noChangeAspect="1" noChangeArrowheads="1"/>
          </p:cNvPicPr>
          <p:nvPr/>
        </p:nvPicPr>
        <p:blipFill>
          <a:blip r:embed="rId2" cstate="print"/>
          <a:stretch>
            <a:fillRect/>
          </a:stretch>
        </p:blipFill>
        <p:spPr bwMode="auto">
          <a:xfrm>
            <a:off x="0" y="2438400"/>
            <a:ext cx="3673984" cy="4435856"/>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dirty="0" smtClean="0"/>
              <a:t>Click to edit Master title style</a:t>
            </a:r>
            <a:endParaRPr lang="en-US" dirty="0"/>
          </a:p>
        </p:txBody>
      </p:sp>
      <p:sp>
        <p:nvSpPr>
          <p:cNvPr id="8" name="Text Placeholder 2"/>
          <p:cNvSpPr>
            <a:spLocks noGrp="1"/>
          </p:cNvSpPr>
          <p:nvPr>
            <p:ph type="body" sz="quarter" idx="10" hasCustomPrompt="1"/>
          </p:nvPr>
        </p:nvSpPr>
        <p:spPr>
          <a:xfrm>
            <a:off x="4191000" y="3048000"/>
            <a:ext cx="47244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191000" y="4267200"/>
            <a:ext cx="47244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Logo de los Centros de Medicare y Medicai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1"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56145239"/>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11_CMS title1">
    <p:bg>
      <p:bgPr>
        <a:solidFill>
          <a:schemeClr val="bg1"/>
        </a:solidFill>
        <a:effectLst/>
      </p:bgPr>
    </p:bg>
    <p:spTree>
      <p:nvGrpSpPr>
        <p:cNvPr id="1" name=""/>
        <p:cNvGrpSpPr/>
        <p:nvPr/>
      </p:nvGrpSpPr>
      <p:grpSpPr>
        <a:xfrm>
          <a:off x="0" y="0"/>
          <a:ext cx="0" cy="0"/>
          <a:chOff x="0" y="0"/>
          <a:chExt cx="0" cy="0"/>
        </a:xfrm>
      </p:grpSpPr>
      <p:pic>
        <p:nvPicPr>
          <p:cNvPr id="7" name="Picture 3" descr="Dos mujeres profesionales frente a una computadora portátil."/>
          <p:cNvPicPr>
            <a:picLocks noChangeAspect="1" noChangeArrowheads="1"/>
          </p:cNvPicPr>
          <p:nvPr/>
        </p:nvPicPr>
        <p:blipFill>
          <a:blip r:embed="rId2" cstate="print"/>
          <a:srcRect l="7702" r="6739"/>
          <a:stretch>
            <a:fillRect/>
          </a:stretch>
        </p:blipFill>
        <p:spPr bwMode="auto">
          <a:xfrm>
            <a:off x="3785960" y="2514600"/>
            <a:ext cx="5358040" cy="43434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289560" y="3048000"/>
            <a:ext cx="3352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289560" y="4267200"/>
            <a:ext cx="334772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Logo de los Centros de Medicare y Medicai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1" name="Slide Number Placeholder 6"/>
          <p:cNvSpPr>
            <a:spLocks noGrp="1"/>
          </p:cNvSpPr>
          <p:nvPr>
            <p:ph type="sldNum" sz="quarter" idx="4"/>
          </p:nvPr>
        </p:nvSpPr>
        <p:spPr>
          <a:xfrm>
            <a:off x="28956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89875413"/>
      </p:ext>
    </p:extLst>
  </p:cSld>
  <p:clrMapOvr>
    <a:masterClrMapping/>
  </p:clrMapOvr>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12_CMS title1">
    <p:bg>
      <p:bgPr>
        <a:solidFill>
          <a:schemeClr val="bg1"/>
        </a:solidFill>
        <a:effectLst/>
      </p:bgPr>
    </p:bg>
    <p:spTree>
      <p:nvGrpSpPr>
        <p:cNvPr id="1" name=""/>
        <p:cNvGrpSpPr/>
        <p:nvPr/>
      </p:nvGrpSpPr>
      <p:grpSpPr>
        <a:xfrm>
          <a:off x="0" y="0"/>
          <a:ext cx="0" cy="0"/>
          <a:chOff x="0" y="0"/>
          <a:chExt cx="0" cy="0"/>
        </a:xfrm>
      </p:grpSpPr>
      <p:pic>
        <p:nvPicPr>
          <p:cNvPr id="7" name="Picture 3" descr="Un grupo de hombres y mujeres profesionales debatiendo sobre los documentos que sostienen."/>
          <p:cNvPicPr>
            <a:picLocks noChangeAspect="1" noChangeArrowheads="1"/>
          </p:cNvPicPr>
          <p:nvPr/>
        </p:nvPicPr>
        <p:blipFill>
          <a:blip r:embed="rId2" cstate="print"/>
          <a:srcRect l="6069"/>
          <a:stretch>
            <a:fillRect/>
          </a:stretch>
        </p:blipFill>
        <p:spPr bwMode="auto">
          <a:xfrm>
            <a:off x="-34899" y="2438401"/>
            <a:ext cx="535448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86400" y="3048000"/>
            <a:ext cx="3352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562600" y="42672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5" name="Picture 14" descr="Logo de los Centros de Medicare y Medicai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0"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60382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Yellow Bar">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1313" indent="-341313">
              <a:buFont typeface="Wingdings" panose="05000000000000000000" pitchFamily="2" charset="2"/>
              <a:buChar char="§"/>
              <a:defRPr sz="3000">
                <a:latin typeface="Calibri" panose="020F0502020204030204" pitchFamily="34" charset="0"/>
                <a:cs typeface="Calibri" panose="020F0502020204030204" pitchFamily="34" charset="0"/>
              </a:defRPr>
            </a:lvl1pPr>
            <a:lvl2pPr marL="682625" indent="-287338">
              <a:buFont typeface="Arial" panose="020B0604020202020204" pitchFamily="34" charset="0"/>
              <a:buChar char="•"/>
              <a:defRPr sz="2600">
                <a:latin typeface="Calibri" panose="020F0502020204030204" pitchFamily="34" charset="0"/>
                <a:cs typeface="Calibri" panose="020F0502020204030204" pitchFamily="34" charset="0"/>
              </a:defRPr>
            </a:lvl2pPr>
            <a:lvl3pPr marL="1023938" indent="-341313">
              <a:buSzPct val="50000"/>
              <a:buFont typeface="Wingdings" panose="05000000000000000000" pitchFamily="2" charset="2"/>
              <a:buChar char="q"/>
              <a:defRPr sz="2600">
                <a:latin typeface="Calibri" panose="020F0502020204030204" pitchFamily="34" charset="0"/>
                <a:cs typeface="Calibri" panose="020F0502020204030204" pitchFamily="34" charset="0"/>
              </a:defRPr>
            </a:lvl3pPr>
            <a:lvl4pPr marL="1487488" indent="-395288">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txBox="1">
            <a:spLocks/>
          </p:cNvSpPr>
          <p:nvPr userDrawn="1"/>
        </p:nvSpPr>
        <p:spPr>
          <a:xfrm>
            <a:off x="5256" y="3291"/>
            <a:ext cx="9144000" cy="11430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3600" dirty="0">
              <a:solidFill>
                <a:sysClr val="windowText" lastClr="000000"/>
              </a:solidFill>
            </a:endParaRPr>
          </a:p>
        </p:txBody>
      </p:sp>
      <p:sp>
        <p:nvSpPr>
          <p:cNvPr id="11" name="Title Placeholder 1"/>
          <p:cNvSpPr>
            <a:spLocks noGrp="1"/>
          </p:cNvSpPr>
          <p:nvPr>
            <p:ph type="title"/>
          </p:nvPr>
        </p:nvSpPr>
        <p:spPr>
          <a:xfrm>
            <a:off x="5256" y="35197"/>
            <a:ext cx="9144000" cy="1069430"/>
          </a:xfrm>
          <a:prstGeom prst="rect">
            <a:avLst/>
          </a:prstGeom>
        </p:spPr>
        <p:txBody>
          <a:bodyPr vert="horz" lIns="91440" tIns="45720" rIns="91440" bIns="45720" rtlCol="0" anchor="ctr">
            <a:normAutofit/>
          </a:bodyPr>
          <a:lstStyle>
            <a:lvl1pPr>
              <a:defRPr sz="3600" b="1"/>
            </a:lvl1pPr>
          </a:lstStyle>
          <a:p>
            <a:r>
              <a:rPr lang="en-US" dirty="0" smtClean="0"/>
              <a:t>Click to edit Master title</a:t>
            </a:r>
            <a:endParaRPr lang="en-US" dirty="0"/>
          </a:p>
        </p:txBody>
      </p:sp>
      <p:sp>
        <p:nvSpPr>
          <p:cNvPr id="8" name="Date Placeholder 1"/>
          <p:cNvSpPr>
            <a:spLocks noGrp="1"/>
          </p:cNvSpPr>
          <p:nvPr>
            <p:ph type="dt" sz="half" idx="10"/>
          </p:nvPr>
        </p:nvSpPr>
        <p:spPr>
          <a:xfrm>
            <a:off x="457200" y="6340475"/>
            <a:ext cx="2133600" cy="365125"/>
          </a:xfrm>
          <a:prstGeom prst="rect">
            <a:avLst/>
          </a:prstGeom>
        </p:spPr>
        <p:txBody>
          <a:bodyPr/>
          <a:lstStyle>
            <a:lvl1pPr>
              <a:defRPr sz="1200">
                <a:solidFill>
                  <a:schemeClr val="tx1"/>
                </a:solidFill>
                <a:latin typeface="Calibri" panose="020F0502020204030204" pitchFamily="34" charset="0"/>
                <a:cs typeface="Calibri" panose="020F0502020204030204" pitchFamily="34" charset="0"/>
              </a:defRPr>
            </a:lvl1pPr>
          </a:lstStyle>
          <a:p>
            <a:r>
              <a:rPr lang="en-US" smtClean="0">
                <a:solidFill>
                  <a:prstClr val="black"/>
                </a:solidFill>
              </a:rPr>
              <a:t>November 2015</a:t>
            </a:r>
            <a:endParaRPr lang="en-US" dirty="0">
              <a:solidFill>
                <a:prstClr val="black"/>
              </a:solidFill>
            </a:endParaRPr>
          </a:p>
        </p:txBody>
      </p:sp>
      <p:sp>
        <p:nvSpPr>
          <p:cNvPr id="9" name="Footer Placeholder 2"/>
          <p:cNvSpPr>
            <a:spLocks noGrp="1"/>
          </p:cNvSpPr>
          <p:nvPr>
            <p:ph type="ftr" sz="quarter" idx="11"/>
          </p:nvPr>
        </p:nvSpPr>
        <p:spPr>
          <a:xfrm>
            <a:off x="2590800" y="6340475"/>
            <a:ext cx="3962400" cy="365125"/>
          </a:xfrm>
          <a:prstGeom prst="rect">
            <a:avLst/>
          </a:prstGeom>
        </p:spPr>
        <p:txBody>
          <a:bodyPr/>
          <a:lstStyle>
            <a:lvl1pPr algn="ctr">
              <a:defRPr sz="1200">
                <a:solidFill>
                  <a:schemeClr val="tx1"/>
                </a:solidFill>
                <a:latin typeface="Calibri" panose="020F0502020204030204" pitchFamily="34" charset="0"/>
                <a:cs typeface="Calibri" panose="020F0502020204030204" pitchFamily="34" charset="0"/>
              </a:defRPr>
            </a:lvl1pPr>
          </a:lstStyle>
          <a:p>
            <a:r>
              <a:rPr lang="en-US" dirty="0" smtClean="0">
                <a:solidFill>
                  <a:prstClr val="black"/>
                </a:solidFill>
              </a:rPr>
              <a:t>Marketplace for Immigrant Families</a:t>
            </a:r>
            <a:endParaRPr lang="en-US" dirty="0">
              <a:solidFill>
                <a:prstClr val="black"/>
              </a:solidFill>
            </a:endParaRPr>
          </a:p>
        </p:txBody>
      </p:sp>
      <p:sp>
        <p:nvSpPr>
          <p:cNvPr id="10" name="Slide Number Placeholder 3"/>
          <p:cNvSpPr>
            <a:spLocks noGrp="1"/>
          </p:cNvSpPr>
          <p:nvPr>
            <p:ph type="sldNum" sz="quarter" idx="12"/>
          </p:nvPr>
        </p:nvSpPr>
        <p:spPr>
          <a:xfrm>
            <a:off x="6553200" y="6340475"/>
            <a:ext cx="2133600" cy="365125"/>
          </a:xfrm>
          <a:prstGeom prst="rect">
            <a:avLst/>
          </a:prstGeom>
        </p:spPr>
        <p:txBody>
          <a:bodyPr/>
          <a:lstStyle>
            <a:lvl1pPr algn="r">
              <a:defRPr sz="1200">
                <a:solidFill>
                  <a:schemeClr val="tx1"/>
                </a:solidFill>
                <a:latin typeface="Calibri" panose="020F0502020204030204" pitchFamily="34" charset="0"/>
                <a:cs typeface="Calibri" panose="020F0502020204030204" pitchFamily="34" charset="0"/>
              </a:defRPr>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1539800347"/>
      </p:ext>
    </p:extLst>
  </p:cSld>
  <p:clrMapOvr>
    <a:masterClrMapping/>
  </p:clrMapOvr>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9_CMS title1">
    <p:bg>
      <p:bgPr>
        <a:solidFill>
          <a:schemeClr val="bg1"/>
        </a:solidFill>
        <a:effectLst/>
      </p:bgPr>
    </p:bg>
    <p:spTree>
      <p:nvGrpSpPr>
        <p:cNvPr id="1" name=""/>
        <p:cNvGrpSpPr/>
        <p:nvPr/>
      </p:nvGrpSpPr>
      <p:grpSpPr>
        <a:xfrm>
          <a:off x="0" y="0"/>
          <a:ext cx="0" cy="0"/>
          <a:chOff x="0" y="0"/>
          <a:chExt cx="0" cy="0"/>
        </a:xfrm>
      </p:grpSpPr>
      <p:pic>
        <p:nvPicPr>
          <p:cNvPr id="7" name="Picture 3" descr="Un equipo de profesionales de pie en grupo."/>
          <p:cNvPicPr>
            <a:picLocks noChangeAspect="1" noChangeArrowheads="1"/>
          </p:cNvPicPr>
          <p:nvPr/>
        </p:nvPicPr>
        <p:blipFill>
          <a:blip r:embed="rId2" cstate="print"/>
          <a:srcRect l="7031" r="4688"/>
          <a:stretch>
            <a:fillRect/>
          </a:stretch>
        </p:blipFill>
        <p:spPr bwMode="auto">
          <a:xfrm>
            <a:off x="1055" y="2514600"/>
            <a:ext cx="5753840" cy="43434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pic>
        <p:nvPicPr>
          <p:cNvPr id="11" name="Picture 10" descr="Logo de los Centros de Medicare y Medicai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0"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94814101"/>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6_CMS title1">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638800" y="3048000"/>
            <a:ext cx="35052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638800" y="4252883"/>
            <a:ext cx="35052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Logo de los Centros de Medicare y Medicai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Tree>
    <p:extLst>
      <p:ext uri="{BB962C8B-B14F-4D97-AF65-F5344CB8AC3E}">
        <p14:creationId xmlns:p14="http://schemas.microsoft.com/office/powerpoint/2010/main" val="3577486266"/>
      </p:ext>
    </p:extLst>
  </p:cSld>
  <p:clrMapOvr>
    <a:masterClrMapping/>
  </p:clrMapOvr>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p:cSld name="8_CMS title1">
    <p:bg>
      <p:bgPr>
        <a:solidFill>
          <a:schemeClr val="bg1"/>
        </a:solidFill>
        <a:effectLst/>
      </p:bgPr>
    </p:bg>
    <p:spTree>
      <p:nvGrpSpPr>
        <p:cNvPr id="1" name=""/>
        <p:cNvGrpSpPr/>
        <p:nvPr/>
      </p:nvGrpSpPr>
      <p:grpSpPr>
        <a:xfrm>
          <a:off x="0" y="0"/>
          <a:ext cx="0" cy="0"/>
          <a:chOff x="0" y="0"/>
          <a:chExt cx="0" cy="0"/>
        </a:xfrm>
      </p:grpSpPr>
      <p:pic>
        <p:nvPicPr>
          <p:cNvPr id="7" name="Picture 3" descr="Una mujer joven vestida con ropa informal con una mochila, caminando por un parque."/>
          <p:cNvPicPr>
            <a:picLocks noChangeAspect="1" noChangeArrowheads="1"/>
          </p:cNvPicPr>
          <p:nvPr/>
        </p:nvPicPr>
        <p:blipFill>
          <a:blip r:embed="rId2" cstate="print"/>
          <a:srcRect l="39844" r="4687"/>
          <a:stretch>
            <a:fillRect/>
          </a:stretch>
        </p:blipFill>
        <p:spPr bwMode="auto">
          <a:xfrm>
            <a:off x="0" y="2280607"/>
            <a:ext cx="3810000" cy="4577393"/>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4343400" y="3048000"/>
            <a:ext cx="42672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343400" y="4267200"/>
            <a:ext cx="42672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Logo de los Centros de Medicare y Medicai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5888065"/>
      </p:ext>
    </p:extLst>
  </p:cSld>
  <p:clrMapOvr>
    <a:masterClrMapping/>
  </p:clrMapOvr>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p:cSld name="7_CMS title1">
    <p:bg>
      <p:bgPr>
        <a:solidFill>
          <a:schemeClr val="bg1"/>
        </a:solidFill>
        <a:effectLst/>
      </p:bgPr>
    </p:bg>
    <p:spTree>
      <p:nvGrpSpPr>
        <p:cNvPr id="1" name=""/>
        <p:cNvGrpSpPr/>
        <p:nvPr/>
      </p:nvGrpSpPr>
      <p:grpSpPr>
        <a:xfrm>
          <a:off x="0" y="0"/>
          <a:ext cx="0" cy="0"/>
          <a:chOff x="0" y="0"/>
          <a:chExt cx="0" cy="0"/>
        </a:xfrm>
      </p:grpSpPr>
      <p:pic>
        <p:nvPicPr>
          <p:cNvPr id="7" name="Picture 3" descr="Un equipo de profesionales de pie en grupo."/>
          <p:cNvPicPr>
            <a:picLocks noChangeAspect="1" noChangeArrowheads="1"/>
          </p:cNvPicPr>
          <p:nvPr/>
        </p:nvPicPr>
        <p:blipFill>
          <a:blip r:embed="rId2" cstate="print"/>
          <a:srcRect l="14062" r="7031"/>
          <a:stretch>
            <a:fillRect/>
          </a:stretch>
        </p:blipFill>
        <p:spPr bwMode="auto">
          <a:xfrm>
            <a:off x="3910920" y="2438401"/>
            <a:ext cx="5233080"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3048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304800" y="42672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Logo de los Centros de Medicare y Medicai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411762"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8319481"/>
      </p:ext>
    </p:extLst>
  </p:cSld>
  <p:clrMapOvr>
    <a:masterClrMapping/>
  </p:clrMapOvr>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p:cSld name="5_CMS title1">
    <p:bg>
      <p:bgPr>
        <a:solidFill>
          <a:schemeClr val="bg1"/>
        </a:solidFill>
        <a:effectLst/>
      </p:bgPr>
    </p:bg>
    <p:spTree>
      <p:nvGrpSpPr>
        <p:cNvPr id="1" name=""/>
        <p:cNvGrpSpPr/>
        <p:nvPr/>
      </p:nvGrpSpPr>
      <p:grpSpPr>
        <a:xfrm>
          <a:off x="0" y="0"/>
          <a:ext cx="0" cy="0"/>
          <a:chOff x="0" y="0"/>
          <a:chExt cx="0" cy="0"/>
        </a:xfrm>
      </p:grpSpPr>
      <p:pic>
        <p:nvPicPr>
          <p:cNvPr id="7" name="Picture 3" descr="Una mujer joven ayudando a un niño en una computadora."/>
          <p:cNvPicPr>
            <a:picLocks noChangeAspect="1" noChangeArrowheads="1"/>
          </p:cNvPicPr>
          <p:nvPr/>
        </p:nvPicPr>
        <p:blipFill>
          <a:blip r:embed="rId2" cstate="print"/>
          <a:srcRect l="9375" r="14062" b="3517"/>
          <a:stretch>
            <a:fillRect/>
          </a:stretch>
        </p:blipFill>
        <p:spPr bwMode="auto">
          <a:xfrm>
            <a:off x="16432" y="2514600"/>
            <a:ext cx="5165168" cy="4337683"/>
          </a:xfrm>
          <a:prstGeom prst="rect">
            <a:avLst/>
          </a:prstGeom>
          <a:noFill/>
          <a:ln w="9525">
            <a:noFill/>
            <a:miter lim="800000"/>
            <a:headEnd/>
            <a:tailEnd/>
          </a:ln>
          <a:effectLst/>
          <a:scene3d>
            <a:camera prst="orthographicFront">
              <a:rot lat="0" lon="10800000" rev="0"/>
            </a:camera>
            <a:lightRig rig="threePt" dir="t"/>
          </a:scene3d>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86400" y="3048000"/>
            <a:ext cx="34290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86400" y="4267200"/>
            <a:ext cx="34290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Logo de los Centros de Medicare y Medicai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35470933"/>
      </p:ext>
    </p:extLst>
  </p:cSld>
  <p:clrMapOvr>
    <a:masterClrMapping/>
  </p:clrMapOvr>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p:cSld name="CMS title4">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pic>
        <p:nvPicPr>
          <p:cNvPr id="8" name="Picture 7" descr="Un grupo de niños de pie, sosteniendo suministros escolares."/>
          <p:cNvPicPr>
            <a:picLocks noChangeAspect="1"/>
          </p:cNvPicPr>
          <p:nvPr/>
        </p:nvPicPr>
        <p:blipFill>
          <a:blip r:embed="rId2" cstate="print">
            <a:extLst>
              <a:ext uri="{28A0092B-C50C-407E-A947-70E740481C1C}">
                <a14:useLocalDpi xmlns:a14="http://schemas.microsoft.com/office/drawing/2010/main" val="0"/>
              </a:ext>
            </a:extLst>
          </a:blip>
          <a:srcRect l="5688"/>
          <a:stretch>
            <a:fillRect/>
          </a:stretch>
        </p:blipFill>
        <p:spPr>
          <a:xfrm>
            <a:off x="14600" y="2963450"/>
            <a:ext cx="5295431" cy="3891090"/>
          </a:xfrm>
          <a:prstGeom prst="rect">
            <a:avLst/>
          </a:prstGeom>
          <a:effectLst/>
        </p:spPr>
      </p:pic>
      <p:sp>
        <p:nvSpPr>
          <p:cNvPr id="14"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7" name="Text Placeholder 2"/>
          <p:cNvSpPr>
            <a:spLocks noGrp="1"/>
          </p:cNvSpPr>
          <p:nvPr>
            <p:ph type="body" sz="quarter" idx="11" hasCustomPrompt="1"/>
          </p:nvPr>
        </p:nvSpPr>
        <p:spPr>
          <a:xfrm>
            <a:off x="55626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0" name="TextBox 9"/>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1" name="Picture 10" descr="Logo de los Centros de Medicare y Medicai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87176886"/>
      </p:ext>
    </p:extLst>
  </p:cSld>
  <p:clrMapOvr>
    <a:masterClrMapping/>
  </p:clrMapOvr>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p:cSld name="4_CMS title1">
    <p:bg>
      <p:bgPr>
        <a:solidFill>
          <a:schemeClr val="bg1"/>
        </a:solidFill>
        <a:effectLst/>
      </p:bgPr>
    </p:bg>
    <p:spTree>
      <p:nvGrpSpPr>
        <p:cNvPr id="1" name=""/>
        <p:cNvGrpSpPr/>
        <p:nvPr/>
      </p:nvGrpSpPr>
      <p:grpSpPr>
        <a:xfrm>
          <a:off x="0" y="0"/>
          <a:ext cx="0" cy="0"/>
          <a:chOff x="0" y="0"/>
          <a:chExt cx="0" cy="0"/>
        </a:xfrm>
      </p:grpSpPr>
      <p:pic>
        <p:nvPicPr>
          <p:cNvPr id="7" name="Picture 3" descr="Una pareja de adultos activos, andando en bicicleta por un parque."/>
          <p:cNvPicPr>
            <a:picLocks noChangeAspect="1" noChangeArrowheads="1"/>
          </p:cNvPicPr>
          <p:nvPr/>
        </p:nvPicPr>
        <p:blipFill>
          <a:blip r:embed="rId2" cstate="print"/>
          <a:stretch>
            <a:fillRect/>
          </a:stretch>
        </p:blipFill>
        <p:spPr bwMode="auto">
          <a:xfrm>
            <a:off x="697" y="2438400"/>
            <a:ext cx="6629401"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10200" y="3048000"/>
            <a:ext cx="35052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10200" y="4267200"/>
            <a:ext cx="35052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Logo de los Centros de Medicare y Medicai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11795044"/>
      </p:ext>
    </p:extLst>
  </p:cSld>
  <p:clrMapOvr>
    <a:masterClrMapping/>
  </p:clrMapOvr>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p:cSld name="CMS title2">
    <p:bg>
      <p:bgPr>
        <a:solidFill>
          <a:schemeClr val="bg1"/>
        </a:solidFill>
        <a:effectLst/>
      </p:bgPr>
    </p:bg>
    <p:spTree>
      <p:nvGrpSpPr>
        <p:cNvPr id="1" name=""/>
        <p:cNvGrpSpPr/>
        <p:nvPr/>
      </p:nvGrpSpPr>
      <p:grpSpPr>
        <a:xfrm>
          <a:off x="0" y="0"/>
          <a:ext cx="0" cy="0"/>
          <a:chOff x="0" y="0"/>
          <a:chExt cx="0" cy="0"/>
        </a:xfrm>
      </p:grpSpPr>
      <p:pic>
        <p:nvPicPr>
          <p:cNvPr id="8" name="Picture 2" descr="Un grupo de médicos revisando radiografías."/>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2438400"/>
            <a:ext cx="4639734"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733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4953000" y="4191000"/>
            <a:ext cx="3733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Logo de los Centros de Medicare y Medicai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61340332"/>
      </p:ext>
    </p:extLst>
  </p:cSld>
  <p:clrMapOvr>
    <a:masterClrMapping/>
  </p:clrMapOvr>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6" name="Picture 5" descr="Un grupo de adultos mayores jugando a las cartas en un jardín de invierno, sentados en sillones de mimbr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340" y="2514600"/>
            <a:ext cx="5615940" cy="4343400"/>
          </a:xfrm>
          <a:prstGeom prst="rect">
            <a:avLst/>
          </a:prstGeom>
          <a:ln>
            <a:noFill/>
          </a:ln>
        </p:spPr>
      </p:pic>
      <p:sp>
        <p:nvSpPr>
          <p:cNvPr id="7" name="Title 8"/>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10"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5943600" y="4267200"/>
            <a:ext cx="29718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r>
              <a:rPr lang="en-US" sz="2400" b="0" i="1" dirty="0" smtClean="0">
                <a:solidFill>
                  <a:srgbClr val="084A9C"/>
                </a:solidFill>
              </a:rPr>
              <a:t>Date</a:t>
            </a:r>
            <a:endParaRPr lang="en-US" sz="2800" b="0" i="1" dirty="0" smtClean="0">
              <a:solidFill>
                <a:srgbClr val="084A9C"/>
              </a:solidFill>
            </a:endParaRPr>
          </a:p>
        </p:txBody>
      </p:sp>
      <p:pic>
        <p:nvPicPr>
          <p:cNvPr id="8" name="Picture 7" descr="Logo de los Centros de Medicare y Medicai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9"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910139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showMasterSp="0" preserve="1">
  <p:cSld name="1_CMS title1">
    <p:bg>
      <p:bgPr>
        <a:solidFill>
          <a:schemeClr val="bg1"/>
        </a:solidFill>
        <a:effectLst/>
      </p:bgPr>
    </p:bg>
    <p:spTree>
      <p:nvGrpSpPr>
        <p:cNvPr id="1" name=""/>
        <p:cNvGrpSpPr/>
        <p:nvPr/>
      </p:nvGrpSpPr>
      <p:grpSpPr>
        <a:xfrm>
          <a:off x="0" y="0"/>
          <a:ext cx="0" cy="0"/>
          <a:chOff x="0" y="0"/>
          <a:chExt cx="0" cy="0"/>
        </a:xfrm>
      </p:grpSpPr>
      <p:pic>
        <p:nvPicPr>
          <p:cNvPr id="7" name="Picture 3" descr="Un collage de fotografías. Estas fotografías muestran profesionales de la salud ofreciendo cuidados a pacientes.&#10;"/>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b="2107"/>
          <a:stretch/>
        </p:blipFill>
        <p:spPr bwMode="auto">
          <a:xfrm>
            <a:off x="-8417" y="2438400"/>
            <a:ext cx="5647217" cy="4419600"/>
          </a:xfrm>
          <a:prstGeom prst="rect">
            <a:avLst/>
          </a:prstGeom>
          <a:noFill/>
          <a:ln w="9525">
            <a:noFill/>
            <a:miter lim="800000"/>
            <a:headEnd/>
            <a:tailEnd/>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943600" y="3048000"/>
            <a:ext cx="29718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943600" y="4267200"/>
            <a:ext cx="29718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Logo de los Centros de Medicare y Medicai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70731207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3_CMS title1">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dirty="0" smtClean="0"/>
              <a:t>Click to edit Master title style</a:t>
            </a:r>
            <a:endParaRPr lang="en-US" dirty="0"/>
          </a:p>
        </p:txBody>
      </p:sp>
      <p:sp>
        <p:nvSpPr>
          <p:cNvPr id="8" name="Text Placeholder 2"/>
          <p:cNvSpPr>
            <a:spLocks noGrp="1"/>
          </p:cNvSpPr>
          <p:nvPr>
            <p:ph type="body" sz="quarter" idx="10" hasCustomPrompt="1"/>
          </p:nvPr>
        </p:nvSpPr>
        <p:spPr>
          <a:xfrm>
            <a:off x="381000" y="3048000"/>
            <a:ext cx="2286000" cy="224952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72829" y="152400"/>
            <a:ext cx="1103313"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5997682"/>
      </p:ext>
    </p:extLst>
  </p:cSld>
  <p:clrMapOvr>
    <a:masterClrMapping/>
  </p:clrMapOvr>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p:cSld name="CMS title3">
    <p:bg>
      <p:bgPr>
        <a:solidFill>
          <a:schemeClr val="bg1"/>
        </a:solidFill>
        <a:effectLst/>
      </p:bgPr>
    </p:bg>
    <p:spTree>
      <p:nvGrpSpPr>
        <p:cNvPr id="1" name=""/>
        <p:cNvGrpSpPr/>
        <p:nvPr/>
      </p:nvGrpSpPr>
      <p:grpSpPr>
        <a:xfrm>
          <a:off x="0" y="0"/>
          <a:ext cx="0" cy="0"/>
          <a:chOff x="0" y="0"/>
          <a:chExt cx="0" cy="0"/>
        </a:xfrm>
      </p:grpSpPr>
      <p:pic>
        <p:nvPicPr>
          <p:cNvPr id="7" name="Picture 6" descr="Un diseño gráfico de unos y ceros para simbolizar a la tecnología."/>
          <p:cNvPicPr>
            <a:picLocks noChangeAspect="1"/>
          </p:cNvPicPr>
          <p:nvPr/>
        </p:nvPicPr>
        <p:blipFill rotWithShape="1">
          <a:blip r:embed="rId2" cstate="screen">
            <a:extLst>
              <a:ext uri="{28A0092B-C50C-407E-A947-70E740481C1C}">
                <a14:useLocalDpi xmlns:a14="http://schemas.microsoft.com/office/drawing/2010/main"/>
              </a:ext>
            </a:extLst>
          </a:blip>
          <a:srcRect l="-30564" t="-2980"/>
          <a:stretch/>
        </p:blipFill>
        <p:spPr>
          <a:xfrm>
            <a:off x="-1600200" y="2362200"/>
            <a:ext cx="6807107" cy="4477935"/>
          </a:xfrm>
          <a:prstGeom prst="rect">
            <a:avLst/>
          </a:prstGeom>
          <a:ln>
            <a:solidFill>
              <a:schemeClr val="tx1">
                <a:alpha val="77000"/>
              </a:schemeClr>
            </a:solidFill>
          </a:ln>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4102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4102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Logo de los Centros de Medicare y Medicai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83213405"/>
      </p:ext>
    </p:extLst>
  </p:cSld>
  <p:clrMapOvr>
    <a:masterClrMapping/>
  </p:clrMapOvr>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p:cSld name="CMS title5">
    <p:bg>
      <p:bgPr>
        <a:solidFill>
          <a:schemeClr val="bg1"/>
        </a:solidFill>
        <a:effectLst/>
      </p:bgPr>
    </p:bg>
    <p:spTree>
      <p:nvGrpSpPr>
        <p:cNvPr id="1" name=""/>
        <p:cNvGrpSpPr/>
        <p:nvPr/>
      </p:nvGrpSpPr>
      <p:grpSpPr>
        <a:xfrm>
          <a:off x="0" y="0"/>
          <a:ext cx="0" cy="0"/>
          <a:chOff x="0" y="0"/>
          <a:chExt cx="0" cy="0"/>
        </a:xfrm>
      </p:grpSpPr>
      <p:pic>
        <p:nvPicPr>
          <p:cNvPr id="7" name="Picture 6" descr="Esta es una imagen de un frasco de píldoras con la tapa abierta y unas pocas píldoras sobre la mesa frente a él."/>
          <p:cNvPicPr>
            <a:picLocks noChangeAspect="1"/>
          </p:cNvPicPr>
          <p:nvPr/>
        </p:nvPicPr>
        <p:blipFill rotWithShape="1">
          <a:blip r:embed="rId2" cstate="screen">
            <a:extLst>
              <a:ext uri="{28A0092B-C50C-407E-A947-70E740481C1C}">
                <a14:useLocalDpi xmlns:a14="http://schemas.microsoft.com/office/drawing/2010/main"/>
              </a:ext>
            </a:extLst>
          </a:blip>
          <a:srcRect l="-967" t="1177" r="-182" b="3456"/>
          <a:stretch/>
        </p:blipFill>
        <p:spPr>
          <a:xfrm>
            <a:off x="-76201" y="2286000"/>
            <a:ext cx="5614737" cy="4572000"/>
          </a:xfrm>
          <a:prstGeom prst="rect">
            <a:avLst/>
          </a:prstGeom>
          <a:effectLst/>
        </p:spPr>
      </p:pic>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8" name="Text Placeholder 2"/>
          <p:cNvSpPr>
            <a:spLocks noGrp="1"/>
          </p:cNvSpPr>
          <p:nvPr>
            <p:ph type="body" sz="quarter" idx="10" hasCustomPrompt="1"/>
          </p:nvPr>
        </p:nvSpPr>
        <p:spPr>
          <a:xfrm>
            <a:off x="55626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9" name="Text Placeholder 2"/>
          <p:cNvSpPr>
            <a:spLocks noGrp="1"/>
          </p:cNvSpPr>
          <p:nvPr>
            <p:ph type="body" sz="quarter" idx="11" hasCustomPrompt="1"/>
          </p:nvPr>
        </p:nvSpPr>
        <p:spPr>
          <a:xfrm>
            <a:off x="5562600" y="4191000"/>
            <a:ext cx="3276600" cy="838200"/>
          </a:xfrm>
        </p:spPr>
        <p:txBody>
          <a:bodyPr>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a:p>
            <a:pPr algn="l"/>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Logo de los Centros de Medicare y Medicai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15"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68835434"/>
      </p:ext>
    </p:extLst>
  </p:cSld>
  <p:clrMapOvr>
    <a:masterClrMapping/>
  </p:clrMapOvr>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1_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76200" y="-28738"/>
            <a:ext cx="9244148" cy="1447800"/>
          </a:xfrm>
        </p:spPr>
        <p:txBody>
          <a:bodyPr/>
          <a:lstStyle/>
          <a:p>
            <a:r>
              <a:rPr lang="en-US" dirty="0" smtClean="0"/>
              <a:t>Click to edit Master title style</a:t>
            </a:r>
            <a:endParaRPr lang="en-US" dirty="0"/>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Logo de los Centros de Medicare y Medicaid."/>
          <p:cNvPicPr>
            <a:picLocks noChangeAspect="1"/>
          </p:cNvPicPr>
          <p:nvPr userDrawn="1"/>
        </p:nvPicPr>
        <p:blipFill>
          <a:blip r:embed="rId2" cstate="print"/>
          <a:stretch>
            <a:fillRect/>
          </a:stretch>
        </p:blipFill>
        <p:spPr>
          <a:xfrm>
            <a:off x="76200" y="2550068"/>
            <a:ext cx="8915400" cy="3088732"/>
          </a:xfrm>
          <a:prstGeom prst="rect">
            <a:avLst/>
          </a:prstGeom>
        </p:spPr>
      </p:pic>
      <p:sp>
        <p:nvSpPr>
          <p:cNvPr id="14" name="Text Placeholder 2"/>
          <p:cNvSpPr>
            <a:spLocks noGrp="1"/>
          </p:cNvSpPr>
          <p:nvPr>
            <p:ph type="body" sz="quarter" idx="10" hasCustomPrompt="1"/>
          </p:nvPr>
        </p:nvSpPr>
        <p:spPr>
          <a:xfrm>
            <a:off x="304800" y="2819400"/>
            <a:ext cx="8534400" cy="17526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5" name="Text Placeholder 2"/>
          <p:cNvSpPr>
            <a:spLocks noGrp="1"/>
          </p:cNvSpPr>
          <p:nvPr>
            <p:ph type="body" sz="quarter" idx="11" hasCustomPrompt="1"/>
          </p:nvPr>
        </p:nvSpPr>
        <p:spPr>
          <a:xfrm>
            <a:off x="304800" y="4724400"/>
            <a:ext cx="85344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9" name="Slide Number Placeholder 6"/>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022FF3C-310F-4809-A5BE-BC5BA8AA108D}" type="slidenum">
              <a:rPr lang="en-US" smtClean="0">
                <a:solidFill>
                  <a:prstClr val="black">
                    <a:tint val="75000"/>
                  </a:prstClr>
                </a:solidFill>
              </a:rPr>
              <a:pPr/>
              <a:t>‹#›</a:t>
            </a:fld>
            <a:endParaRPr lang="es-US" dirty="0">
              <a:solidFill>
                <a:prstClr val="black">
                  <a:tint val="75000"/>
                </a:prstClr>
              </a:solidFill>
            </a:endParaRPr>
          </a:p>
        </p:txBody>
      </p:sp>
    </p:spTree>
    <p:extLst>
      <p:ext uri="{BB962C8B-B14F-4D97-AF65-F5344CB8AC3E}">
        <p14:creationId xmlns:p14="http://schemas.microsoft.com/office/powerpoint/2010/main" val="750184465"/>
      </p:ext>
    </p:extLst>
  </p:cSld>
  <p:clrMapOvr>
    <a:masterClrMapping/>
  </p:clrMapOvr>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CMS title6">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smtClean="0"/>
              <a:t>Click to edit Master title style</a:t>
            </a:r>
            <a:endParaRPr lang="en-US" dirty="0"/>
          </a:p>
        </p:txBody>
      </p:sp>
      <p:sp>
        <p:nvSpPr>
          <p:cNvPr id="7" name="Text Placeholder 2"/>
          <p:cNvSpPr>
            <a:spLocks noGrp="1"/>
          </p:cNvSpPr>
          <p:nvPr>
            <p:ph type="body" sz="quarter" idx="10" hasCustomPrompt="1"/>
          </p:nvPr>
        </p:nvSpPr>
        <p:spPr>
          <a:xfrm>
            <a:off x="4953000" y="3048000"/>
            <a:ext cx="3276600" cy="91440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1" name="Text Placeholder 2"/>
          <p:cNvSpPr>
            <a:spLocks noGrp="1"/>
          </p:cNvSpPr>
          <p:nvPr>
            <p:ph type="body" sz="quarter" idx="11" hasCustomPrompt="1"/>
          </p:nvPr>
        </p:nvSpPr>
        <p:spPr>
          <a:xfrm>
            <a:off x="4953000" y="4191000"/>
            <a:ext cx="3276600" cy="838200"/>
          </a:xfrm>
        </p:spPr>
        <p:txBody>
          <a:bodyPr>
            <a:normAutofit/>
          </a:bodyPr>
          <a:lstStyle>
            <a:lvl1pPr marL="0" indent="0" algn="l">
              <a:buNone/>
              <a:defRPr sz="2400" b="1" i="1">
                <a:solidFill>
                  <a:srgbClr val="084A9C"/>
                </a:solidFill>
              </a:defRPr>
            </a:lvl1pPr>
          </a:lstStyle>
          <a:p>
            <a:pPr algn="l"/>
            <a:r>
              <a:rPr lang="en-US" sz="2400" b="0" i="1" dirty="0" smtClean="0">
                <a:solidFill>
                  <a:srgbClr val="084A9C"/>
                </a:solidFill>
              </a:rPr>
              <a:t>Presenter/Date</a:t>
            </a:r>
            <a:endParaRPr lang="en-US" sz="2800" b="0" i="1" dirty="0" smtClean="0">
              <a:solidFill>
                <a:srgbClr val="084A9C"/>
              </a:solidFill>
            </a:endParaRPr>
          </a:p>
        </p:txBody>
      </p:sp>
      <p:sp>
        <p:nvSpPr>
          <p:cNvPr id="8" name="TextBox 7"/>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0" name="Picture 9" descr="Logo de los Centros de Medicare y Medicaid."/>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52400" y="228600"/>
            <a:ext cx="2652325" cy="914400"/>
          </a:xfrm>
          <a:prstGeom prst="rect">
            <a:avLst/>
          </a:prstGeom>
        </p:spPr>
      </p:pic>
      <p:sp>
        <p:nvSpPr>
          <p:cNvPr id="9"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08268955"/>
      </p:ext>
    </p:extLst>
  </p:cSld>
  <p:clrMapOvr>
    <a:masterClrMapping/>
  </p:clrMapOvr>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showMasterSp="0" preserve="1">
  <p:cSld name="CMS content2">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9144000" cy="1417638"/>
          </a:xfrm>
          <a:prstGeom prst="rect">
            <a:avLst/>
          </a:prstGeom>
          <a:solidFill>
            <a:srgbClr val="084A9C"/>
          </a:solidFill>
          <a:effectLst>
            <a:outerShdw dist="76200" dir="5640000" algn="tl" rotWithShape="0">
              <a:srgbClr val="FFD004"/>
            </a:outerShdw>
          </a:effectLst>
        </p:spPr>
        <p:txBody>
          <a:bodyPr/>
          <a:lstStyle>
            <a:lvl1pPr>
              <a:defRPr>
                <a:solidFill>
                  <a:schemeClr val="bg1"/>
                </a:solidFill>
              </a:defRPr>
            </a:lvl1pPr>
          </a:lstStyle>
          <a:p>
            <a:r>
              <a:rPr lang="en-US" smtClean="0"/>
              <a:t>Click to edit Master title style</a:t>
            </a:r>
            <a:endParaRPr lang="en-US" dirty="0"/>
          </a:p>
        </p:txBody>
      </p:sp>
      <p:sp>
        <p:nvSpPr>
          <p:cNvPr id="6" name="Content Placeholder 2"/>
          <p:cNvSpPr>
            <a:spLocks noGrp="1"/>
          </p:cNvSpPr>
          <p:nvPr>
            <p:ph idx="1"/>
          </p:nvPr>
        </p:nvSpPr>
        <p:spPr>
          <a:xfrm>
            <a:off x="457200" y="1828800"/>
            <a:ext cx="8229600" cy="4297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6698712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Yellow Bar">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1313" indent="-341313">
              <a:buFont typeface="Wingdings" panose="05000000000000000000" pitchFamily="2" charset="2"/>
              <a:buChar char="§"/>
              <a:defRPr sz="3000">
                <a:latin typeface="Calibri" panose="020F0502020204030204" pitchFamily="34" charset="0"/>
                <a:cs typeface="Calibri" panose="020F0502020204030204" pitchFamily="34" charset="0"/>
              </a:defRPr>
            </a:lvl1pPr>
            <a:lvl2pPr marL="682625" indent="-287338">
              <a:buFont typeface="Arial" panose="020B0604020202020204" pitchFamily="34" charset="0"/>
              <a:buChar char="•"/>
              <a:defRPr sz="2600">
                <a:latin typeface="Calibri" panose="020F0502020204030204" pitchFamily="34" charset="0"/>
                <a:cs typeface="Calibri" panose="020F0502020204030204" pitchFamily="34" charset="0"/>
              </a:defRPr>
            </a:lvl2pPr>
            <a:lvl3pPr marL="1023938" indent="-341313">
              <a:buSzPct val="50000"/>
              <a:buFont typeface="Wingdings" panose="05000000000000000000" pitchFamily="2" charset="2"/>
              <a:buChar char="q"/>
              <a:defRPr sz="2600">
                <a:latin typeface="Calibri" panose="020F0502020204030204" pitchFamily="34" charset="0"/>
                <a:cs typeface="Calibri" panose="020F0502020204030204" pitchFamily="34" charset="0"/>
              </a:defRPr>
            </a:lvl3pPr>
            <a:lvl4pPr marL="1487488" indent="-395288">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1"/>
          <p:cNvSpPr txBox="1">
            <a:spLocks/>
          </p:cNvSpPr>
          <p:nvPr userDrawn="1"/>
        </p:nvSpPr>
        <p:spPr>
          <a:xfrm>
            <a:off x="5256" y="3291"/>
            <a:ext cx="9144000" cy="11430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3600" dirty="0">
              <a:solidFill>
                <a:sysClr val="windowText" lastClr="000000"/>
              </a:solidFill>
            </a:endParaRPr>
          </a:p>
        </p:txBody>
      </p:sp>
      <p:sp>
        <p:nvSpPr>
          <p:cNvPr id="11" name="Title Placeholder 1"/>
          <p:cNvSpPr>
            <a:spLocks noGrp="1"/>
          </p:cNvSpPr>
          <p:nvPr>
            <p:ph type="title"/>
          </p:nvPr>
        </p:nvSpPr>
        <p:spPr>
          <a:xfrm>
            <a:off x="5256" y="35197"/>
            <a:ext cx="9144000" cy="1069430"/>
          </a:xfrm>
          <a:prstGeom prst="rect">
            <a:avLst/>
          </a:prstGeom>
        </p:spPr>
        <p:txBody>
          <a:bodyPr vert="horz" lIns="91440" tIns="45720" rIns="91440" bIns="45720" rtlCol="0" anchor="ctr">
            <a:normAutofit/>
          </a:bodyPr>
          <a:lstStyle>
            <a:lvl1pPr>
              <a:defRPr sz="3600" b="1"/>
            </a:lvl1pPr>
          </a:lstStyle>
          <a:p>
            <a:r>
              <a:rPr lang="en-US" dirty="0" smtClean="0"/>
              <a:t>Click to edit Master title</a:t>
            </a:r>
            <a:endParaRPr lang="en-US" dirty="0"/>
          </a:p>
        </p:txBody>
      </p:sp>
      <p:sp>
        <p:nvSpPr>
          <p:cNvPr id="8" name="Date Placeholder 1"/>
          <p:cNvSpPr>
            <a:spLocks noGrp="1"/>
          </p:cNvSpPr>
          <p:nvPr>
            <p:ph type="dt" sz="half" idx="10"/>
          </p:nvPr>
        </p:nvSpPr>
        <p:spPr>
          <a:xfrm>
            <a:off x="457200" y="6340475"/>
            <a:ext cx="2133600" cy="365125"/>
          </a:xfrm>
          <a:prstGeom prst="rect">
            <a:avLst/>
          </a:prstGeom>
        </p:spPr>
        <p:txBody>
          <a:bodyPr/>
          <a:lstStyle>
            <a:lvl1pPr>
              <a:defRPr sz="1200">
                <a:solidFill>
                  <a:schemeClr val="tx1"/>
                </a:solidFill>
                <a:latin typeface="Calibri" panose="020F0502020204030204" pitchFamily="34" charset="0"/>
                <a:cs typeface="Calibri" panose="020F0502020204030204" pitchFamily="34" charset="0"/>
              </a:defRPr>
            </a:lvl1pPr>
          </a:lstStyle>
          <a:p>
            <a:r>
              <a:rPr lang="en-US" smtClean="0">
                <a:solidFill>
                  <a:prstClr val="black"/>
                </a:solidFill>
              </a:rPr>
              <a:t>November 2015</a:t>
            </a:r>
            <a:endParaRPr lang="en-US" dirty="0">
              <a:solidFill>
                <a:prstClr val="black"/>
              </a:solidFill>
            </a:endParaRPr>
          </a:p>
        </p:txBody>
      </p:sp>
      <p:sp>
        <p:nvSpPr>
          <p:cNvPr id="9" name="Footer Placeholder 2"/>
          <p:cNvSpPr>
            <a:spLocks noGrp="1"/>
          </p:cNvSpPr>
          <p:nvPr>
            <p:ph type="ftr" sz="quarter" idx="11"/>
          </p:nvPr>
        </p:nvSpPr>
        <p:spPr>
          <a:xfrm>
            <a:off x="2590800" y="6340475"/>
            <a:ext cx="3962400" cy="365125"/>
          </a:xfrm>
          <a:prstGeom prst="rect">
            <a:avLst/>
          </a:prstGeom>
        </p:spPr>
        <p:txBody>
          <a:bodyPr/>
          <a:lstStyle>
            <a:lvl1pPr algn="ctr">
              <a:defRPr sz="1200">
                <a:solidFill>
                  <a:schemeClr val="tx1"/>
                </a:solidFill>
                <a:latin typeface="Calibri" panose="020F0502020204030204" pitchFamily="34" charset="0"/>
                <a:cs typeface="Calibri" panose="020F0502020204030204" pitchFamily="34" charset="0"/>
              </a:defRPr>
            </a:lvl1pPr>
          </a:lstStyle>
          <a:p>
            <a:r>
              <a:rPr lang="en-US" dirty="0" smtClean="0">
                <a:solidFill>
                  <a:prstClr val="black"/>
                </a:solidFill>
              </a:rPr>
              <a:t>Marketplace for Immigrant Families</a:t>
            </a:r>
            <a:endParaRPr lang="en-US" dirty="0">
              <a:solidFill>
                <a:prstClr val="black"/>
              </a:solidFill>
            </a:endParaRPr>
          </a:p>
        </p:txBody>
      </p:sp>
      <p:sp>
        <p:nvSpPr>
          <p:cNvPr id="10" name="Slide Number Placeholder 3"/>
          <p:cNvSpPr>
            <a:spLocks noGrp="1"/>
          </p:cNvSpPr>
          <p:nvPr>
            <p:ph type="sldNum" sz="quarter" idx="12"/>
          </p:nvPr>
        </p:nvSpPr>
        <p:spPr>
          <a:xfrm>
            <a:off x="6553200" y="6340475"/>
            <a:ext cx="2133600" cy="365125"/>
          </a:xfrm>
          <a:prstGeom prst="rect">
            <a:avLst/>
          </a:prstGeom>
        </p:spPr>
        <p:txBody>
          <a:bodyPr/>
          <a:lstStyle>
            <a:lvl1pPr algn="r">
              <a:defRPr sz="1200">
                <a:solidFill>
                  <a:schemeClr val="tx1"/>
                </a:solidFill>
                <a:latin typeface="Calibri" panose="020F0502020204030204" pitchFamily="34" charset="0"/>
                <a:cs typeface="Calibri" panose="020F0502020204030204" pitchFamily="34" charset="0"/>
              </a:defRPr>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418215321"/>
      </p:ext>
    </p:extLst>
  </p:cSld>
  <p:clrMapOvr>
    <a:masterClrMapping/>
  </p:clrMapOvr>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obj">
  <p:cSld name="2015 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lstStyle>
            <a:lvl1pPr>
              <a:defRPr sz="3600" baseline="0">
                <a:solidFill>
                  <a:schemeClr val="tx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371600"/>
            <a:ext cx="8229600" cy="4754563"/>
          </a:xfrm>
        </p:spPr>
        <p:txBody>
          <a:bodyPr/>
          <a:lstStyle>
            <a:lvl1pPr>
              <a:spcBef>
                <a:spcPts val="600"/>
              </a:spcBef>
              <a:defRPr sz="3200">
                <a:latin typeface="+mj-lt"/>
              </a:defRPr>
            </a:lvl1pPr>
            <a:lvl2pPr>
              <a:spcBef>
                <a:spcPts val="600"/>
              </a:spcBef>
              <a:defRPr sz="2800">
                <a:latin typeface="+mj-lt"/>
              </a:defRPr>
            </a:lvl2pPr>
            <a:lvl3pPr>
              <a:spcBef>
                <a:spcPts val="600"/>
              </a:spcBef>
              <a:defRPr sz="2800">
                <a:latin typeface="+mj-lt"/>
              </a:defRPr>
            </a:lvl3pPr>
            <a:lvl4pPr>
              <a:spcBef>
                <a:spcPts val="600"/>
              </a:spcBef>
              <a:buSzPct val="50000"/>
              <a:defRPr sz="2800">
                <a:latin typeface="+mj-lt"/>
              </a:defRPr>
            </a:lvl4pPr>
            <a:lvl5pPr>
              <a:spcBef>
                <a:spcPts val="600"/>
              </a:spcBef>
              <a:defRPr sz="2800">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1"/>
          <p:cNvSpPr>
            <a:spLocks noGrp="1"/>
          </p:cNvSpPr>
          <p:nvPr>
            <p:ph type="dt" sz="half" idx="2"/>
          </p:nvPr>
        </p:nvSpPr>
        <p:spPr>
          <a:xfrm>
            <a:off x="457200" y="6324600"/>
            <a:ext cx="2133600" cy="365125"/>
          </a:xfrm>
          <a:prstGeom prst="rect">
            <a:avLst/>
          </a:prstGeom>
        </p:spPr>
        <p:txBody>
          <a:bodyPr anchor="ctr"/>
          <a:lstStyle>
            <a:lvl1pPr>
              <a:defRPr sz="1200">
                <a:solidFill>
                  <a:schemeClr val="tx1"/>
                </a:solidFill>
                <a:latin typeface="+mj-lt"/>
              </a:defRPr>
            </a:lvl1pPr>
          </a:lstStyle>
          <a:p>
            <a:r>
              <a:rPr lang="en-US" smtClean="0">
                <a:solidFill>
                  <a:prstClr val="black"/>
                </a:solidFill>
              </a:rPr>
              <a:t>November 2015</a:t>
            </a:r>
            <a:endParaRPr lang="en-US" dirty="0">
              <a:solidFill>
                <a:prstClr val="black"/>
              </a:solidFill>
            </a:endParaRPr>
          </a:p>
        </p:txBody>
      </p:sp>
      <p:sp>
        <p:nvSpPr>
          <p:cNvPr id="10" name="Footer Placeholder 2"/>
          <p:cNvSpPr>
            <a:spLocks noGrp="1"/>
          </p:cNvSpPr>
          <p:nvPr>
            <p:ph type="ftr" sz="quarter" idx="3"/>
          </p:nvPr>
        </p:nvSpPr>
        <p:spPr>
          <a:xfrm>
            <a:off x="2590800" y="6340475"/>
            <a:ext cx="3962400" cy="365125"/>
          </a:xfrm>
          <a:prstGeom prst="rect">
            <a:avLst/>
          </a:prstGeom>
        </p:spPr>
        <p:txBody>
          <a:bodyPr anchor="ctr"/>
          <a:lstStyle>
            <a:lvl1pPr>
              <a:defRPr sz="1200">
                <a:solidFill>
                  <a:schemeClr val="tx1"/>
                </a:solidFill>
                <a:latin typeface="+mj-lt"/>
              </a:defRPr>
            </a:lvl1pPr>
          </a:lstStyle>
          <a:p>
            <a:pPr algn="ctr"/>
            <a:r>
              <a:rPr lang="en-US" dirty="0" smtClean="0">
                <a:solidFill>
                  <a:prstClr val="black"/>
                </a:solidFill>
              </a:rPr>
              <a:t>Marketplace for Immigrant Families</a:t>
            </a:r>
            <a:endParaRPr lang="en-US" dirty="0">
              <a:solidFill>
                <a:prstClr val="black"/>
              </a:solidFill>
            </a:endParaRPr>
          </a:p>
        </p:txBody>
      </p:sp>
      <p:sp>
        <p:nvSpPr>
          <p:cNvPr id="11" name="Slide Number Placeholder 3"/>
          <p:cNvSpPr>
            <a:spLocks noGrp="1"/>
          </p:cNvSpPr>
          <p:nvPr>
            <p:ph type="sldNum" sz="quarter" idx="4"/>
          </p:nvPr>
        </p:nvSpPr>
        <p:spPr>
          <a:xfrm>
            <a:off x="6553200" y="6340475"/>
            <a:ext cx="2133600" cy="365125"/>
          </a:xfrm>
          <a:prstGeom prst="rect">
            <a:avLst/>
          </a:prstGeom>
        </p:spPr>
        <p:txBody>
          <a:bodyPr anchor="ctr"/>
          <a:lstStyle>
            <a:lvl1pPr>
              <a:defRPr sz="1200">
                <a:solidFill>
                  <a:schemeClr val="tx1"/>
                </a:solidFill>
                <a:latin typeface="Calibri" panose="020F0502020204030204" pitchFamily="34" charset="0"/>
              </a:defRPr>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717916749"/>
      </p:ext>
    </p:extLst>
  </p:cSld>
  <p:clrMapOvr>
    <a:masterClrMapping/>
  </p:clrMapOvr>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40475"/>
            <a:ext cx="2133600" cy="365125"/>
          </a:xfrm>
          <a:prstGeom prst="rect">
            <a:avLst/>
          </a:prstGeom>
        </p:spPr>
        <p:txBody>
          <a:bodyPr/>
          <a:lstStyle>
            <a:lvl1pPr>
              <a:defRPr sz="1200">
                <a:latin typeface="+mj-lt"/>
              </a:defRPr>
            </a:lvl1pPr>
          </a:lstStyle>
          <a:p>
            <a:r>
              <a:rPr lang="en-US" smtClean="0">
                <a:solidFill>
                  <a:prstClr val="black"/>
                </a:solidFill>
              </a:rPr>
              <a:t>November 2015</a:t>
            </a:r>
            <a:endParaRPr lang="en-US" dirty="0">
              <a:solidFill>
                <a:prstClr val="black"/>
              </a:solidFill>
            </a:endParaRPr>
          </a:p>
        </p:txBody>
      </p:sp>
      <p:sp>
        <p:nvSpPr>
          <p:cNvPr id="4" name="Footer Placeholder 3"/>
          <p:cNvSpPr>
            <a:spLocks noGrp="1"/>
          </p:cNvSpPr>
          <p:nvPr>
            <p:ph type="ftr" sz="quarter" idx="11"/>
          </p:nvPr>
        </p:nvSpPr>
        <p:spPr>
          <a:xfrm>
            <a:off x="3124200" y="6340475"/>
            <a:ext cx="2895600" cy="365125"/>
          </a:xfrm>
          <a:prstGeom prst="rect">
            <a:avLst/>
          </a:prstGeom>
        </p:spPr>
        <p:txBody>
          <a:bodyPr/>
          <a:lstStyle>
            <a:lvl1pPr>
              <a:defRPr sz="1200">
                <a:latin typeface="+mj-lt"/>
              </a:defRPr>
            </a:lvl1pPr>
          </a:lstStyle>
          <a:p>
            <a:r>
              <a:rPr lang="en-US" dirty="0" smtClean="0">
                <a:solidFill>
                  <a:prstClr val="black"/>
                </a:solidFill>
              </a:rPr>
              <a:t>Marketplace for Immigrant Families</a:t>
            </a:r>
            <a:endParaRPr lang="en-US" dirty="0">
              <a:solidFill>
                <a:prstClr val="black"/>
              </a:solidFill>
            </a:endParaRPr>
          </a:p>
        </p:txBody>
      </p:sp>
      <p:sp>
        <p:nvSpPr>
          <p:cNvPr id="5" name="Slide Number Placeholder 4"/>
          <p:cNvSpPr>
            <a:spLocks noGrp="1"/>
          </p:cNvSpPr>
          <p:nvPr>
            <p:ph type="sldNum" sz="quarter" idx="12"/>
          </p:nvPr>
        </p:nvSpPr>
        <p:spPr/>
        <p:txBody>
          <a:bodyPr/>
          <a:lstStyle>
            <a:lvl1pPr>
              <a:defRPr>
                <a:latin typeface="+mj-lt"/>
              </a:defRPr>
            </a:lvl1pPr>
          </a:lstStyle>
          <a:p>
            <a:fld id="{4C7DC1E6-81B2-456F-AAD5-518541D82B0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8969724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13_CMS title1">
    <p:bg>
      <p:bgPr>
        <a:solidFill>
          <a:schemeClr val="bg1"/>
        </a:solidFill>
        <a:effectLst/>
      </p:bgPr>
    </p:bg>
    <p:spTree>
      <p:nvGrpSpPr>
        <p:cNvPr id="1" name=""/>
        <p:cNvGrpSpPr/>
        <p:nvPr/>
      </p:nvGrpSpPr>
      <p:grpSpPr>
        <a:xfrm>
          <a:off x="0" y="0"/>
          <a:ext cx="0" cy="0"/>
          <a:chOff x="0" y="0"/>
          <a:chExt cx="0" cy="0"/>
        </a:xfrm>
      </p:grpSpPr>
      <p:sp>
        <p:nvSpPr>
          <p:cNvPr id="13" name="TextBox 12"/>
          <p:cNvSpPr txBox="1"/>
          <p:nvPr/>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sp>
        <p:nvSpPr>
          <p:cNvPr id="12" name="Title 7"/>
          <p:cNvSpPr>
            <a:spLocks noGrp="1"/>
          </p:cNvSpPr>
          <p:nvPr>
            <p:ph type="title"/>
          </p:nvPr>
        </p:nvSpPr>
        <p:spPr>
          <a:xfrm>
            <a:off x="0" y="1371600"/>
            <a:ext cx="9144000" cy="1066800"/>
          </a:xfrm>
        </p:spPr>
        <p:txBody>
          <a:bodyPr/>
          <a:lstStyle/>
          <a:p>
            <a:r>
              <a:rPr lang="en-US" dirty="0" smtClean="0"/>
              <a:t>Click to edit Master title style</a:t>
            </a:r>
            <a:endParaRPr lang="en-US" dirty="0"/>
          </a:p>
        </p:txBody>
      </p:sp>
      <p:sp>
        <p:nvSpPr>
          <p:cNvPr id="8" name="Text Placeholder 2"/>
          <p:cNvSpPr>
            <a:spLocks noGrp="1"/>
          </p:cNvSpPr>
          <p:nvPr>
            <p:ph type="body" sz="quarter" idx="10" hasCustomPrompt="1"/>
          </p:nvPr>
        </p:nvSpPr>
        <p:spPr>
          <a:xfrm>
            <a:off x="381000" y="3048000"/>
            <a:ext cx="2286000" cy="2249520"/>
          </a:xfrm>
        </p:spPr>
        <p:txBody>
          <a:bodyPr>
            <a:normAutofit/>
          </a:bodyPr>
          <a:lstStyle>
            <a:lvl1pPr marL="0" indent="0" algn="l">
              <a:buNone/>
              <a:defRPr sz="2400" b="1" i="1">
                <a:solidFill>
                  <a:srgbClr val="084A9C"/>
                </a:solidFill>
              </a:defRPr>
            </a:lvl1pPr>
          </a:lstStyle>
          <a:p>
            <a:pPr algn="l"/>
            <a:r>
              <a:rPr lang="en-US" sz="2400" b="1" i="1" dirty="0" smtClean="0">
                <a:solidFill>
                  <a:srgbClr val="084A9C"/>
                </a:solidFill>
              </a:rPr>
              <a:t>Subtitle</a:t>
            </a:r>
          </a:p>
          <a:p>
            <a:pPr algn="l"/>
            <a:endParaRPr lang="en-US" sz="2800" b="0" i="1" dirty="0" smtClean="0">
              <a:solidFill>
                <a:srgbClr val="084A9C"/>
              </a:solidFill>
            </a:endParaRPr>
          </a:p>
        </p:txBody>
      </p:sp>
      <p:sp>
        <p:nvSpPr>
          <p:cNvPr id="14" name="TextBox 13"/>
          <p:cNvSpPr txBox="1"/>
          <p:nvPr userDrawn="1"/>
        </p:nvSpPr>
        <p:spPr>
          <a:xfrm>
            <a:off x="-1668146" y="4928188"/>
            <a:ext cx="184666" cy="369332"/>
          </a:xfrm>
          <a:prstGeom prst="rect">
            <a:avLst/>
          </a:prstGeom>
          <a:noFill/>
        </p:spPr>
        <p:txBody>
          <a:bodyPr wrap="none" rtlCol="0">
            <a:spAutoFit/>
          </a:bodyPr>
          <a:lstStyle/>
          <a:p>
            <a:endParaRPr lang="en-US" dirty="0">
              <a:solidFill>
                <a:prstClr val="black"/>
              </a:solidFill>
            </a:endParaRPr>
          </a:p>
        </p:txBody>
      </p:sp>
      <p:pic>
        <p:nvPicPr>
          <p:cNvPr id="11"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72829" y="152400"/>
            <a:ext cx="1103313" cy="1103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7841900"/>
      </p:ext>
    </p:extLst>
  </p:cSld>
  <p:clrMapOvr>
    <a:masterClrMapping/>
  </p:clrMapOvr>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p:cSld name="Content">
    <p:spTree>
      <p:nvGrpSpPr>
        <p:cNvPr id="1" name=""/>
        <p:cNvGrpSpPr/>
        <p:nvPr/>
      </p:nvGrpSpPr>
      <p:grpSpPr>
        <a:xfrm>
          <a:off x="0" y="0"/>
          <a:ext cx="0" cy="0"/>
          <a:chOff x="0" y="0"/>
          <a:chExt cx="0" cy="0"/>
        </a:xfrm>
      </p:grpSpPr>
      <p:sp>
        <p:nvSpPr>
          <p:cNvPr id="6" name="Content Placeholder 2"/>
          <p:cNvSpPr>
            <a:spLocks noGrp="1"/>
          </p:cNvSpPr>
          <p:nvPr>
            <p:ph idx="1"/>
          </p:nvPr>
        </p:nvSpPr>
        <p:spPr>
          <a:xfrm>
            <a:off x="457200" y="1828800"/>
            <a:ext cx="8229600" cy="4297363"/>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mj-lt"/>
              </a:defRPr>
            </a:lvl1pPr>
          </a:lstStyle>
          <a:p>
            <a:r>
              <a:rPr lang="en-US" smtClean="0">
                <a:solidFill>
                  <a:prstClr val="black">
                    <a:tint val="75000"/>
                  </a:prstClr>
                </a:solidFill>
              </a:rPr>
              <a:t>November 2015</a:t>
            </a: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mj-lt"/>
              </a:defRPr>
            </a:lvl1pPr>
          </a:lstStyle>
          <a:p>
            <a:r>
              <a:rPr lang="en-US" dirty="0" smtClean="0">
                <a:solidFill>
                  <a:prstClr val="black">
                    <a:tint val="75000"/>
                  </a:prstClr>
                </a:solidFill>
              </a:rPr>
              <a:t>Marketplace for Immigrant Families</a:t>
            </a:r>
            <a:endParaRPr lang="en-US" dirty="0">
              <a:solidFill>
                <a:prstClr val="black">
                  <a:tint val="75000"/>
                </a:prstClr>
              </a:solidFill>
            </a:endParaRPr>
          </a:p>
        </p:txBody>
      </p:sp>
      <p:sp>
        <p:nvSpPr>
          <p:cNvPr id="8" name="Slide Number Placeholder 5"/>
          <p:cNvSpPr>
            <a:spLocks noGrp="1"/>
          </p:cNvSpPr>
          <p:nvPr>
            <p:ph type="sldNum" sz="quarter" idx="12"/>
          </p:nvPr>
        </p:nvSpPr>
        <p:spPr>
          <a:xfrm>
            <a:off x="6553200" y="6356350"/>
            <a:ext cx="2133600" cy="365125"/>
          </a:xfrm>
        </p:spPr>
        <p:txBody>
          <a:bodyPr/>
          <a:lstStyle>
            <a:lvl1pPr algn="r">
              <a:defRPr>
                <a:latin typeface="+mj-lt"/>
              </a:defRPr>
            </a:lvl1pPr>
          </a:lstStyle>
          <a:p>
            <a:fld id="{4C7DC1E6-81B2-456F-AAD5-518541D82B07}"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9630851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08 Layou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marR="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lvl1pPr>
            <a:lvl2pPr marL="628650" marR="0" indent="-287338" algn="l" defTabSz="914400" rtl="0" eaLnBrk="1" fontAlgn="auto" latinLnBrk="0" hangingPunct="1">
              <a:lnSpc>
                <a:spcPct val="100000"/>
              </a:lnSpc>
              <a:spcBef>
                <a:spcPct val="20000"/>
              </a:spcBef>
              <a:spcAft>
                <a:spcPts val="0"/>
              </a:spcAft>
              <a:buClrTx/>
              <a:buSzTx/>
              <a:buFont typeface="Arial" pitchFamily="34" charset="0"/>
              <a:buChar char="•"/>
              <a:tabLst/>
              <a:defRPr/>
            </a:lvl2pPr>
            <a:lvl3pPr marL="969963" marR="0" indent="-341313" algn="l" defTabSz="914400" rtl="0" eaLnBrk="1" fontAlgn="auto" latinLnBrk="0" hangingPunct="1">
              <a:lnSpc>
                <a:spcPct val="100000"/>
              </a:lnSpc>
              <a:spcBef>
                <a:spcPct val="20000"/>
              </a:spcBef>
              <a:spcAft>
                <a:spcPts val="0"/>
              </a:spcAft>
              <a:buClrTx/>
              <a:buSzPct val="50000"/>
              <a:buFont typeface="Wingdings" panose="05000000000000000000" pitchFamily="2" charset="2"/>
              <a:buChar char="q"/>
              <a:tabLst/>
              <a:defRPr/>
            </a:lvl3pPr>
            <a:lvl4pPr marL="1258888" marR="0" indent="-288925"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lvl4pPr>
            <a:lvl5pPr marL="1543050" marR="0" indent="-287338" algn="l" defTabSz="914400" rtl="0" eaLnBrk="1" fontAlgn="auto" latinLnBrk="0" hangingPunct="1">
              <a:lnSpc>
                <a:spcPct val="100000"/>
              </a:lnSpc>
              <a:spcBef>
                <a:spcPct val="20000"/>
              </a:spcBef>
              <a:spcAft>
                <a:spcPts val="0"/>
              </a:spcAft>
              <a:buClrTx/>
              <a:buSzTx/>
              <a:buFont typeface="Calibri" panose="020F0502020204030204" pitchFamily="34" charset="0"/>
              <a:buChar char="–"/>
              <a:tabLst/>
              <a:defRPr/>
            </a:lvl5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628650" marR="0" lvl="1" indent="-287338"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Second level</a:t>
            </a:r>
          </a:p>
          <a:p>
            <a:pPr marL="969963" marR="0" lvl="2" indent="-341313" algn="l" defTabSz="914400" rtl="0" eaLnBrk="1" fontAlgn="auto" latinLnBrk="0" hangingPunct="1">
              <a:lnSpc>
                <a:spcPct val="100000"/>
              </a:lnSpc>
              <a:spcBef>
                <a:spcPct val="20000"/>
              </a:spcBef>
              <a:spcAft>
                <a:spcPts val="0"/>
              </a:spcAft>
              <a:buClrTx/>
              <a:buSzPct val="50000"/>
              <a:buFont typeface="Wingdings" panose="05000000000000000000" pitchFamily="2" charset="2"/>
              <a:buChar char="q"/>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Third level</a:t>
            </a:r>
          </a:p>
          <a:p>
            <a:pPr marL="1258888" marR="0" lvl="3" indent="-288925"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Fourth level</a:t>
            </a:r>
          </a:p>
          <a:p>
            <a:pPr marL="1543050" marR="0" lvl="4" indent="-287338" algn="l" defTabSz="914400" rtl="0" eaLnBrk="1" fontAlgn="auto" latinLnBrk="0" hangingPunct="1">
              <a:lnSpc>
                <a:spcPct val="100000"/>
              </a:lnSpc>
              <a:spcBef>
                <a:spcPct val="20000"/>
              </a:spcBef>
              <a:spcAft>
                <a:spcPts val="0"/>
              </a:spcAft>
              <a:buClrTx/>
              <a:buSzTx/>
              <a:buFont typeface="Calibri" panose="020F050202020403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p:txBody>
      </p:sp>
      <p:sp>
        <p:nvSpPr>
          <p:cNvPr id="7" name="Title 1"/>
          <p:cNvSpPr txBox="1">
            <a:spLocks/>
          </p:cNvSpPr>
          <p:nvPr userDrawn="1"/>
        </p:nvSpPr>
        <p:spPr>
          <a:xfrm>
            <a:off x="0" y="-28738"/>
            <a:ext cx="9144000" cy="11430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3600" dirty="0">
              <a:solidFill>
                <a:sysClr val="windowText" lastClr="000000"/>
              </a:solidFill>
            </a:endParaRPr>
          </a:p>
        </p:txBody>
      </p:sp>
      <p:sp>
        <p:nvSpPr>
          <p:cNvPr id="11" name="Title 1"/>
          <p:cNvSpPr>
            <a:spLocks noGrp="1"/>
          </p:cNvSpPr>
          <p:nvPr>
            <p:ph type="title"/>
          </p:nvPr>
        </p:nvSpPr>
        <p:spPr>
          <a:xfrm>
            <a:off x="457200" y="274638"/>
            <a:ext cx="8229600" cy="868362"/>
          </a:xfrm>
        </p:spPr>
        <p:txBody>
          <a:bodyPr>
            <a:normAutofit/>
          </a:bodyPr>
          <a:lstStyle>
            <a:lvl1pPr>
              <a:defRPr sz="3600" b="1" baseline="0"/>
            </a:lvl1pPr>
          </a:lstStyle>
          <a:p>
            <a:r>
              <a:rPr lang="en-US" dirty="0" smtClean="0"/>
              <a:t>Click to edit Master title style</a:t>
            </a:r>
            <a:endParaRPr lang="en-US" dirty="0"/>
          </a:p>
        </p:txBody>
      </p:sp>
      <p:sp>
        <p:nvSpPr>
          <p:cNvPr id="12" name="Date Placeholder 3"/>
          <p:cNvSpPr>
            <a:spLocks noGrp="1"/>
          </p:cNvSpPr>
          <p:nvPr>
            <p:ph type="dt" sz="half" idx="2"/>
          </p:nvPr>
        </p:nvSpPr>
        <p:spPr>
          <a:xfrm>
            <a:off x="457200" y="6474728"/>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smtClean="0"/>
              <a:t>November 2015</a:t>
            </a:r>
            <a:endParaRPr lang="en-US" dirty="0"/>
          </a:p>
        </p:txBody>
      </p:sp>
      <p:sp>
        <p:nvSpPr>
          <p:cNvPr id="13" name="Footer Placeholder 4"/>
          <p:cNvSpPr>
            <a:spLocks noGrp="1"/>
          </p:cNvSpPr>
          <p:nvPr>
            <p:ph type="ftr" sz="quarter" idx="3"/>
          </p:nvPr>
        </p:nvSpPr>
        <p:spPr>
          <a:xfrm>
            <a:off x="2590800" y="6474728"/>
            <a:ext cx="3962400" cy="365125"/>
          </a:xfrm>
          <a:prstGeom prst="rect">
            <a:avLst/>
          </a:prstGeom>
        </p:spPr>
        <p:txBody>
          <a:bodyPr vert="horz" lIns="91440" tIns="45720" rIns="91440" bIns="45720" rtlCol="0" anchor="ctr"/>
          <a:lstStyle>
            <a:lvl1pPr algn="ctr">
              <a:defRPr sz="1200">
                <a:solidFill>
                  <a:schemeClr val="tx1"/>
                </a:solidFill>
              </a:defRPr>
            </a:lvl1pPr>
          </a:lstStyle>
          <a:p>
            <a:r>
              <a:rPr lang="en-US" dirty="0" smtClean="0"/>
              <a:t>Marketplace for Immigrant Families</a:t>
            </a:r>
            <a:endParaRPr lang="en-US" dirty="0"/>
          </a:p>
        </p:txBody>
      </p:sp>
      <p:sp>
        <p:nvSpPr>
          <p:cNvPr id="14" name="Slide Number Placeholder 5"/>
          <p:cNvSpPr>
            <a:spLocks noGrp="1"/>
          </p:cNvSpPr>
          <p:nvPr>
            <p:ph type="sldNum" sz="quarter" idx="4"/>
          </p:nvPr>
        </p:nvSpPr>
        <p:spPr>
          <a:xfrm>
            <a:off x="6553200" y="6474728"/>
            <a:ext cx="2133600" cy="365125"/>
          </a:xfrm>
          <a:prstGeom prst="rect">
            <a:avLst/>
          </a:prstGeom>
        </p:spPr>
        <p:txBody>
          <a:bodyPr vert="horz" lIns="91440" tIns="45720" rIns="91440" bIns="45720" rtlCol="0" anchor="ctr"/>
          <a:lstStyle>
            <a:lvl1pPr algn="r">
              <a:defRPr sz="1200">
                <a:solidFill>
                  <a:schemeClr val="tx1"/>
                </a:solidFill>
              </a:defRPr>
            </a:lvl1pPr>
          </a:lstStyle>
          <a:p>
            <a:fld id="{5DE633A9-8C9D-47FA-A2EC-4DD58A842666}" type="slidenum">
              <a:rPr lang="en-US" smtClean="0"/>
              <a:pPr/>
              <a:t>‹#›</a:t>
            </a:fld>
            <a:endParaRPr lang="en-US" dirty="0"/>
          </a:p>
        </p:txBody>
      </p:sp>
    </p:spTree>
    <p:extLst>
      <p:ext uri="{BB962C8B-B14F-4D97-AF65-F5344CB8AC3E}">
        <p14:creationId xmlns:p14="http://schemas.microsoft.com/office/powerpoint/2010/main" val="3437710208"/>
      </p:ext>
    </p:extLst>
  </p:cSld>
  <p:clrMapOvr>
    <a:masterClrMapping/>
  </p:clrMapOvr>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508 Layou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342900" marR="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lvl1pPr>
            <a:lvl2pPr marL="628650" marR="0" indent="-287338" algn="l" defTabSz="914400" rtl="0" eaLnBrk="1" fontAlgn="auto" latinLnBrk="0" hangingPunct="1">
              <a:lnSpc>
                <a:spcPct val="100000"/>
              </a:lnSpc>
              <a:spcBef>
                <a:spcPct val="20000"/>
              </a:spcBef>
              <a:spcAft>
                <a:spcPts val="0"/>
              </a:spcAft>
              <a:buClrTx/>
              <a:buSzTx/>
              <a:buFont typeface="Arial" pitchFamily="34" charset="0"/>
              <a:buChar char="•"/>
              <a:tabLst/>
              <a:defRPr/>
            </a:lvl2pPr>
            <a:lvl3pPr marL="969963" marR="0" indent="-341313" algn="l" defTabSz="914400" rtl="0" eaLnBrk="1" fontAlgn="auto" latinLnBrk="0" hangingPunct="1">
              <a:lnSpc>
                <a:spcPct val="100000"/>
              </a:lnSpc>
              <a:spcBef>
                <a:spcPct val="20000"/>
              </a:spcBef>
              <a:spcAft>
                <a:spcPts val="0"/>
              </a:spcAft>
              <a:buClrTx/>
              <a:buSzPct val="50000"/>
              <a:buFont typeface="Wingdings" panose="05000000000000000000" pitchFamily="2" charset="2"/>
              <a:buChar char="q"/>
              <a:tabLst/>
              <a:defRPr/>
            </a:lvl3pPr>
            <a:lvl4pPr marL="1258888" marR="0" indent="-288925"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lvl4pPr>
            <a:lvl5pPr marL="1543050" marR="0" indent="-287338" algn="l" defTabSz="914400" rtl="0" eaLnBrk="1" fontAlgn="auto" latinLnBrk="0" hangingPunct="1">
              <a:lnSpc>
                <a:spcPct val="100000"/>
              </a:lnSpc>
              <a:spcBef>
                <a:spcPct val="20000"/>
              </a:spcBef>
              <a:spcAft>
                <a:spcPts val="0"/>
              </a:spcAft>
              <a:buClrTx/>
              <a:buSzTx/>
              <a:buFont typeface="Calibri" panose="020F0502020204030204" pitchFamily="34" charset="0"/>
              <a:buChar char="–"/>
              <a:tabLst/>
              <a:defRPr/>
            </a:lvl5p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628650" marR="0" lvl="1" indent="-287338"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Second level</a:t>
            </a:r>
          </a:p>
          <a:p>
            <a:pPr marL="969963" marR="0" lvl="2" indent="-341313" algn="l" defTabSz="914400" rtl="0" eaLnBrk="1" fontAlgn="auto" latinLnBrk="0" hangingPunct="1">
              <a:lnSpc>
                <a:spcPct val="100000"/>
              </a:lnSpc>
              <a:spcBef>
                <a:spcPct val="20000"/>
              </a:spcBef>
              <a:spcAft>
                <a:spcPts val="0"/>
              </a:spcAft>
              <a:buClrTx/>
              <a:buSzPct val="50000"/>
              <a:buFont typeface="Wingdings" panose="05000000000000000000" pitchFamily="2" charset="2"/>
              <a:buChar char="q"/>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Third level</a:t>
            </a:r>
          </a:p>
          <a:p>
            <a:pPr marL="1258888" marR="0" lvl="3" indent="-288925"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Fourth level</a:t>
            </a:r>
          </a:p>
          <a:p>
            <a:pPr marL="1543050" marR="0" lvl="4" indent="-287338" algn="l" defTabSz="914400" rtl="0" eaLnBrk="1" fontAlgn="auto" latinLnBrk="0" hangingPunct="1">
              <a:lnSpc>
                <a:spcPct val="100000"/>
              </a:lnSpc>
              <a:spcBef>
                <a:spcPct val="20000"/>
              </a:spcBef>
              <a:spcAft>
                <a:spcPts val="0"/>
              </a:spcAft>
              <a:buClrTx/>
              <a:buSzTx/>
              <a:buFont typeface="Calibri" panose="020F050202020403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p:txBody>
      </p:sp>
      <p:sp>
        <p:nvSpPr>
          <p:cNvPr id="7" name="Title 1"/>
          <p:cNvSpPr txBox="1">
            <a:spLocks/>
          </p:cNvSpPr>
          <p:nvPr userDrawn="1"/>
        </p:nvSpPr>
        <p:spPr>
          <a:xfrm>
            <a:off x="0" y="-28738"/>
            <a:ext cx="9144000" cy="11430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lvl1pPr indent="0" algn="ctr" defTabSz="914400" rtl="0" eaLnBrk="1" latinLnBrk="0" hangingPunct="1">
              <a:spcBef>
                <a:spcPts val="0"/>
              </a:spcBef>
              <a:buNone/>
              <a:defRPr sz="4400" b="1" kern="1200">
                <a:solidFill>
                  <a:schemeClr val="tx1"/>
                </a:solidFill>
                <a:latin typeface="+mj-lt"/>
                <a:ea typeface="+mj-ea"/>
                <a:cs typeface="+mj-cs"/>
              </a:defRPr>
            </a:lvl1pPr>
          </a:lstStyle>
          <a:p>
            <a:pPr>
              <a:defRPr/>
            </a:pPr>
            <a:endParaRPr lang="en-US" sz="3600" dirty="0">
              <a:solidFill>
                <a:sysClr val="windowText" lastClr="000000"/>
              </a:solidFill>
            </a:endParaRPr>
          </a:p>
        </p:txBody>
      </p:sp>
      <p:sp>
        <p:nvSpPr>
          <p:cNvPr id="11" name="Title 1"/>
          <p:cNvSpPr>
            <a:spLocks noGrp="1"/>
          </p:cNvSpPr>
          <p:nvPr>
            <p:ph type="title"/>
          </p:nvPr>
        </p:nvSpPr>
        <p:spPr>
          <a:xfrm>
            <a:off x="457200" y="274638"/>
            <a:ext cx="8229600" cy="868362"/>
          </a:xfrm>
        </p:spPr>
        <p:txBody>
          <a:bodyPr>
            <a:normAutofit/>
          </a:bodyPr>
          <a:lstStyle>
            <a:lvl1pPr>
              <a:defRPr sz="3600" b="1" baseline="0"/>
            </a:lvl1pPr>
          </a:lstStyle>
          <a:p>
            <a:r>
              <a:rPr lang="en-US" dirty="0" smtClean="0"/>
              <a:t>Click to edit Master title style</a:t>
            </a:r>
            <a:endParaRPr lang="en-US" dirty="0"/>
          </a:p>
        </p:txBody>
      </p:sp>
      <p:sp>
        <p:nvSpPr>
          <p:cNvPr id="12" name="Date Placeholder 3"/>
          <p:cNvSpPr>
            <a:spLocks noGrp="1"/>
          </p:cNvSpPr>
          <p:nvPr>
            <p:ph type="dt" sz="half" idx="2"/>
          </p:nvPr>
        </p:nvSpPr>
        <p:spPr>
          <a:xfrm>
            <a:off x="457200" y="6474728"/>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smtClean="0">
                <a:solidFill>
                  <a:prstClr val="black"/>
                </a:solidFill>
              </a:rPr>
              <a:t>November 2015</a:t>
            </a:r>
            <a:endParaRPr lang="en-US" dirty="0">
              <a:solidFill>
                <a:prstClr val="black"/>
              </a:solidFill>
            </a:endParaRPr>
          </a:p>
        </p:txBody>
      </p:sp>
      <p:sp>
        <p:nvSpPr>
          <p:cNvPr id="13" name="Footer Placeholder 4"/>
          <p:cNvSpPr>
            <a:spLocks noGrp="1"/>
          </p:cNvSpPr>
          <p:nvPr>
            <p:ph type="ftr" sz="quarter" idx="3"/>
          </p:nvPr>
        </p:nvSpPr>
        <p:spPr>
          <a:xfrm>
            <a:off x="2590800" y="6474728"/>
            <a:ext cx="3962400" cy="365125"/>
          </a:xfrm>
          <a:prstGeom prst="rect">
            <a:avLst/>
          </a:prstGeom>
        </p:spPr>
        <p:txBody>
          <a:bodyPr vert="horz" lIns="91440" tIns="45720" rIns="91440" bIns="45720" rtlCol="0" anchor="ctr"/>
          <a:lstStyle>
            <a:lvl1pPr algn="ctr">
              <a:defRPr sz="1200">
                <a:solidFill>
                  <a:schemeClr val="tx1"/>
                </a:solidFill>
              </a:defRPr>
            </a:lvl1pPr>
          </a:lstStyle>
          <a:p>
            <a:r>
              <a:rPr lang="en-US" dirty="0" smtClean="0">
                <a:solidFill>
                  <a:prstClr val="black"/>
                </a:solidFill>
              </a:rPr>
              <a:t>Marketplace for Immigrant Families</a:t>
            </a:r>
            <a:endParaRPr lang="en-US" dirty="0">
              <a:solidFill>
                <a:prstClr val="black"/>
              </a:solidFill>
            </a:endParaRPr>
          </a:p>
        </p:txBody>
      </p:sp>
      <p:sp>
        <p:nvSpPr>
          <p:cNvPr id="14" name="Slide Number Placeholder 5"/>
          <p:cNvSpPr>
            <a:spLocks noGrp="1"/>
          </p:cNvSpPr>
          <p:nvPr>
            <p:ph type="sldNum" sz="quarter" idx="4"/>
          </p:nvPr>
        </p:nvSpPr>
        <p:spPr>
          <a:xfrm>
            <a:off x="6553200" y="6474728"/>
            <a:ext cx="2133600" cy="365125"/>
          </a:xfrm>
          <a:prstGeom prst="rect">
            <a:avLst/>
          </a:prstGeom>
        </p:spPr>
        <p:txBody>
          <a:bodyPr vert="horz" lIns="91440" tIns="45720" rIns="91440" bIns="45720" rtlCol="0" anchor="ctr"/>
          <a:lstStyle>
            <a:lvl1pPr algn="r">
              <a:defRPr sz="12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424834980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theme" Target="../theme/theme2.xml"/><Relationship Id="rId4"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theme" Target="../theme/theme4.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26" Type="http://schemas.openxmlformats.org/officeDocument/2006/relationships/slideLayout" Target="../slideLayouts/slideLayout64.xml"/><Relationship Id="rId3" Type="http://schemas.openxmlformats.org/officeDocument/2006/relationships/slideLayout" Target="../slideLayouts/slideLayout41.xml"/><Relationship Id="rId21" Type="http://schemas.openxmlformats.org/officeDocument/2006/relationships/slideLayout" Target="../slideLayouts/slideLayout59.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5" Type="http://schemas.openxmlformats.org/officeDocument/2006/relationships/slideLayout" Target="../slideLayouts/slideLayout63.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slideLayout" Target="../slideLayouts/slideLayout58.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24" Type="http://schemas.openxmlformats.org/officeDocument/2006/relationships/slideLayout" Target="../slideLayouts/slideLayout62.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23" Type="http://schemas.openxmlformats.org/officeDocument/2006/relationships/slideLayout" Target="../slideLayouts/slideLayout61.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 Id="rId22" Type="http://schemas.openxmlformats.org/officeDocument/2006/relationships/slideLayout" Target="../slideLayouts/slideLayout60.xml"/><Relationship Id="rId27"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slideLayout" Target="../slideLayouts/slideLayout90.xml"/><Relationship Id="rId3" Type="http://schemas.openxmlformats.org/officeDocument/2006/relationships/slideLayout" Target="../slideLayouts/slideLayout67.xml"/><Relationship Id="rId21" Type="http://schemas.openxmlformats.org/officeDocument/2006/relationships/slideLayout" Target="../slideLayouts/slideLayout85.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slideLayout" Target="../slideLayouts/slideLayout89.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 Id="rId27"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dirty="0" smtClean="0"/>
              <a:t>Click to edit Master title style</a:t>
            </a:r>
            <a:endParaRPr lang="en-US" dirty="0"/>
          </a:p>
        </p:txBody>
      </p:sp>
      <p:sp>
        <p:nvSpPr>
          <p:cNvPr id="5" name="Date Placeholder 3"/>
          <p:cNvSpPr>
            <a:spLocks noGrp="1"/>
          </p:cNvSpPr>
          <p:nvPr>
            <p:ph type="dt" sz="half" idx="2"/>
          </p:nvPr>
        </p:nvSpPr>
        <p:spPr>
          <a:xfrm>
            <a:off x="609600" y="6340475"/>
            <a:ext cx="2133600" cy="365125"/>
          </a:xfrm>
          <a:prstGeom prst="rect">
            <a:avLst/>
          </a:prstGeom>
        </p:spPr>
        <p:txBody>
          <a:bodyPr vert="horz" lIns="91440" tIns="45720" rIns="91440" bIns="45720" rtlCol="0" anchor="ctr"/>
          <a:lstStyle>
            <a:lvl1pPr algn="l">
              <a:defRPr sz="1200" dirty="0">
                <a:solidFill>
                  <a:schemeClr val="tx1"/>
                </a:solidFill>
                <a:latin typeface="+mj-lt"/>
              </a:defRPr>
            </a:lvl1pPr>
          </a:lstStyle>
          <a:p>
            <a:r>
              <a:rPr lang="en-US" smtClean="0">
                <a:solidFill>
                  <a:prstClr val="black"/>
                </a:solidFill>
              </a:rPr>
              <a:t>November 2015</a:t>
            </a:r>
            <a:endParaRPr lang="en-US" dirty="0">
              <a:solidFill>
                <a:prstClr val="black"/>
              </a:solidFill>
            </a:endParaRPr>
          </a:p>
        </p:txBody>
      </p:sp>
      <p:sp>
        <p:nvSpPr>
          <p:cNvPr id="6" name="Footer Placeholder 4"/>
          <p:cNvSpPr>
            <a:spLocks noGrp="1"/>
          </p:cNvSpPr>
          <p:nvPr>
            <p:ph type="ftr" sz="quarter" idx="3"/>
          </p:nvPr>
        </p:nvSpPr>
        <p:spPr>
          <a:xfrm>
            <a:off x="3276600" y="6340475"/>
            <a:ext cx="2895600" cy="365125"/>
          </a:xfrm>
          <a:prstGeom prst="rect">
            <a:avLst/>
          </a:prstGeom>
        </p:spPr>
        <p:txBody>
          <a:bodyPr vert="horz" lIns="91440" tIns="45720" rIns="91440" bIns="45720" rtlCol="0" anchor="ctr"/>
          <a:lstStyle>
            <a:lvl1pPr algn="ctr">
              <a:defRPr sz="1200" dirty="0">
                <a:solidFill>
                  <a:schemeClr val="tx1"/>
                </a:solidFill>
                <a:latin typeface="+mj-lt"/>
              </a:defRPr>
            </a:lvl1pPr>
          </a:lstStyle>
          <a:p>
            <a:r>
              <a:rPr lang="en-US" dirty="0" smtClean="0">
                <a:solidFill>
                  <a:prstClr val="black"/>
                </a:solidFill>
              </a:rPr>
              <a:t>Marketplace for Immigrant Families</a:t>
            </a:r>
            <a:endParaRPr lang="en-US" dirty="0">
              <a:solidFill>
                <a:prstClr val="black"/>
              </a:solidFill>
            </a:endParaRPr>
          </a:p>
        </p:txBody>
      </p:sp>
      <p:sp>
        <p:nvSpPr>
          <p:cNvPr id="8" name="Slide Number Placeholder 5"/>
          <p:cNvSpPr>
            <a:spLocks noGrp="1"/>
          </p:cNvSpPr>
          <p:nvPr>
            <p:ph type="sldNum" sz="quarter" idx="4"/>
          </p:nvPr>
        </p:nvSpPr>
        <p:spPr>
          <a:xfrm>
            <a:off x="6553200" y="6340475"/>
            <a:ext cx="2133600" cy="365125"/>
          </a:xfrm>
          <a:prstGeom prst="rect">
            <a:avLst/>
          </a:prstGeom>
        </p:spPr>
        <p:txBody>
          <a:bodyPr vert="horz" lIns="91440" tIns="45720" rIns="91440" bIns="45720" rtlCol="0" anchor="ctr"/>
          <a:lstStyle>
            <a:lvl1pPr algn="r">
              <a:defRPr sz="1200">
                <a:solidFill>
                  <a:schemeClr val="tx1"/>
                </a:solidFill>
                <a:latin typeface="+mj-lt"/>
              </a:defRPr>
            </a:lvl1pPr>
          </a:lstStyle>
          <a:p>
            <a:fld id="{1C46BBB4-4880-424C-B72C-F05E7E85480B}"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93495282"/>
      </p:ext>
    </p:extLst>
  </p:cSld>
  <p:clrMap bg1="lt1" tx1="dk1" bg2="lt2" tx2="dk2" accent1="accent1" accent2="accent2" accent3="accent3" accent4="accent4" accent5="accent5" accent6="accent6" hlink="hlink" folHlink="folHlink"/>
  <p:sldLayoutIdLst>
    <p:sldLayoutId id="2147483752" r:id="rId1"/>
    <p:sldLayoutId id="2147483757" r:id="rId2"/>
    <p:sldLayoutId id="2147483782" r:id="rId3"/>
    <p:sldLayoutId id="2147483919" r:id="rId4"/>
    <p:sldLayoutId id="2147483788" r:id="rId5"/>
    <p:sldLayoutId id="2147483804" r:id="rId6"/>
    <p:sldLayoutId id="2147483807" r:id="rId7"/>
    <p:sldLayoutId id="2147483810" r:id="rId8"/>
  </p:sldLayoutIdLst>
  <p:timing>
    <p:tnLst>
      <p:par>
        <p:cTn id="1" dur="indefinite" restart="never" nodeType="tmRoot"/>
      </p:par>
    </p:tnLst>
  </p:timing>
  <p:hf hdr="0"/>
  <p:txStyles>
    <p:titleStyle>
      <a:lvl1pPr indent="0" algn="ctr" defTabSz="914400" rtl="0" eaLnBrk="1" latinLnBrk="0" hangingPunct="1">
        <a:spcBef>
          <a:spcPts val="0"/>
        </a:spcBef>
        <a:buNone/>
        <a:defRPr sz="4400" b="1"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Wingdings" panose="05000000000000000000" pitchFamily="2" charset="2"/>
        <a:buChar char="§"/>
        <a:defRPr sz="2800" kern="1200">
          <a:solidFill>
            <a:schemeClr val="tx1"/>
          </a:solidFill>
          <a:latin typeface="+mj-lt"/>
          <a:ea typeface="+mn-ea"/>
          <a:cs typeface="+mn-cs"/>
        </a:defRPr>
      </a:lvl1pPr>
      <a:lvl2pPr marL="628650" indent="-287338"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2pPr>
      <a:lvl3pPr marL="969963" indent="-341313" algn="l" defTabSz="914400" rtl="0" eaLnBrk="1" latinLnBrk="0" hangingPunct="1">
        <a:spcBef>
          <a:spcPct val="20000"/>
        </a:spcBef>
        <a:buSzPct val="50000"/>
        <a:buFont typeface="Wingdings" panose="05000000000000000000" pitchFamily="2" charset="2"/>
        <a:buChar char="q"/>
        <a:defRPr sz="2000" kern="1200">
          <a:solidFill>
            <a:schemeClr val="tx1"/>
          </a:solidFill>
          <a:latin typeface="+mj-lt"/>
          <a:ea typeface="+mn-ea"/>
          <a:cs typeface="+mn-cs"/>
        </a:defRPr>
      </a:lvl3pPr>
      <a:lvl4pPr marL="1258888" indent="-288925" algn="l" defTabSz="914400" rtl="0" eaLnBrk="1" latinLnBrk="0" hangingPunct="1">
        <a:spcBef>
          <a:spcPct val="20000"/>
        </a:spcBef>
        <a:buFont typeface="Courier New" panose="02070309020205020404" pitchFamily="49" charset="0"/>
        <a:buChar char="o"/>
        <a:defRPr sz="1800" kern="1200">
          <a:solidFill>
            <a:schemeClr val="tx1"/>
          </a:solidFill>
          <a:latin typeface="+mj-lt"/>
          <a:ea typeface="+mn-ea"/>
          <a:cs typeface="+mn-cs"/>
        </a:defRPr>
      </a:lvl4pPr>
      <a:lvl5pPr marL="1543050" indent="-287338" algn="l" defTabSz="914400" rtl="0" eaLnBrk="1" latinLnBrk="0" hangingPunct="1">
        <a:spcBef>
          <a:spcPct val="20000"/>
        </a:spcBef>
        <a:buFont typeface="Calibri" panose="020F0502020204030204"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628650" marR="0" lvl="1" indent="-287338"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Second level</a:t>
            </a:r>
          </a:p>
          <a:p>
            <a:pPr marL="969963" marR="0" lvl="2" indent="-341313" algn="l" defTabSz="914400" rtl="0" eaLnBrk="1" fontAlgn="auto" latinLnBrk="0" hangingPunct="1">
              <a:lnSpc>
                <a:spcPct val="100000"/>
              </a:lnSpc>
              <a:spcBef>
                <a:spcPct val="20000"/>
              </a:spcBef>
              <a:spcAft>
                <a:spcPts val="0"/>
              </a:spcAft>
              <a:buClrTx/>
              <a:buSzPct val="50000"/>
              <a:buFont typeface="Wingdings" panose="05000000000000000000" pitchFamily="2" charset="2"/>
              <a:buChar char="q"/>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Third level</a:t>
            </a:r>
          </a:p>
          <a:p>
            <a:pPr marL="1258888" marR="0" lvl="3" indent="-288925"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Fourth level</a:t>
            </a:r>
          </a:p>
          <a:p>
            <a:pPr marL="1543050" marR="0" lvl="4" indent="-287338" algn="l" defTabSz="914400" rtl="0" eaLnBrk="1" fontAlgn="auto" latinLnBrk="0" hangingPunct="1">
              <a:lnSpc>
                <a:spcPct val="100000"/>
              </a:lnSpc>
              <a:spcBef>
                <a:spcPct val="20000"/>
              </a:spcBef>
              <a:spcAft>
                <a:spcPts val="0"/>
              </a:spcAft>
              <a:buClrTx/>
              <a:buSzTx/>
              <a:buFont typeface="Calibri" panose="020F050202020403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p:txBody>
      </p:sp>
      <p:sp>
        <p:nvSpPr>
          <p:cNvPr id="7" name="Date Placeholder 3"/>
          <p:cNvSpPr>
            <a:spLocks noGrp="1"/>
          </p:cNvSpPr>
          <p:nvPr>
            <p:ph type="dt" sz="half" idx="2"/>
          </p:nvPr>
        </p:nvSpPr>
        <p:spPr>
          <a:xfrm>
            <a:off x="457200" y="6340475"/>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smtClean="0">
                <a:solidFill>
                  <a:prstClr val="black"/>
                </a:solidFill>
              </a:rPr>
              <a:t>November 2015</a:t>
            </a:r>
            <a:endParaRPr lang="en-US" dirty="0">
              <a:solidFill>
                <a:prstClr val="black"/>
              </a:solidFill>
            </a:endParaRPr>
          </a:p>
        </p:txBody>
      </p:sp>
      <p:sp>
        <p:nvSpPr>
          <p:cNvPr id="8" name="Footer Placeholder 4"/>
          <p:cNvSpPr>
            <a:spLocks noGrp="1"/>
          </p:cNvSpPr>
          <p:nvPr>
            <p:ph type="ftr" sz="quarter" idx="3"/>
          </p:nvPr>
        </p:nvSpPr>
        <p:spPr>
          <a:xfrm>
            <a:off x="2590800" y="6340475"/>
            <a:ext cx="3962400" cy="365125"/>
          </a:xfrm>
          <a:prstGeom prst="rect">
            <a:avLst/>
          </a:prstGeom>
        </p:spPr>
        <p:txBody>
          <a:bodyPr vert="horz" lIns="91440" tIns="45720" rIns="91440" bIns="45720" rtlCol="0" anchor="ctr"/>
          <a:lstStyle>
            <a:lvl1pPr algn="ctr">
              <a:defRPr sz="1200">
                <a:solidFill>
                  <a:schemeClr val="tx1"/>
                </a:solidFill>
              </a:defRPr>
            </a:lvl1pPr>
          </a:lstStyle>
          <a:p>
            <a:r>
              <a:rPr lang="en-US" dirty="0" smtClean="0">
                <a:solidFill>
                  <a:prstClr val="black"/>
                </a:solidFill>
              </a:rPr>
              <a:t>Marketplace for Immigrant Families</a:t>
            </a:r>
            <a:endParaRPr lang="en-US" dirty="0">
              <a:solidFill>
                <a:prstClr val="black"/>
              </a:solidFill>
            </a:endParaRPr>
          </a:p>
        </p:txBody>
      </p:sp>
      <p:sp>
        <p:nvSpPr>
          <p:cNvPr id="9" name="Slide Number Placeholder 5"/>
          <p:cNvSpPr>
            <a:spLocks noGrp="1"/>
          </p:cNvSpPr>
          <p:nvPr>
            <p:ph type="sldNum" sz="quarter" idx="4"/>
          </p:nvPr>
        </p:nvSpPr>
        <p:spPr>
          <a:xfrm>
            <a:off x="6553200" y="6340475"/>
            <a:ext cx="2133600" cy="365125"/>
          </a:xfrm>
          <a:prstGeom prst="rect">
            <a:avLst/>
          </a:prstGeom>
        </p:spPr>
        <p:txBody>
          <a:bodyPr vert="horz" lIns="91440" tIns="45720" rIns="91440" bIns="45720" rtlCol="0" anchor="ctr"/>
          <a:lstStyle>
            <a:lvl1pPr algn="r">
              <a:defRPr sz="1200">
                <a:solidFill>
                  <a:schemeClr val="tx1"/>
                </a:solidFill>
              </a:defRPr>
            </a:lvl1pPr>
          </a:lstStyle>
          <a:p>
            <a:fld id="{78C0CC3C-85F1-4D86-9B70-8D9F8B17F046}"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330841286"/>
      </p:ext>
    </p:extLst>
  </p:cSld>
  <p:clrMap bg1="lt1" tx1="dk1" bg2="lt2" tx2="dk2" accent1="accent1" accent2="accent2" accent3="accent3" accent4="accent4" accent5="accent5" accent6="accent6" hlink="hlink" folHlink="folHlink"/>
  <p:sldLayoutIdLst>
    <p:sldLayoutId id="2147483778" r:id="rId1"/>
    <p:sldLayoutId id="2147483785" r:id="rId2"/>
    <p:sldLayoutId id="2147483783" r:id="rId3"/>
    <p:sldLayoutId id="2147483784" r:id="rId4"/>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marR="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3200" kern="1200">
          <a:solidFill>
            <a:schemeClr val="tx1"/>
          </a:solidFill>
          <a:latin typeface="+mn-lt"/>
          <a:ea typeface="+mn-ea"/>
          <a:cs typeface="+mn-cs"/>
        </a:defRPr>
      </a:lvl1pPr>
      <a:lvl2pPr marL="628650" marR="0" indent="-287338" algn="l" defTabSz="914400" rtl="0" eaLnBrk="1" fontAlgn="auto" latinLnBrk="0" hangingPunct="1">
        <a:lnSpc>
          <a:spcPct val="100000"/>
        </a:lnSpc>
        <a:spcBef>
          <a:spcPct val="20000"/>
        </a:spcBef>
        <a:spcAft>
          <a:spcPts val="0"/>
        </a:spcAft>
        <a:buClrTx/>
        <a:buSzTx/>
        <a:buFont typeface="Arial" pitchFamily="34" charset="0"/>
        <a:buChar char="•"/>
        <a:tabLst/>
        <a:defRPr sz="2800" kern="1200">
          <a:solidFill>
            <a:schemeClr val="tx1"/>
          </a:solidFill>
          <a:latin typeface="+mn-lt"/>
          <a:ea typeface="+mn-ea"/>
          <a:cs typeface="+mn-cs"/>
        </a:defRPr>
      </a:lvl2pPr>
      <a:lvl3pPr marL="969963" marR="0" indent="-341313" algn="l" defTabSz="914400" rtl="0" eaLnBrk="1" fontAlgn="auto" latinLnBrk="0" hangingPunct="1">
        <a:lnSpc>
          <a:spcPct val="100000"/>
        </a:lnSpc>
        <a:spcBef>
          <a:spcPct val="200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1258888" marR="0" indent="-288925"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sz="2000" kern="1200">
          <a:solidFill>
            <a:schemeClr val="tx1"/>
          </a:solidFill>
          <a:latin typeface="+mn-lt"/>
          <a:ea typeface="+mn-ea"/>
          <a:cs typeface="+mn-cs"/>
        </a:defRPr>
      </a:lvl4pPr>
      <a:lvl5pPr marL="1543050" marR="0" indent="-287338" algn="l" defTabSz="914400" rtl="0" eaLnBrk="1" fontAlgn="auto" latinLnBrk="0" hangingPunct="1">
        <a:lnSpc>
          <a:spcPct val="100000"/>
        </a:lnSpc>
        <a:spcBef>
          <a:spcPct val="200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a:pPr>
            <a:r>
              <a:rPr kumimoji="0" lang="en-US" sz="2800" b="0" i="0" u="none" strike="noStrike" kern="1200" cap="none" spc="0" normalizeH="0" baseline="0" noProof="0" dirty="0" smtClean="0">
                <a:ln>
                  <a:noFill/>
                </a:ln>
                <a:solidFill>
                  <a:prstClr val="black"/>
                </a:solidFill>
                <a:effectLst/>
                <a:uLnTx/>
                <a:uFillTx/>
                <a:latin typeface="+mn-lt"/>
                <a:ea typeface="+mn-ea"/>
                <a:cs typeface="+mn-cs"/>
              </a:rPr>
              <a:t>Click to edit Master text styles</a:t>
            </a:r>
          </a:p>
          <a:p>
            <a:pPr marL="628650" marR="0" lvl="1" indent="-287338"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prstClr val="black"/>
                </a:solidFill>
                <a:effectLst/>
                <a:uLnTx/>
                <a:uFillTx/>
                <a:latin typeface="+mn-lt"/>
                <a:ea typeface="+mn-ea"/>
                <a:cs typeface="+mn-cs"/>
              </a:rPr>
              <a:t>Second level</a:t>
            </a:r>
          </a:p>
          <a:p>
            <a:pPr marL="969963" marR="0" lvl="2" indent="-341313" algn="l" defTabSz="914400" rtl="0" eaLnBrk="1" fontAlgn="auto" latinLnBrk="0" hangingPunct="1">
              <a:lnSpc>
                <a:spcPct val="100000"/>
              </a:lnSpc>
              <a:spcBef>
                <a:spcPct val="20000"/>
              </a:spcBef>
              <a:spcAft>
                <a:spcPts val="0"/>
              </a:spcAft>
              <a:buClrTx/>
              <a:buSzPct val="50000"/>
              <a:buFont typeface="Wingdings" panose="05000000000000000000" pitchFamily="2" charset="2"/>
              <a:buChar char="q"/>
              <a:tabLst/>
              <a:defRPr/>
            </a:pPr>
            <a:r>
              <a:rPr kumimoji="0" lang="en-US" sz="2000" b="0" i="0" u="none" strike="noStrike" kern="1200" cap="none" spc="0" normalizeH="0" baseline="0" noProof="0" dirty="0" smtClean="0">
                <a:ln>
                  <a:noFill/>
                </a:ln>
                <a:solidFill>
                  <a:prstClr val="black"/>
                </a:solidFill>
                <a:effectLst/>
                <a:uLnTx/>
                <a:uFillTx/>
                <a:latin typeface="+mn-lt"/>
                <a:ea typeface="+mn-ea"/>
                <a:cs typeface="+mn-cs"/>
              </a:rPr>
              <a:t>Third level</a:t>
            </a:r>
          </a:p>
          <a:p>
            <a:pPr marL="1258888" marR="0" lvl="3" indent="-288925"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Fourth level</a:t>
            </a:r>
          </a:p>
          <a:p>
            <a:pPr marL="1543050" marR="0" lvl="4" indent="-287338" algn="l" defTabSz="914400" rtl="0" eaLnBrk="1" fontAlgn="auto" latinLnBrk="0" hangingPunct="1">
              <a:lnSpc>
                <a:spcPct val="100000"/>
              </a:lnSpc>
              <a:spcBef>
                <a:spcPct val="20000"/>
              </a:spcBef>
              <a:spcAft>
                <a:spcPts val="0"/>
              </a:spcAft>
              <a:buClrTx/>
              <a:buSzTx/>
              <a:buFont typeface="Calibri" panose="020F0502020204030204" pitchFamily="34" charset="0"/>
              <a:buChar char="–"/>
              <a:tabLst/>
              <a:defRPr/>
            </a:pPr>
            <a:r>
              <a:rPr kumimoji="0" lang="en-US" sz="1800" b="0" i="0" u="none" strike="noStrike" kern="1200" cap="none" spc="0" normalizeH="0" baseline="0" noProof="0" dirty="0" smtClean="0">
                <a:ln>
                  <a:noFill/>
                </a:ln>
                <a:solidFill>
                  <a:prstClr val="black"/>
                </a:solidFill>
                <a:effectLst/>
                <a:uLnTx/>
                <a:uFillTx/>
                <a:latin typeface="+mn-lt"/>
                <a:ea typeface="+mn-ea"/>
                <a:cs typeface="+mn-cs"/>
              </a:rPr>
              <a:t>Fifth level</a:t>
            </a:r>
            <a:endParaRPr kumimoji="0" lang="en-US" sz="1800" b="0" i="0" u="none" strike="noStrike" kern="1200" cap="none" spc="0" normalizeH="0" baseline="0" noProof="0" dirty="0">
              <a:ln>
                <a:noFill/>
              </a:ln>
              <a:solidFill>
                <a:prstClr val="black"/>
              </a:solidFill>
              <a:effectLst/>
              <a:uLnTx/>
              <a:uFillTx/>
              <a:latin typeface="+mn-lt"/>
              <a:ea typeface="+mn-ea"/>
              <a:cs typeface="+mn-cs"/>
            </a:endParaRPr>
          </a:p>
        </p:txBody>
      </p:sp>
      <p:pic>
        <p:nvPicPr>
          <p:cNvPr id="7"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9951" y="0"/>
            <a:ext cx="9164583" cy="1140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Placeholder 1"/>
          <p:cNvSpPr>
            <a:spLocks noGrp="1"/>
          </p:cNvSpPr>
          <p:nvPr>
            <p:ph type="title"/>
          </p:nvPr>
        </p:nvSpPr>
        <p:spPr>
          <a:xfrm>
            <a:off x="578068" y="35197"/>
            <a:ext cx="8229600" cy="106943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12" name="Date Placeholder 3"/>
          <p:cNvSpPr>
            <a:spLocks noGrp="1"/>
          </p:cNvSpPr>
          <p:nvPr>
            <p:ph type="dt" sz="half" idx="2"/>
          </p:nvPr>
        </p:nvSpPr>
        <p:spPr>
          <a:xfrm>
            <a:off x="457200" y="6340475"/>
            <a:ext cx="2133600" cy="365125"/>
          </a:xfrm>
          <a:prstGeom prst="rect">
            <a:avLst/>
          </a:prstGeom>
        </p:spPr>
        <p:txBody>
          <a:bodyPr vert="horz" lIns="91440" tIns="45720" rIns="91440" bIns="45720" rtlCol="0" anchor="ctr"/>
          <a:lstStyle>
            <a:lvl1pPr algn="l">
              <a:defRPr sz="1200">
                <a:solidFill>
                  <a:schemeClr val="tx1"/>
                </a:solidFill>
              </a:defRPr>
            </a:lvl1pPr>
          </a:lstStyle>
          <a:p>
            <a:r>
              <a:rPr lang="en-US" smtClean="0">
                <a:solidFill>
                  <a:prstClr val="black"/>
                </a:solidFill>
                <a:ea typeface="ＭＳ Ｐゴシック"/>
              </a:rPr>
              <a:t>November 2015</a:t>
            </a:r>
            <a:endParaRPr lang="en-US" dirty="0">
              <a:solidFill>
                <a:prstClr val="black"/>
              </a:solidFill>
              <a:ea typeface="ＭＳ Ｐゴシック"/>
            </a:endParaRPr>
          </a:p>
        </p:txBody>
      </p:sp>
      <p:sp>
        <p:nvSpPr>
          <p:cNvPr id="13" name="Footer Placeholder 4"/>
          <p:cNvSpPr>
            <a:spLocks noGrp="1"/>
          </p:cNvSpPr>
          <p:nvPr>
            <p:ph type="ftr" sz="quarter" idx="3"/>
          </p:nvPr>
        </p:nvSpPr>
        <p:spPr>
          <a:xfrm>
            <a:off x="2590800" y="6340475"/>
            <a:ext cx="3962400" cy="365125"/>
          </a:xfrm>
          <a:prstGeom prst="rect">
            <a:avLst/>
          </a:prstGeom>
        </p:spPr>
        <p:txBody>
          <a:bodyPr vert="horz" lIns="91440" tIns="45720" rIns="91440" bIns="45720" rtlCol="0" anchor="ctr"/>
          <a:lstStyle>
            <a:lvl1pPr algn="ctr">
              <a:defRPr sz="1200">
                <a:solidFill>
                  <a:schemeClr val="tx1"/>
                </a:solidFill>
              </a:defRPr>
            </a:lvl1pPr>
          </a:lstStyle>
          <a:p>
            <a:r>
              <a:rPr lang="en-US" dirty="0" smtClean="0">
                <a:solidFill>
                  <a:prstClr val="black"/>
                </a:solidFill>
                <a:ea typeface="ＭＳ Ｐゴシック"/>
              </a:rPr>
              <a:t>Marketplace for Immigrant Families</a:t>
            </a:r>
            <a:endParaRPr lang="en-US" dirty="0">
              <a:solidFill>
                <a:prstClr val="black"/>
              </a:solidFill>
              <a:ea typeface="ＭＳ Ｐゴシック"/>
            </a:endParaRPr>
          </a:p>
        </p:txBody>
      </p:sp>
      <p:sp>
        <p:nvSpPr>
          <p:cNvPr id="14" name="Slide Number Placeholder 5"/>
          <p:cNvSpPr>
            <a:spLocks noGrp="1"/>
          </p:cNvSpPr>
          <p:nvPr>
            <p:ph type="sldNum" sz="quarter" idx="4"/>
          </p:nvPr>
        </p:nvSpPr>
        <p:spPr>
          <a:xfrm>
            <a:off x="6553200" y="6340475"/>
            <a:ext cx="2133600" cy="365125"/>
          </a:xfrm>
          <a:prstGeom prst="rect">
            <a:avLst/>
          </a:prstGeom>
        </p:spPr>
        <p:txBody>
          <a:bodyPr vert="horz" lIns="91440" tIns="45720" rIns="91440" bIns="45720" rtlCol="0" anchor="ctr"/>
          <a:lstStyle>
            <a:lvl1pPr algn="r">
              <a:defRPr sz="1200">
                <a:solidFill>
                  <a:schemeClr val="tx1"/>
                </a:solidFill>
              </a:defRPr>
            </a:lvl1pPr>
          </a:lstStyle>
          <a:p>
            <a:fld id="{78C0CC3C-85F1-4D86-9B70-8D9F8B17F046}" type="slidenum">
              <a:rPr lang="en-US" smtClean="0">
                <a:solidFill>
                  <a:prstClr val="black"/>
                </a:solidFill>
                <a:ea typeface="ＭＳ Ｐゴシック"/>
              </a:rPr>
              <a:pPr/>
              <a:t>‹#›</a:t>
            </a:fld>
            <a:endParaRPr lang="en-US" dirty="0">
              <a:solidFill>
                <a:prstClr val="black"/>
              </a:solidFill>
              <a:ea typeface="ＭＳ Ｐゴシック"/>
            </a:endParaRPr>
          </a:p>
        </p:txBody>
      </p:sp>
    </p:spTree>
    <p:extLst>
      <p:ext uri="{BB962C8B-B14F-4D97-AF65-F5344CB8AC3E}">
        <p14:creationId xmlns:p14="http://schemas.microsoft.com/office/powerpoint/2010/main" val="657281403"/>
      </p:ext>
    </p:extLst>
  </p:cSld>
  <p:clrMap bg1="lt1" tx1="dk1" bg2="lt2" tx2="dk2" accent1="accent1" accent2="accent2" accent3="accent3" accent4="accent4" accent5="accent5" accent6="accent6" hlink="hlink" folHlink="folHlink"/>
  <p:sldLayoutIdLst>
    <p:sldLayoutId id="2147483781" r:id="rId1"/>
  </p:sldLayoutIdLst>
  <p:timing>
    <p:tnLst>
      <p:par>
        <p:cTn id="1" dur="indefinite" restart="never" nodeType="tmRoot"/>
      </p:par>
    </p:tnLst>
  </p:timing>
  <p:hf hdr="0"/>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marR="0" indent="-342900" algn="l" defTabSz="914400" rtl="0" eaLnBrk="1" fontAlgn="auto" latinLnBrk="0" hangingPunct="1">
        <a:lnSpc>
          <a:spcPct val="100000"/>
        </a:lnSpc>
        <a:spcBef>
          <a:spcPct val="20000"/>
        </a:spcBef>
        <a:spcAft>
          <a:spcPts val="0"/>
        </a:spcAft>
        <a:buClrTx/>
        <a:buSzTx/>
        <a:buFont typeface="Wingdings" panose="05000000000000000000" pitchFamily="2" charset="2"/>
        <a:buChar char="§"/>
        <a:tabLst/>
        <a:defRPr sz="3200" kern="1200">
          <a:solidFill>
            <a:schemeClr val="tx1"/>
          </a:solidFill>
          <a:latin typeface="+mn-lt"/>
          <a:ea typeface="+mn-ea"/>
          <a:cs typeface="+mn-cs"/>
        </a:defRPr>
      </a:lvl1pPr>
      <a:lvl2pPr marL="628650" marR="0" indent="-287338" algn="l" defTabSz="914400" rtl="0" eaLnBrk="1" fontAlgn="auto" latinLnBrk="0" hangingPunct="1">
        <a:lnSpc>
          <a:spcPct val="100000"/>
        </a:lnSpc>
        <a:spcBef>
          <a:spcPct val="20000"/>
        </a:spcBef>
        <a:spcAft>
          <a:spcPts val="0"/>
        </a:spcAft>
        <a:buClrTx/>
        <a:buSzTx/>
        <a:buFont typeface="Arial" pitchFamily="34" charset="0"/>
        <a:buChar char="•"/>
        <a:tabLst/>
        <a:defRPr sz="2800" kern="1200">
          <a:solidFill>
            <a:schemeClr val="tx1"/>
          </a:solidFill>
          <a:latin typeface="+mn-lt"/>
          <a:ea typeface="+mn-ea"/>
          <a:cs typeface="+mn-cs"/>
        </a:defRPr>
      </a:lvl2pPr>
      <a:lvl3pPr marL="969963" marR="0" indent="-341313" algn="l" defTabSz="914400" rtl="0" eaLnBrk="1" fontAlgn="auto" latinLnBrk="0" hangingPunct="1">
        <a:lnSpc>
          <a:spcPct val="100000"/>
        </a:lnSpc>
        <a:spcBef>
          <a:spcPct val="20000"/>
        </a:spcBef>
        <a:spcAft>
          <a:spcPts val="0"/>
        </a:spcAft>
        <a:buClrTx/>
        <a:buSzPct val="50000"/>
        <a:buFont typeface="Wingdings" panose="05000000000000000000" pitchFamily="2" charset="2"/>
        <a:buChar char="q"/>
        <a:tabLst/>
        <a:defRPr sz="2400" kern="1200">
          <a:solidFill>
            <a:schemeClr val="tx1"/>
          </a:solidFill>
          <a:latin typeface="+mn-lt"/>
          <a:ea typeface="+mn-ea"/>
          <a:cs typeface="+mn-cs"/>
        </a:defRPr>
      </a:lvl3pPr>
      <a:lvl4pPr marL="1258888" marR="0" indent="-288925" algn="l" defTabSz="914400" rtl="0" eaLnBrk="1" fontAlgn="auto" latinLnBrk="0" hangingPunct="1">
        <a:lnSpc>
          <a:spcPct val="100000"/>
        </a:lnSpc>
        <a:spcBef>
          <a:spcPct val="20000"/>
        </a:spcBef>
        <a:spcAft>
          <a:spcPts val="0"/>
        </a:spcAft>
        <a:buClrTx/>
        <a:buSzTx/>
        <a:buFont typeface="Courier New" panose="02070309020205020404" pitchFamily="49" charset="0"/>
        <a:buChar char="o"/>
        <a:tabLst/>
        <a:defRPr sz="2000" kern="1200">
          <a:solidFill>
            <a:schemeClr val="tx1"/>
          </a:solidFill>
          <a:latin typeface="+mn-lt"/>
          <a:ea typeface="+mn-ea"/>
          <a:cs typeface="+mn-cs"/>
        </a:defRPr>
      </a:lvl4pPr>
      <a:lvl5pPr marL="1543050" marR="0" indent="-287338" algn="l" defTabSz="914400" rtl="0" eaLnBrk="1" fontAlgn="auto" latinLnBrk="0" hangingPunct="1">
        <a:lnSpc>
          <a:spcPct val="100000"/>
        </a:lnSpc>
        <a:spcBef>
          <a:spcPct val="20000"/>
        </a:spcBef>
        <a:spcAft>
          <a:spcPts val="0"/>
        </a:spcAft>
        <a:buClrTx/>
        <a:buSzTx/>
        <a:buFont typeface="Calibri" panose="020F0502020204030204" pitchFamily="34" charset="0"/>
        <a:buChar char="–"/>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dirty="0" smtClean="0"/>
              <a:t>Click to edit Master title style</a:t>
            </a:r>
            <a:endParaRPr lang="en-US" dirty="0"/>
          </a:p>
        </p:txBody>
      </p:sp>
      <p:sp>
        <p:nvSpPr>
          <p:cNvPr id="7"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19840381"/>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 id="2147483824" r:id="rId12"/>
    <p:sldLayoutId id="2147483825" r:id="rId13"/>
    <p:sldLayoutId id="2147483826" r:id="rId14"/>
    <p:sldLayoutId id="2147483827" r:id="rId15"/>
    <p:sldLayoutId id="2147483828" r:id="rId16"/>
    <p:sldLayoutId id="2147483829" r:id="rId17"/>
    <p:sldLayoutId id="2147483830" r:id="rId18"/>
    <p:sldLayoutId id="2147483831" r:id="rId19"/>
    <p:sldLayoutId id="2147483832" r:id="rId20"/>
    <p:sldLayoutId id="2147483833" r:id="rId21"/>
    <p:sldLayoutId id="2147483834" r:id="rId22"/>
    <p:sldLayoutId id="2147483835" r:id="rId23"/>
    <p:sldLayoutId id="2147483836" r:id="rId24"/>
    <p:sldLayoutId id="2147483837" r:id="rId25"/>
  </p:sldLayoutIdLst>
  <p:timing>
    <p:tnLst>
      <p:par>
        <p:cTn id="1" dur="indefinite" restart="never" nodeType="tmRoot"/>
      </p:par>
    </p:tnLst>
  </p:timing>
  <p:hf hdr="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dirty="0" smtClean="0"/>
              <a:t>Click to edit Master title style</a:t>
            </a:r>
            <a:endParaRPr lang="en-US" dirty="0"/>
          </a:p>
        </p:txBody>
      </p:sp>
      <p:sp>
        <p:nvSpPr>
          <p:cNvPr id="7"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38092977"/>
      </p:ext>
    </p:extLst>
  </p:cSld>
  <p:clrMap bg1="lt1" tx1="dk1" bg2="lt2" tx2="dk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 id="2147483877" r:id="rId12"/>
    <p:sldLayoutId id="2147483878" r:id="rId13"/>
    <p:sldLayoutId id="2147483879" r:id="rId14"/>
    <p:sldLayoutId id="2147483880" r:id="rId15"/>
    <p:sldLayoutId id="2147483881" r:id="rId16"/>
    <p:sldLayoutId id="2147483882" r:id="rId17"/>
    <p:sldLayoutId id="2147483883" r:id="rId18"/>
    <p:sldLayoutId id="2147483884" r:id="rId19"/>
    <p:sldLayoutId id="2147483885" r:id="rId20"/>
    <p:sldLayoutId id="2147483886" r:id="rId21"/>
    <p:sldLayoutId id="2147483887" r:id="rId22"/>
    <p:sldLayoutId id="2147483888" r:id="rId23"/>
    <p:sldLayoutId id="2147483889" r:id="rId24"/>
    <p:sldLayoutId id="2147483890" r:id="rId25"/>
    <p:sldLayoutId id="2147483891" r:id="rId26"/>
  </p:sldLayoutIdLst>
  <p:timing>
    <p:tnLst>
      <p:par>
        <p:cTn id="1" dur="indefinite" restart="never" nodeType="tmRoot"/>
      </p:par>
    </p:tnLst>
  </p:timing>
  <p:hf hdr="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itle Placeholder 8"/>
          <p:cNvSpPr>
            <a:spLocks noGrp="1"/>
          </p:cNvSpPr>
          <p:nvPr>
            <p:ph type="title"/>
          </p:nvPr>
        </p:nvSpPr>
        <p:spPr>
          <a:xfrm>
            <a:off x="0" y="0"/>
            <a:ext cx="9144000" cy="1447800"/>
          </a:xfrm>
          <a:prstGeom prst="rect">
            <a:avLst/>
          </a:prstGeom>
          <a:solidFill>
            <a:srgbClr val="FFD004"/>
          </a:solidFill>
          <a:effectLst>
            <a:outerShdw dist="76200" dir="5640000" algn="tl" rotWithShape="0">
              <a:srgbClr val="084A9C"/>
            </a:outerShdw>
          </a:effectLst>
        </p:spPr>
        <p:txBody>
          <a:bodyPr vert="horz" lIns="91440" tIns="45720" rIns="91440" bIns="45720" rtlCol="0" anchor="ctr">
            <a:noAutofit/>
          </a:bodyPr>
          <a:lstStyle/>
          <a:p>
            <a:r>
              <a:rPr lang="en-US" dirty="0" smtClean="0"/>
              <a:t>Click to edit Master title style</a:t>
            </a:r>
            <a:endParaRPr lang="en-US" dirty="0"/>
          </a:p>
        </p:txBody>
      </p:sp>
      <p:sp>
        <p:nvSpPr>
          <p:cNvPr id="7" name="Slide Number Placeholder 6"/>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22FF3C-310F-4809-A5BE-BC5BA8AA108D}"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16743051"/>
      </p:ext>
    </p:extLst>
  </p:cSld>
  <p:clrMap bg1="lt1" tx1="dk1" bg2="lt2" tx2="dk2" accent1="accent1" accent2="accent2" accent3="accent3" accent4="accent4" accent5="accent5" accent6="accent6" hlink="hlink" folHlink="folHlink"/>
  <p:sldLayoutIdLst>
    <p:sldLayoutId id="2147483893" r:id="rId1"/>
    <p:sldLayoutId id="2147483894" r:id="rId2"/>
    <p:sldLayoutId id="2147483895" r:id="rId3"/>
    <p:sldLayoutId id="2147483896" r:id="rId4"/>
    <p:sldLayoutId id="2147483897" r:id="rId5"/>
    <p:sldLayoutId id="2147483898" r:id="rId6"/>
    <p:sldLayoutId id="2147483899" r:id="rId7"/>
    <p:sldLayoutId id="2147483900" r:id="rId8"/>
    <p:sldLayoutId id="2147483901" r:id="rId9"/>
    <p:sldLayoutId id="2147483902" r:id="rId10"/>
    <p:sldLayoutId id="2147483903" r:id="rId11"/>
    <p:sldLayoutId id="2147483904" r:id="rId12"/>
    <p:sldLayoutId id="2147483905" r:id="rId13"/>
    <p:sldLayoutId id="2147483906" r:id="rId14"/>
    <p:sldLayoutId id="2147483907" r:id="rId15"/>
    <p:sldLayoutId id="2147483908" r:id="rId16"/>
    <p:sldLayoutId id="2147483909" r:id="rId17"/>
    <p:sldLayoutId id="2147483910" r:id="rId18"/>
    <p:sldLayoutId id="2147483911" r:id="rId19"/>
    <p:sldLayoutId id="2147483912" r:id="rId20"/>
    <p:sldLayoutId id="2147483913" r:id="rId21"/>
    <p:sldLayoutId id="2147483914" r:id="rId22"/>
    <p:sldLayoutId id="2147483915" r:id="rId23"/>
    <p:sldLayoutId id="2147483916" r:id="rId24"/>
    <p:sldLayoutId id="2147483917" r:id="rId25"/>
    <p:sldLayoutId id="2147483918" r:id="rId26"/>
  </p:sldLayoutIdLst>
  <p:timing>
    <p:tnLst>
      <p:par>
        <p:cTn id="1" dur="indefinite" restart="never" nodeType="tmRoot"/>
      </p:par>
    </p:tnLst>
  </p:timing>
  <p:hf hdr="0"/>
  <p:txStyles>
    <p:titleStyle>
      <a:lvl1pPr indent="0" algn="ctr" defTabSz="914400" rtl="0" eaLnBrk="1" latinLnBrk="0" hangingPunct="1">
        <a:spcBef>
          <a:spcPts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www.healthcare.gov/immigrants/documentation" TargetMode="Externa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hyperlink" Target="https://www.healthcare.gov/screener/" TargetMode="External"/><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hyperlink" Target="https://marketplace.cms.gov/outreach-and-education/apply-for-or-renew-coverage.pdf" TargetMode="External"/><Relationship Id="rId2" Type="http://schemas.openxmlformats.org/officeDocument/2006/relationships/notesSlide" Target="../notesSlides/notesSlide17.xml"/><Relationship Id="rId1" Type="http://schemas.openxmlformats.org/officeDocument/2006/relationships/slideLayout" Target="../slideLayouts/slideLayout11.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hyperlink" Target="http://www.medicaid.gov/medicaid-chip-program-information/by-topics/outreach-and-enrollment/lawfully-residing.html"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9.xml"/><Relationship Id="rId1" Type="http://schemas.openxmlformats.org/officeDocument/2006/relationships/slideLayout" Target="../slideLayouts/slideLayout34.xml"/><Relationship Id="rId5" Type="http://schemas.openxmlformats.org/officeDocument/2006/relationships/image" Target="../media/image26.png"/><Relationship Id="rId4" Type="http://schemas.openxmlformats.org/officeDocument/2006/relationships/image" Target="../media/image25.jpe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hyperlink" Target="http://findahealthcenter.hrsa.gov/" TargetMode="External"/><Relationship Id="rId2" Type="http://schemas.openxmlformats.org/officeDocument/2006/relationships/notesSlide" Target="../notesSlides/notesSlide39.xml"/><Relationship Id="rId1" Type="http://schemas.openxmlformats.org/officeDocument/2006/relationships/slideLayout" Target="../slideLayouts/slideLayout9.xml"/><Relationship Id="rId4" Type="http://schemas.openxmlformats.org/officeDocument/2006/relationships/hyperlink" Target="http://www.medicaid.gov/medicaid-chip-program-information/by-state/by-state.htm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ayudalocal.cuidadodesalud.gov/es/" TargetMode="External"/><Relationship Id="rId2" Type="http://schemas.openxmlformats.org/officeDocument/2006/relationships/notesSlide" Target="../notesSlides/notesSlide40.xml"/><Relationship Id="rId1" Type="http://schemas.openxmlformats.org/officeDocument/2006/relationships/slideLayout" Target="../slideLayouts/slideLayout11.xml"/></Relationships>
</file>

<file path=ppt/slides/_rels/slide4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1.xml"/><Relationship Id="rId1" Type="http://schemas.openxmlformats.org/officeDocument/2006/relationships/slideLayout" Target="../slideLayouts/slideLayout11.xml"/></Relationships>
</file>

<file path=ppt/slides/_rels/slide42.xml.rels><?xml version="1.0" encoding="UTF-8" standalone="yes"?>
<Relationships xmlns="http://schemas.openxmlformats.org/package/2006/relationships"><Relationship Id="rId3" Type="http://schemas.openxmlformats.org/officeDocument/2006/relationships/hyperlink" Target="https://marketplace.cms.gov/outreach-and-education/getting-help-in-a-language-other-than-english.pdf" TargetMode="External"/><Relationship Id="rId2" Type="http://schemas.openxmlformats.org/officeDocument/2006/relationships/notesSlide" Target="../notesSlides/notesSlide42.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hyperlink" Target="https://ayudalocal.cuidadodesalud.gov/es/" TargetMode="External"/><Relationship Id="rId2" Type="http://schemas.openxmlformats.org/officeDocument/2006/relationships/notesSlide" Target="../notesSlides/notesSlide43.xml"/><Relationship Id="rId1" Type="http://schemas.openxmlformats.org/officeDocument/2006/relationships/slideLayout" Target="../slideLayouts/slideLayout11.xml"/><Relationship Id="rId4" Type="http://schemas.openxmlformats.org/officeDocument/2006/relationships/image" Target="../media/image28.jpe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hyperlink" Target="https://www.cuidadodesalud.gov/es/immigrants/coverage/" TargetMode="External"/><Relationship Id="rId2" Type="http://schemas.openxmlformats.org/officeDocument/2006/relationships/notesSlide" Target="../notesSlides/notesSlide46.xml"/><Relationship Id="rId1" Type="http://schemas.openxmlformats.org/officeDocument/2006/relationships/slideLayout" Target="../slideLayouts/slideLayout11.xml"/><Relationship Id="rId6" Type="http://schemas.openxmlformats.org/officeDocument/2006/relationships/hyperlink" Target="http://findahealthcenter.hrsa.gov/" TargetMode="External"/><Relationship Id="rId5" Type="http://schemas.openxmlformats.org/officeDocument/2006/relationships/hyperlink" Target="https://marketplace.cms.gov/technical-assistance-resources/citizenship-and-immigration-questions-spanish.pdf" TargetMode="External"/><Relationship Id="rId4" Type="http://schemas.openxmlformats.org/officeDocument/2006/relationships/hyperlink" Target="https://marketplace.cms.gov/technical-assistance-resources/special-populations-help.html"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www.medicaid.gov/medicaid-chip-program-information/by-topics/outreach-and-enrollment/lawfully-residing.html" TargetMode="External"/><Relationship Id="rId7" Type="http://schemas.openxmlformats.org/officeDocument/2006/relationships/hyperlink" Target="http://www.ice.gov/espanol/factsheets/aca-memoSP" TargetMode="External"/><Relationship Id="rId2" Type="http://schemas.openxmlformats.org/officeDocument/2006/relationships/notesSlide" Target="../notesSlides/notesSlide47.xml"/><Relationship Id="rId1" Type="http://schemas.openxmlformats.org/officeDocument/2006/relationships/slideLayout" Target="../slideLayouts/slideLayout11.xml"/><Relationship Id="rId6" Type="http://schemas.openxmlformats.org/officeDocument/2006/relationships/hyperlink" Target="https://www.ice.gov/doclib/ero-outreach/pdf/ice-aca-memo.pdf" TargetMode="External"/><Relationship Id="rId5" Type="http://schemas.openxmlformats.org/officeDocument/2006/relationships/hyperlink" Target="https://www.cuidadodesalud.gov/es/medicaid-chip/" TargetMode="External"/><Relationship Id="rId4" Type="http://schemas.openxmlformats.org/officeDocument/2006/relationships/hyperlink" Target="http://www.medicaid.gov/medicaid-chip-program-information/by-state/by-state.html"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8.xml"/><Relationship Id="rId1" Type="http://schemas.openxmlformats.org/officeDocument/2006/relationships/slideLayout" Target="../slideLayouts/slideLayout11.xml"/><Relationship Id="rId6" Type="http://schemas.openxmlformats.org/officeDocument/2006/relationships/hyperlink" Target="https://www.youtube.com/playlist?list=PLaV7m2-zFKpgZDNCz7rZ3Xx7q2cDmpAm7" TargetMode="External"/><Relationship Id="rId5" Type="http://schemas.openxmlformats.org/officeDocument/2006/relationships/hyperlink" Target="https://www.facebook.com/Healthcare.gov?_rdr=p" TargetMode="External"/><Relationship Id="rId4" Type="http://schemas.openxmlformats.org/officeDocument/2006/relationships/hyperlink" Target="mailto:Twitter@HealthCareGov"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295400"/>
            <a:ext cx="9144000" cy="1143000"/>
          </a:xfrm>
        </p:spPr>
        <p:txBody>
          <a:bodyPr/>
          <a:lstStyle/>
          <a:p>
            <a:r>
              <a:rPr dirty="0"/>
              <a:t/>
            </a:r>
            <a:br>
              <a:rPr dirty="0"/>
            </a:br>
            <a:r>
              <a:rPr lang="en-US" sz="4000" dirty="0" smtClean="0"/>
              <a:t>Mercados de Seguros Médicos</a:t>
            </a:r>
            <a:r>
              <a:rPr dirty="0"/>
              <a:t/>
            </a:r>
            <a:br>
              <a:rPr dirty="0"/>
            </a:br>
            <a:endParaRPr lang="es-US" sz="4000" dirty="0"/>
          </a:p>
        </p:txBody>
      </p:sp>
      <p:sp>
        <p:nvSpPr>
          <p:cNvPr id="6" name="Text Placeholder 5"/>
          <p:cNvSpPr txBox="1">
            <a:spLocks noGrp="1"/>
          </p:cNvSpPr>
          <p:nvPr>
            <p:ph type="body" sz="quarter" idx="10"/>
          </p:nvPr>
        </p:nvSpPr>
        <p:spPr>
          <a:xfrm>
            <a:off x="609600" y="3232279"/>
            <a:ext cx="4859541" cy="2862322"/>
          </a:xfrm>
          <a:prstGeom prst="rect">
            <a:avLst/>
          </a:prstGeom>
          <a:solidFill>
            <a:schemeClr val="tx2">
              <a:lumMod val="75000"/>
            </a:schemeClr>
          </a:solidFill>
          <a:ln w="41275">
            <a:solidFill>
              <a:srgbClr val="FF0000"/>
            </a:solidFill>
          </a:ln>
        </p:spPr>
        <p:txBody>
          <a:bodyPr wrap="square" rtlCol="0">
            <a:spAutoFit/>
          </a:bodyPr>
          <a:lstStyle/>
          <a:p>
            <a:pPr algn="r"/>
            <a:endParaRPr lang="es-US" sz="2400" dirty="0" smtClean="0">
              <a:solidFill>
                <a:schemeClr val="tx1"/>
              </a:solidFill>
              <a:latin typeface="Arial" pitchFamily="34" charset="0"/>
              <a:cs typeface="Arial" pitchFamily="34" charset="0"/>
            </a:endParaRPr>
          </a:p>
          <a:p>
            <a:pPr algn="ctr"/>
            <a:r>
              <a:rPr lang="en-US" sz="3600" i="0" dirty="0" smtClean="0">
                <a:solidFill>
                  <a:schemeClr val="bg1"/>
                </a:solidFill>
                <a:latin typeface="+mj-lt"/>
              </a:rPr>
              <a:t>Información para familias de inmigrantes</a:t>
            </a:r>
            <a:endParaRPr lang="es-US" sz="3600" i="0" dirty="0" smtClean="0">
              <a:solidFill>
                <a:schemeClr val="bg1"/>
              </a:solidFill>
              <a:latin typeface="+mj-lt"/>
              <a:cs typeface="Arial" pitchFamily="34" charset="0"/>
            </a:endParaRPr>
          </a:p>
          <a:p>
            <a:pPr algn="ctr"/>
            <a:endParaRPr lang="es-US" sz="3200" i="0" dirty="0">
              <a:solidFill>
                <a:schemeClr val="bg1"/>
              </a:solidFill>
              <a:latin typeface="+mj-lt"/>
            </a:endParaRPr>
          </a:p>
          <a:p>
            <a:pPr algn="r"/>
            <a:endParaRPr lang="es-US" sz="3200" i="0" dirty="0">
              <a:solidFill>
                <a:schemeClr val="bg1"/>
              </a:solidFill>
              <a:latin typeface="+mj-lt"/>
              <a:cs typeface="Arial" pitchFamily="34" charset="0"/>
            </a:endParaRPr>
          </a:p>
        </p:txBody>
      </p:sp>
      <p:pic>
        <p:nvPicPr>
          <p:cNvPr id="1026" name="Picture 2" descr="Fotografía de un padre y su pequeña hija sosteniendo una bandera de los EE. UU."/>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3000" b="15"/>
          <a:stretch/>
        </p:blipFill>
        <p:spPr bwMode="auto">
          <a:xfrm>
            <a:off x="5410200" y="2651760"/>
            <a:ext cx="3072054" cy="4023360"/>
          </a:xfrm>
          <a:prstGeom prst="rect">
            <a:avLst/>
          </a:prstGeom>
          <a:noFill/>
          <a:ln w="50800">
            <a:solidFill>
              <a:schemeClr val="tx2">
                <a:lumMod val="75000"/>
              </a:schemeClr>
            </a:solidFill>
          </a:ln>
          <a:effectLst>
            <a:glow rad="139700">
              <a:schemeClr val="accent5">
                <a:satMod val="175000"/>
                <a:alpha val="40000"/>
              </a:schemeClr>
            </a:glow>
          </a:effectLst>
          <a:extLst>
            <a:ext uri="{909E8E84-426E-40DD-AFC4-6F175D3DCCD1}">
              <a14:hiddenFill xmlns:a14="http://schemas.microsoft.com/office/drawing/2010/main">
                <a:solidFill>
                  <a:srgbClr val="FFFFFF"/>
                </a:solidFill>
              </a14:hiddenFill>
            </a:ext>
          </a:extLst>
        </p:spPr>
      </p:pic>
      <p:sp>
        <p:nvSpPr>
          <p:cNvPr id="3" name="TextBox 2" hidden="1"/>
          <p:cNvSpPr txBox="1"/>
          <p:nvPr/>
        </p:nvSpPr>
        <p:spPr>
          <a:xfrm>
            <a:off x="152400" y="6477000"/>
            <a:ext cx="1905000" cy="276999"/>
          </a:xfrm>
          <a:prstGeom prst="rect">
            <a:avLst/>
          </a:prstGeom>
          <a:noFill/>
        </p:spPr>
        <p:txBody>
          <a:bodyPr wrap="square" rtlCol="0">
            <a:spAutoFit/>
          </a:bodyPr>
          <a:lstStyle/>
          <a:p>
            <a:r>
              <a:rPr lang="en-US" sz="600" dirty="0" smtClean="0">
                <a:solidFill>
                  <a:schemeClr val="bg1"/>
                </a:solidFill>
                <a:latin typeface="Arial" panose="020B0604020202020204" pitchFamily="34" charset="0"/>
                <a:cs typeface="Arial" panose="020B0604020202020204" pitchFamily="34" charset="0"/>
              </a:rPr>
              <a:t>2015Marketplace for Immigrantsv10v508_ES-Original Translated file from Andres.PPTX</a:t>
            </a:r>
            <a:endParaRPr lang="en-US" sz="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75712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rmAutofit fontScale="90000"/>
          </a:bodyPr>
          <a:lstStyle/>
          <a:p>
            <a:r>
              <a:rPr lang="es-US" dirty="0"/>
              <a:t>Estatus Migratorios Elegibles- </a:t>
            </a:r>
            <a:r>
              <a:rPr lang="es-US" dirty="0" smtClean="0"/>
              <a:t/>
            </a:r>
            <a:br>
              <a:rPr lang="es-US" dirty="0" smtClean="0"/>
            </a:br>
            <a:r>
              <a:rPr lang="es-US" dirty="0" smtClean="0"/>
              <a:t>Continuación </a:t>
            </a:r>
            <a:endParaRPr lang="es-US" sz="3600" dirty="0">
              <a:solidFill>
                <a:srgbClr val="FFCC00"/>
              </a:solidFill>
            </a:endParaRPr>
          </a:p>
        </p:txBody>
      </p:sp>
      <p:sp>
        <p:nvSpPr>
          <p:cNvPr id="2" name="Content Placeholder 1"/>
          <p:cNvSpPr>
            <a:spLocks noGrp="1"/>
          </p:cNvSpPr>
          <p:nvPr>
            <p:ph idx="1"/>
          </p:nvPr>
        </p:nvSpPr>
        <p:spPr>
          <a:xfrm>
            <a:off x="457200" y="1371600"/>
            <a:ext cx="8229600" cy="4525963"/>
          </a:xfrm>
        </p:spPr>
        <p:txBody>
          <a:bodyPr>
            <a:normAutofit/>
          </a:bodyPr>
          <a:lstStyle/>
          <a:p>
            <a:r>
              <a:rPr lang="es-US" sz="2800" dirty="0" smtClean="0"/>
              <a:t>Las personas con los siguientes estatus y que tengan una autorización de empleo califican para el Mercado:</a:t>
            </a:r>
          </a:p>
          <a:p>
            <a:pPr lvl="1"/>
            <a:r>
              <a:rPr lang="es-US" sz="2400" dirty="0" smtClean="0"/>
              <a:t>Solicitantes de registro</a:t>
            </a:r>
          </a:p>
          <a:p>
            <a:pPr lvl="1"/>
            <a:r>
              <a:rPr lang="es-US" sz="2400" dirty="0" smtClean="0"/>
              <a:t>Orden de supervisión</a:t>
            </a:r>
          </a:p>
          <a:p>
            <a:pPr lvl="1"/>
            <a:r>
              <a:rPr lang="es-US" sz="2400" dirty="0" smtClean="0"/>
              <a:t>Solicitante de cancelación de expulsión o suspensión de deportación</a:t>
            </a:r>
          </a:p>
          <a:p>
            <a:pPr lvl="1"/>
            <a:r>
              <a:rPr lang="es-US" sz="2400" dirty="0" smtClean="0"/>
              <a:t>Solicitante de legalización conforme a la Ley de Reforma y Control de la Inmigración (IRCA)</a:t>
            </a:r>
          </a:p>
          <a:p>
            <a:pPr lvl="1"/>
            <a:r>
              <a:rPr lang="es-US" sz="2400" dirty="0" smtClean="0"/>
              <a:t>Legalización conforme a la Ley LIFE</a:t>
            </a:r>
          </a:p>
          <a:p>
            <a:pPr marL="285750" lvl="1" indent="0">
              <a:buNone/>
            </a:pPr>
            <a:endParaRPr lang="es-US" sz="2700" dirty="0"/>
          </a:p>
        </p:txBody>
      </p:sp>
      <p:sp>
        <p:nvSpPr>
          <p:cNvPr id="10" name="Date Placeholder 2"/>
          <p:cNvSpPr txBox="1">
            <a:spLocks/>
          </p:cNvSpPr>
          <p:nvPr/>
        </p:nvSpPr>
        <p:spPr>
          <a:xfrm>
            <a:off x="457200" y="634047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rPr>
              <a:t>Noviembre de 2015</a:t>
            </a:r>
            <a:endParaRPr kumimoji="0" lang="es-US" sz="1200" b="0" i="0" u="none" strike="noStrike" kern="1200" cap="none" spc="0" normalizeH="0" baseline="0" noProof="0" dirty="0">
              <a:ln>
                <a:noFill/>
              </a:ln>
              <a:solidFill>
                <a:prstClr val="black"/>
              </a:solidFill>
              <a:effectLst/>
              <a:uLnTx/>
              <a:uFillTx/>
              <a:latin typeface="Calibri" panose="020F0502020204030204" pitchFamily="34" charset="0"/>
              <a:ea typeface="+mn-ea"/>
            </a:endParaRPr>
          </a:p>
        </p:txBody>
      </p:sp>
      <p:sp>
        <p:nvSpPr>
          <p:cNvPr id="8" name="Footer Placeholder 4"/>
          <p:cNvSpPr txBox="1">
            <a:spLocks/>
          </p:cNvSpPr>
          <p:nvPr/>
        </p:nvSpPr>
        <p:spPr>
          <a:xfrm>
            <a:off x="2590800" y="6340475"/>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panose="020F0502020204030204" pitchFamily="34" charset="0"/>
              </a:rPr>
              <a:t>Mercado para familias de inmigrantes</a:t>
            </a:r>
            <a:endParaRPr kumimoji="0" lang="es-US" sz="1200" b="0" i="0" u="none" strike="noStrike" kern="0" cap="none" spc="0" normalizeH="0" baseline="0" noProof="0" dirty="0">
              <a:ln>
                <a:noFill/>
              </a:ln>
              <a:solidFill>
                <a:prstClr val="black"/>
              </a:solidFill>
              <a:effectLst/>
              <a:uLnTx/>
              <a:uFillTx/>
              <a:latin typeface="Calibri" panose="020F0502020204030204" pitchFamily="34" charset="0"/>
              <a:ea typeface="+mn-ea"/>
            </a:endParaRPr>
          </a:p>
        </p:txBody>
      </p:sp>
      <p:sp>
        <p:nvSpPr>
          <p:cNvPr id="9" name="Slide Number Placeholder 7"/>
          <p:cNvSpPr txBox="1">
            <a:spLocks/>
          </p:cNvSpPr>
          <p:nvPr/>
        </p:nvSpPr>
        <p:spPr>
          <a:xfrm>
            <a:off x="6553200" y="63404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C7DC1E6-81B2-456F-AAD5-518541D82B07}" type="slidenum">
              <a:rPr kumimoji="0" lang="en-US" b="0" i="0" u="none" strike="noStrike" kern="0" cap="none" spc="0" normalizeH="0" baseline="0" noProof="0" smtClean="0">
                <a:ln>
                  <a:noFill/>
                </a:ln>
                <a:solidFill>
                  <a:sysClr val="windowText" lastClr="000000"/>
                </a:solidFill>
                <a:effectLst/>
                <a:uLnTx/>
                <a:uFillTx/>
                <a:latin typeface="Calibri" panose="020F05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US" b="0" i="0" u="none" strike="noStrike" kern="0" cap="none" spc="0" normalizeH="0" baseline="0" noProof="0" dirty="0">
              <a:ln>
                <a:noFill/>
              </a:ln>
              <a:solidFill>
                <a:sysClr val="windowText" lastClr="000000"/>
              </a:solidFill>
              <a:effectLst/>
              <a:uLnTx/>
              <a:uFillTx/>
              <a:latin typeface="Calibri" panose="020F0502020204030204" pitchFamily="34" charset="0"/>
              <a:ea typeface="+mn-ea"/>
            </a:endParaRPr>
          </a:p>
        </p:txBody>
      </p:sp>
    </p:spTree>
    <p:extLst>
      <p:ext uri="{BB962C8B-B14F-4D97-AF65-F5344CB8AC3E}">
        <p14:creationId xmlns:p14="http://schemas.microsoft.com/office/powerpoint/2010/main" val="17215572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rmAutofit fontScale="90000"/>
          </a:bodyPr>
          <a:lstStyle/>
          <a:p>
            <a:r>
              <a:rPr lang="es-US" sz="3600" dirty="0" smtClean="0"/>
              <a:t>Estatus Migratorios </a:t>
            </a:r>
            <a:r>
              <a:rPr lang="es-US" dirty="0" smtClean="0"/>
              <a:t>y Documentos </a:t>
            </a:r>
            <a:r>
              <a:rPr lang="es-US" dirty="0"/>
              <a:t>A</a:t>
            </a:r>
            <a:r>
              <a:rPr lang="es-US" dirty="0" smtClean="0"/>
              <a:t>ceptables</a:t>
            </a:r>
            <a:endParaRPr lang="es-US" sz="3600" dirty="0"/>
          </a:p>
        </p:txBody>
      </p:sp>
      <p:graphicFrame>
        <p:nvGraphicFramePr>
          <p:cNvPr id="7" name="Content Placeholder 6" descr="Tabla que describe estados de inmigración y tipos de documentos.&#10;&#10;Si tiene una tarjeta de residente permanente, “Tarjeta verde” (I-551), presente lo siguiente para el documento de identidad: Número de registro de extranjero, &#10;Número de tarjeta &#10;&#10;Si tiene un permiso de reingreso (I-327), presente lo siguiente para el documento de identidad: Número de registro de extranjero&#10;&#10;Si tiene un documento de viaje para refugiado (I-571), presente lo siguiente para el documento de identidad: Número de registro de extranjero&#10;&#10;Si tiene un permiso de trabajo (I-766), presente lo siguiente para el documento de identidad: Número de registro de extranjero, número de tarjeta,&#10;fecha de vencimiento, código de la categoría &#10;&#10;Si tiene una visa de inmigrante con lectura electrónica de datos (con nota temporal I-551), presente lo siguiente para el documento de identidad: Número de registro de extranjero, número de pasaporte &#10;&#10;&#10;&#10;&#10;&#10;"/>
          <p:cNvGraphicFramePr>
            <a:graphicFrameLocks noGrp="1"/>
          </p:cNvGraphicFramePr>
          <p:nvPr>
            <p:ph idx="1"/>
            <p:extLst>
              <p:ext uri="{D42A27DB-BD31-4B8C-83A1-F6EECF244321}">
                <p14:modId xmlns:p14="http://schemas.microsoft.com/office/powerpoint/2010/main" val="4193101413"/>
              </p:ext>
            </p:extLst>
          </p:nvPr>
        </p:nvGraphicFramePr>
        <p:xfrm>
          <a:off x="0" y="1143000"/>
          <a:ext cx="9144000" cy="4815591"/>
        </p:xfrm>
        <a:graphic>
          <a:graphicData uri="http://schemas.openxmlformats.org/drawingml/2006/table">
            <a:tbl>
              <a:tblPr firstRow="1" bandRow="1">
                <a:tableStyleId>{5C22544A-7EE6-4342-B048-85BDC9FD1C3A}</a:tableStyleId>
              </a:tblPr>
              <a:tblGrid>
                <a:gridCol w="4393025"/>
                <a:gridCol w="4750975"/>
              </a:tblGrid>
              <a:tr h="70079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i="0" u="none" strike="noStrike" kern="1200" baseline="0" dirty="0" smtClean="0">
                          <a:solidFill>
                            <a:schemeClr val="lt1"/>
                          </a:solidFill>
                          <a:latin typeface="+mn-lt"/>
                        </a:rPr>
                        <a:t>Si tiene</a:t>
                      </a:r>
                      <a:endParaRPr lang="es-US" sz="2400" b="0" i="0" u="none" strike="noStrike" kern="1200" baseline="0" dirty="0" smtClean="0">
                        <a:solidFill>
                          <a:schemeClr val="lt1"/>
                        </a:solidFill>
                        <a:latin typeface="+mn-lt"/>
                        <a:ea typeface="+mn-ea"/>
                        <a:cs typeface="+mn-cs"/>
                      </a:endParaRPr>
                    </a:p>
                  </a:txBody>
                  <a:tcPr marL="87864" marR="87864"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US" sz="2400" b="1" i="0" u="none" strike="noStrike" kern="1200" baseline="0" noProof="0" dirty="0" smtClean="0">
                          <a:solidFill>
                            <a:srgbClr val="F8F8F8"/>
                          </a:solidFill>
                          <a:latin typeface="+mn-lt"/>
                        </a:rPr>
                        <a:t>Presente </a:t>
                      </a:r>
                      <a:r>
                        <a:rPr lang="es-US" sz="2400" b="1" i="0" u="none" strike="noStrike" kern="1200" baseline="0" noProof="0" dirty="0" smtClean="0">
                          <a:solidFill>
                            <a:schemeClr val="lt1"/>
                          </a:solidFill>
                          <a:latin typeface="+mn-lt"/>
                        </a:rPr>
                        <a:t>lo siguiente</a:t>
                      </a:r>
                      <a:endParaRPr lang="es-US" sz="2400" noProof="0" dirty="0"/>
                    </a:p>
                  </a:txBody>
                  <a:tcPr marL="87864" marR="87864" anchor="ctr"/>
                </a:tc>
              </a:tr>
              <a:tr h="6458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dk1"/>
                          </a:solidFill>
                          <a:latin typeface="+mn-lt"/>
                        </a:rPr>
                        <a:t>Tarjeta de residente permanente, “Tarjeta verde” (I-551) 	</a:t>
                      </a:r>
                      <a:endParaRPr lang="es-US" sz="2000" dirty="0"/>
                    </a:p>
                  </a:txBody>
                  <a:tcPr marL="87864" marR="87864"/>
                </a:tc>
                <a:tc>
                  <a:txBody>
                    <a:bodyPr/>
                    <a:lstStyle/>
                    <a:p>
                      <a:pPr marL="285750" indent="-285750" algn="l">
                        <a:buFont typeface="Wingdings" panose="05000000000000000000" pitchFamily="2" charset="2"/>
                        <a:buChar char="ü"/>
                      </a:pPr>
                      <a:r>
                        <a:rPr lang="en-US" sz="2000" b="0" i="0" u="none" strike="noStrike" kern="1200" baseline="0" dirty="0" smtClean="0">
                          <a:solidFill>
                            <a:schemeClr val="dk1"/>
                          </a:solidFill>
                          <a:latin typeface="+mn-lt"/>
                        </a:rPr>
                        <a:t>Número de registro de extranjero </a:t>
                      </a:r>
                    </a:p>
                    <a:p>
                      <a:pPr marL="285750" indent="-285750" algn="l">
                        <a:buFont typeface="Wingdings" panose="05000000000000000000" pitchFamily="2" charset="2"/>
                        <a:buChar char="ü"/>
                      </a:pPr>
                      <a:r>
                        <a:rPr lang="en-US" sz="2000" b="0" i="0" u="none" strike="noStrike" kern="1200" baseline="0" dirty="0" smtClean="0">
                          <a:solidFill>
                            <a:schemeClr val="dk1"/>
                          </a:solidFill>
                          <a:latin typeface="+mn-lt"/>
                        </a:rPr>
                        <a:t>Número de tarjeta </a:t>
                      </a:r>
                      <a:endParaRPr lang="es-US" sz="2000" dirty="0"/>
                    </a:p>
                  </a:txBody>
                  <a:tcPr marL="87864" marR="87864"/>
                </a:tc>
              </a:tr>
              <a:tr h="3650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dk1"/>
                          </a:solidFill>
                          <a:latin typeface="+mn-lt"/>
                        </a:rPr>
                        <a:t>Permiso de reingreso (I-327) </a:t>
                      </a:r>
                      <a:endParaRPr lang="es-US" sz="2000" dirty="0"/>
                    </a:p>
                  </a:txBody>
                  <a:tcPr marL="87864" marR="87864"/>
                </a:tc>
                <a:tc>
                  <a:txBody>
                    <a:bodyPr/>
                    <a:lstStyle/>
                    <a:p>
                      <a:pPr marL="285750" indent="-285750">
                        <a:buFont typeface="Wingdings" panose="05000000000000000000" pitchFamily="2" charset="2"/>
                        <a:buChar char="ü"/>
                      </a:pPr>
                      <a:r>
                        <a:rPr lang="en-US" sz="2000" b="0" i="0" u="none" strike="noStrike" kern="1200" baseline="0" dirty="0" smtClean="0">
                          <a:solidFill>
                            <a:schemeClr val="dk1"/>
                          </a:solidFill>
                          <a:latin typeface="+mn-lt"/>
                        </a:rPr>
                        <a:t>Número de registro de extranjero </a:t>
                      </a:r>
                      <a:endParaRPr lang="es-US" sz="2000" dirty="0"/>
                    </a:p>
                  </a:txBody>
                  <a:tcPr marL="87864" marR="87864"/>
                </a:tc>
              </a:tr>
              <a:tr h="36504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dk1"/>
                          </a:solidFill>
                          <a:latin typeface="+mn-lt"/>
                        </a:rPr>
                        <a:t>Documento de viaje para </a:t>
                      </a:r>
                      <a:r>
                        <a:rPr lang="en-US" sz="2000" b="0" i="0" u="none" strike="noStrike" kern="1200" baseline="0" dirty="0" err="1" smtClean="0">
                          <a:solidFill>
                            <a:schemeClr val="dk1"/>
                          </a:solidFill>
                          <a:latin typeface="+mn-lt"/>
                        </a:rPr>
                        <a:t>refugiado</a:t>
                      </a:r>
                      <a:r>
                        <a:rPr lang="en-US" sz="2000" b="0" i="0" u="none" strike="noStrike" kern="1200" baseline="0" dirty="0" smtClean="0">
                          <a:solidFill>
                            <a:schemeClr val="dk1"/>
                          </a:solidFill>
                          <a:latin typeface="+mn-lt"/>
                        </a:rPr>
                        <a:t> </a:t>
                      </a:r>
                      <a:br>
                        <a:rPr lang="en-US" sz="2000" b="0" i="0" u="none" strike="noStrike" kern="1200" baseline="0" dirty="0" smtClean="0">
                          <a:solidFill>
                            <a:schemeClr val="dk1"/>
                          </a:solidFill>
                          <a:latin typeface="+mn-lt"/>
                        </a:rPr>
                      </a:br>
                      <a:r>
                        <a:rPr lang="en-US" sz="2000" b="0" i="0" u="none" strike="noStrike" kern="1200" baseline="0" dirty="0" smtClean="0">
                          <a:solidFill>
                            <a:schemeClr val="dk1"/>
                          </a:solidFill>
                          <a:latin typeface="+mn-lt"/>
                        </a:rPr>
                        <a:t>(I-571) </a:t>
                      </a:r>
                      <a:endParaRPr lang="es-US" sz="2000" dirty="0"/>
                    </a:p>
                  </a:txBody>
                  <a:tcPr marL="87864" marR="87864"/>
                </a:tc>
                <a:tc>
                  <a:txBody>
                    <a:bodyPr/>
                    <a:lstStyle/>
                    <a:p>
                      <a:pPr marL="285750" indent="-285750">
                        <a:buFont typeface="Wingdings" panose="05000000000000000000" pitchFamily="2" charset="2"/>
                        <a:buChar char="ü"/>
                      </a:pPr>
                      <a:r>
                        <a:rPr lang="en-US" sz="2000" b="0" i="0" u="none" strike="noStrike" kern="1200" baseline="0" dirty="0" smtClean="0">
                          <a:solidFill>
                            <a:schemeClr val="dk1"/>
                          </a:solidFill>
                          <a:latin typeface="+mn-lt"/>
                        </a:rPr>
                        <a:t>Número de registro de extranjero </a:t>
                      </a:r>
                      <a:endParaRPr lang="es-US" sz="2000" dirty="0"/>
                    </a:p>
                  </a:txBody>
                  <a:tcPr marL="87864" marR="87864"/>
                </a:tc>
              </a:tr>
              <a:tr h="120746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dk1"/>
                          </a:solidFill>
                          <a:latin typeface="+mn-lt"/>
                        </a:rPr>
                        <a:t>Permiso de trabajo </a:t>
                      </a:r>
                    </a:p>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dk1"/>
                          </a:solidFill>
                          <a:latin typeface="+mn-lt"/>
                        </a:rPr>
                        <a:t>(I-766) 	</a:t>
                      </a:r>
                    </a:p>
                    <a:p>
                      <a:pPr algn="l"/>
                      <a:endParaRPr lang="es-US" sz="2000" dirty="0"/>
                    </a:p>
                  </a:txBody>
                  <a:tcPr marL="87864" marR="87864"/>
                </a:tc>
                <a:tc>
                  <a:txBody>
                    <a:bodyPr/>
                    <a:lstStyle/>
                    <a:p>
                      <a:pPr marL="285750" indent="-285750">
                        <a:buFont typeface="Wingdings" panose="05000000000000000000" pitchFamily="2" charset="2"/>
                        <a:buChar char="ü"/>
                      </a:pPr>
                      <a:r>
                        <a:rPr lang="en-US" sz="2000" b="0" i="0" u="none" strike="noStrike" kern="1200" baseline="0" dirty="0" smtClean="0">
                          <a:solidFill>
                            <a:schemeClr val="dk1"/>
                          </a:solidFill>
                          <a:latin typeface="+mn-lt"/>
                        </a:rPr>
                        <a:t>Número de registro de extranjero </a:t>
                      </a:r>
                    </a:p>
                    <a:p>
                      <a:pPr marL="285750" indent="-285750">
                        <a:buFont typeface="Wingdings" panose="05000000000000000000" pitchFamily="2" charset="2"/>
                        <a:buChar char="ü"/>
                      </a:pPr>
                      <a:r>
                        <a:rPr lang="en-US" sz="2000" b="0" i="0" u="none" strike="noStrike" kern="1200" baseline="0" dirty="0" smtClean="0">
                          <a:solidFill>
                            <a:schemeClr val="dk1"/>
                          </a:solidFill>
                          <a:latin typeface="+mn-lt"/>
                        </a:rPr>
                        <a:t>Número de tarjeta </a:t>
                      </a:r>
                    </a:p>
                    <a:p>
                      <a:pPr marL="285750" indent="-285750">
                        <a:buFont typeface="Wingdings" panose="05000000000000000000" pitchFamily="2" charset="2"/>
                        <a:buChar char="ü"/>
                      </a:pPr>
                      <a:r>
                        <a:rPr lang="en-US" sz="2000" b="0" i="0" u="none" strike="noStrike" kern="1200" baseline="0" dirty="0" smtClean="0">
                          <a:solidFill>
                            <a:schemeClr val="dk1"/>
                          </a:solidFill>
                          <a:latin typeface="+mn-lt"/>
                        </a:rPr>
                        <a:t>Fecha de vencimiento </a:t>
                      </a:r>
                    </a:p>
                    <a:p>
                      <a:pPr marL="285750" indent="-285750">
                        <a:buFont typeface="Wingdings" panose="05000000000000000000" pitchFamily="2" charset="2"/>
                        <a:buChar char="ü"/>
                      </a:pPr>
                      <a:r>
                        <a:rPr lang="en-US" sz="2000" b="0" i="0" u="none" strike="noStrike" kern="1200" baseline="0" dirty="0" smtClean="0">
                          <a:solidFill>
                            <a:schemeClr val="dk1"/>
                          </a:solidFill>
                          <a:latin typeface="+mn-lt"/>
                        </a:rPr>
                        <a:t>Código de la categoría </a:t>
                      </a:r>
                      <a:endParaRPr lang="es-US" sz="2000" strike="noStrike" baseline="0" dirty="0"/>
                    </a:p>
                  </a:txBody>
                  <a:tcPr marL="87864" marR="87864"/>
                </a:tc>
              </a:tr>
              <a:tr h="64032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dk1"/>
                          </a:solidFill>
                          <a:latin typeface="+mn-lt"/>
                        </a:rPr>
                        <a:t>Visa de inmigrante con lectura electrónica de </a:t>
                      </a:r>
                      <a:r>
                        <a:rPr lang="en-US" sz="2000" b="0" i="0" u="none" strike="noStrike" kern="1200" baseline="0" dirty="0" err="1" smtClean="0">
                          <a:solidFill>
                            <a:schemeClr val="dk1"/>
                          </a:solidFill>
                          <a:latin typeface="+mn-lt"/>
                        </a:rPr>
                        <a:t>datos</a:t>
                      </a:r>
                      <a:r>
                        <a:rPr lang="en-US" sz="2000" b="0" i="0" u="none" strike="noStrike" kern="1200" baseline="0" dirty="0" smtClean="0">
                          <a:solidFill>
                            <a:schemeClr val="dk1"/>
                          </a:solidFill>
                          <a:latin typeface="+mn-lt"/>
                        </a:rPr>
                        <a:t> </a:t>
                      </a:r>
                      <a:br>
                        <a:rPr lang="en-US" sz="2000" b="0" i="0" u="none" strike="noStrike" kern="1200" baseline="0" dirty="0" smtClean="0">
                          <a:solidFill>
                            <a:schemeClr val="dk1"/>
                          </a:solidFill>
                          <a:latin typeface="+mn-lt"/>
                        </a:rPr>
                      </a:br>
                      <a:r>
                        <a:rPr lang="en-US" sz="2000" b="0" i="0" u="none" strike="noStrike" kern="1200" baseline="0" dirty="0" smtClean="0">
                          <a:solidFill>
                            <a:schemeClr val="dk1"/>
                          </a:solidFill>
                          <a:latin typeface="+mn-lt"/>
                        </a:rPr>
                        <a:t>(con nota temporal I-551) </a:t>
                      </a:r>
                      <a:endParaRPr lang="es-US" sz="2000" dirty="0"/>
                    </a:p>
                  </a:txBody>
                  <a:tcPr marL="87864" marR="87864"/>
                </a:tc>
                <a:tc>
                  <a:txBody>
                    <a:bodyPr/>
                    <a:lstStyle/>
                    <a:p>
                      <a:pPr marL="285750" indent="-285750">
                        <a:buFont typeface="Wingdings" panose="05000000000000000000" pitchFamily="2" charset="2"/>
                        <a:buChar char="ü"/>
                      </a:pPr>
                      <a:r>
                        <a:rPr lang="en-US" sz="2000" b="0" i="0" u="none" strike="noStrike" kern="1200" baseline="0" dirty="0" smtClean="0">
                          <a:solidFill>
                            <a:schemeClr val="dk1"/>
                          </a:solidFill>
                          <a:latin typeface="+mn-lt"/>
                        </a:rPr>
                        <a:t>Número de registro de extranjero </a:t>
                      </a:r>
                    </a:p>
                    <a:p>
                      <a:pPr marL="285750" indent="-285750">
                        <a:buFont typeface="Wingdings" panose="05000000000000000000" pitchFamily="2" charset="2"/>
                        <a:buChar char="ü"/>
                      </a:pPr>
                      <a:r>
                        <a:rPr lang="en-US" sz="2000" b="0" i="0" u="none" strike="noStrike" kern="1200" baseline="0" dirty="0" smtClean="0">
                          <a:solidFill>
                            <a:schemeClr val="dk1"/>
                          </a:solidFill>
                          <a:latin typeface="+mn-lt"/>
                        </a:rPr>
                        <a:t>Número de pasaporte </a:t>
                      </a:r>
                    </a:p>
                    <a:p>
                      <a:pPr marL="285750" indent="-285750">
                        <a:buFont typeface="Wingdings" panose="05000000000000000000" pitchFamily="2" charset="2"/>
                        <a:buChar char="ü"/>
                      </a:pPr>
                      <a:r>
                        <a:rPr lang="en-US" sz="2000" b="0" i="0" u="none" strike="noStrike" kern="1200" baseline="0" dirty="0" smtClean="0">
                          <a:solidFill>
                            <a:schemeClr val="tx1"/>
                          </a:solidFill>
                          <a:latin typeface="+mn-lt"/>
                        </a:rPr>
                        <a:t>País que lo emite</a:t>
                      </a:r>
                      <a:endParaRPr lang="es-US" sz="2000" dirty="0">
                        <a:solidFill>
                          <a:schemeClr val="tx1"/>
                        </a:solidFill>
                      </a:endParaRPr>
                    </a:p>
                  </a:txBody>
                  <a:tcPr marL="87864" marR="87864"/>
                </a:tc>
              </a:tr>
            </a:tbl>
          </a:graphicData>
        </a:graphic>
      </p:graphicFrame>
      <p:sp>
        <p:nvSpPr>
          <p:cNvPr id="8" name="TextBox 7"/>
          <p:cNvSpPr txBox="1"/>
          <p:nvPr/>
        </p:nvSpPr>
        <p:spPr>
          <a:xfrm>
            <a:off x="0" y="6018308"/>
            <a:ext cx="9144000"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indent="-46037" algn="ctr">
              <a:tabLst>
                <a:tab pos="8458200" algn="l"/>
                <a:tab pos="8801100" algn="l"/>
              </a:tabLst>
            </a:pPr>
            <a:r>
              <a:rPr lang="es-US" b="1" dirty="0" smtClean="0">
                <a:latin typeface="Calibri" panose="020F0502020204030204" pitchFamily="34" charset="0"/>
              </a:rPr>
              <a:t>Para obtener más información sobre documentación aceptable, incluidas imágenes de los documentos, visite </a:t>
            </a:r>
            <a:r>
              <a:rPr lang="es-US" b="1" dirty="0" smtClean="0">
                <a:solidFill>
                  <a:schemeClr val="tx1"/>
                </a:solidFill>
                <a:latin typeface="Calibri" panose="020F0502020204030204" pitchFamily="34" charset="0"/>
              </a:rPr>
              <a:t>CuidaoDeSalud.gov/es</a:t>
            </a:r>
            <a:r>
              <a:rPr lang="es-US" b="1" dirty="0" smtClean="0">
                <a:solidFill>
                  <a:schemeClr val="bg1"/>
                </a:solidFill>
                <a:latin typeface="Calibri" panose="020F0502020204030204" pitchFamily="34" charset="0"/>
                <a:hlinkClick r:id="rId3"/>
              </a:rPr>
              <a:t>/</a:t>
            </a:r>
            <a:r>
              <a:rPr lang="es-US" b="1" dirty="0" err="1" smtClean="0">
                <a:solidFill>
                  <a:schemeClr val="bg1"/>
                </a:solidFill>
                <a:latin typeface="Calibri" panose="020F0502020204030204" pitchFamily="34" charset="0"/>
                <a:hlinkClick r:id="rId3"/>
              </a:rPr>
              <a:t>immigrants</a:t>
            </a:r>
            <a:r>
              <a:rPr lang="es-US" b="1" dirty="0" smtClean="0">
                <a:solidFill>
                  <a:schemeClr val="bg1"/>
                </a:solidFill>
                <a:latin typeface="Calibri" panose="020F0502020204030204" pitchFamily="34" charset="0"/>
                <a:hlinkClick r:id="rId3"/>
              </a:rPr>
              <a:t>/</a:t>
            </a:r>
            <a:r>
              <a:rPr lang="es-US" b="1" dirty="0" err="1" smtClean="0">
                <a:solidFill>
                  <a:schemeClr val="bg1"/>
                </a:solidFill>
                <a:latin typeface="Calibri" panose="020F0502020204030204" pitchFamily="34" charset="0"/>
                <a:hlinkClick r:id="rId3"/>
              </a:rPr>
              <a:t>documentation</a:t>
            </a:r>
            <a:r>
              <a:rPr lang="en-US" b="1" dirty="0" smtClean="0">
                <a:solidFill>
                  <a:schemeClr val="tx1"/>
                </a:solidFill>
                <a:latin typeface="Calibri" panose="020F0502020204030204" pitchFamily="34" charset="0"/>
              </a:rPr>
              <a:t>.</a:t>
            </a:r>
            <a:endParaRPr lang="es-US" sz="2200" dirty="0">
              <a:solidFill>
                <a:schemeClr val="tx1"/>
              </a:solidFill>
            </a:endParaRPr>
          </a:p>
        </p:txBody>
      </p:sp>
    </p:spTree>
    <p:extLst>
      <p:ext uri="{BB962C8B-B14F-4D97-AF65-F5344CB8AC3E}">
        <p14:creationId xmlns:p14="http://schemas.microsoft.com/office/powerpoint/2010/main" val="2140174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3000"/>
          </a:xfrm>
        </p:spPr>
        <p:txBody>
          <a:bodyPr>
            <a:noAutofit/>
          </a:bodyPr>
          <a:lstStyle/>
          <a:p>
            <a:pPr>
              <a:lnSpc>
                <a:spcPts val="3600"/>
              </a:lnSpc>
            </a:pPr>
            <a:r>
              <a:rPr lang="es-US" sz="3200" dirty="0"/>
              <a:t>Estatus M</a:t>
            </a:r>
            <a:r>
              <a:rPr lang="es-US" sz="3200" dirty="0" smtClean="0"/>
              <a:t>igratorios </a:t>
            </a:r>
            <a:r>
              <a:rPr lang="es-US" sz="3200" dirty="0"/>
              <a:t>y </a:t>
            </a:r>
            <a:r>
              <a:rPr lang="es-US" sz="3200" dirty="0" smtClean="0"/>
              <a:t>Documentos </a:t>
            </a:r>
            <a:r>
              <a:rPr lang="es-US" sz="3200" dirty="0"/>
              <a:t>A</a:t>
            </a:r>
            <a:r>
              <a:rPr lang="es-US" sz="3200" dirty="0" smtClean="0"/>
              <a:t>ceptables-</a:t>
            </a:r>
            <a:br>
              <a:rPr lang="es-US" sz="3200" dirty="0" smtClean="0"/>
            </a:br>
            <a:r>
              <a:rPr lang="es-US" sz="3200" dirty="0" smtClean="0"/>
              <a:t>Continuación</a:t>
            </a:r>
            <a:endParaRPr lang="es-US" sz="3200" dirty="0"/>
          </a:p>
        </p:txBody>
      </p:sp>
      <p:graphicFrame>
        <p:nvGraphicFramePr>
          <p:cNvPr id="7" name="Content Placeholder 6" descr="Los estados de inmigración y tipos de documentos continúan en la página 2&#10;&#10;Si tiene un sello temporal I-551 (en el pasaporte o I-94/I-94A), presente lo siguiente para el documento de identidad: Número de registro de extranjero&#10;&#10;Si tiene un registro de entradas/salidas (I-94/I-94A), presente lo siguiente para el documento de identidad: I-94.&#10;&#10;Si tiene un registro de entradas/salidas en el pasaporte extranjero (I-94), presente lo siguiente para el documento de identidad: Número de I-94, número de pasaporte, fecha de vencimiento, país que lo emite &#10;&#10;Si tiene un pasaporte extranjero, presente lo siguiente para el documento de identidad: Número de pasaporte, fecha de vencimiento, país que lo emite &#10;&#10;&#10;"/>
          <p:cNvGraphicFramePr>
            <a:graphicFrameLocks noGrp="1"/>
          </p:cNvGraphicFramePr>
          <p:nvPr>
            <p:ph idx="1"/>
            <p:extLst>
              <p:ext uri="{D42A27DB-BD31-4B8C-83A1-F6EECF244321}">
                <p14:modId xmlns:p14="http://schemas.microsoft.com/office/powerpoint/2010/main" val="2602577699"/>
              </p:ext>
            </p:extLst>
          </p:nvPr>
        </p:nvGraphicFramePr>
        <p:xfrm>
          <a:off x="0" y="1175657"/>
          <a:ext cx="9144000" cy="4271264"/>
        </p:xfrm>
        <a:graphic>
          <a:graphicData uri="http://schemas.openxmlformats.org/drawingml/2006/table">
            <a:tbl>
              <a:tblPr firstRow="1" bandRow="1">
                <a:tableStyleId>{5C22544A-7EE6-4342-B048-85BDC9FD1C3A}</a:tableStyleId>
              </a:tblPr>
              <a:tblGrid>
                <a:gridCol w="4842872"/>
                <a:gridCol w="4301128"/>
              </a:tblGrid>
              <a:tr h="53340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100" b="1" i="0" u="none" strike="noStrike" kern="1200" baseline="0" dirty="0" smtClean="0">
                          <a:solidFill>
                            <a:schemeClr val="lt1"/>
                          </a:solidFill>
                          <a:latin typeface="+mn-lt"/>
                        </a:rPr>
                        <a:t>Si tiene</a:t>
                      </a:r>
                      <a:r>
                        <a:rPr lang="en-US" dirty="0" smtClean="0"/>
                        <a:t>	</a:t>
                      </a:r>
                      <a:endParaRPr lang="es-US" sz="2100" dirty="0"/>
                    </a:p>
                  </a:txBody>
                  <a:tcPr marL="88653" marR="88653"/>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US" sz="2000" b="1" i="0" u="none" strike="noStrike" kern="1200" baseline="0" noProof="0" dirty="0" smtClean="0">
                          <a:solidFill>
                            <a:srgbClr val="F8F8F8"/>
                          </a:solidFill>
                          <a:latin typeface="+mn-lt"/>
                        </a:rPr>
                        <a:t>Presente </a:t>
                      </a:r>
                      <a:r>
                        <a:rPr lang="es-US" sz="2000" b="1" i="0" u="none" strike="noStrike" kern="1200" baseline="0" noProof="0" dirty="0" smtClean="0">
                          <a:solidFill>
                            <a:schemeClr val="lt1"/>
                          </a:solidFill>
                          <a:latin typeface="+mn-lt"/>
                        </a:rPr>
                        <a:t>lo siguiente</a:t>
                      </a:r>
                      <a:endParaRPr lang="es-US" sz="2000" noProof="0" dirty="0"/>
                    </a:p>
                  </a:txBody>
                  <a:tcPr marL="88653" marR="88653" anchor="ctr"/>
                </a:tc>
              </a:tr>
              <a:tr h="23691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0" i="0" u="none" strike="noStrike" kern="1200" baseline="0" dirty="0" smtClean="0">
                          <a:solidFill>
                            <a:schemeClr val="dk1"/>
                          </a:solidFill>
                          <a:latin typeface="+mn-lt"/>
                        </a:rPr>
                        <a:t>Sello temporal I-551 (en el pasaporte o 1-94/1-94A) </a:t>
                      </a:r>
                      <a:endParaRPr lang="es-US" sz="2200" dirty="0"/>
                    </a:p>
                  </a:txBody>
                  <a:tcPr marL="88653" marR="88653"/>
                </a:tc>
                <a:tc>
                  <a:txBody>
                    <a:bodyPr/>
                    <a:lstStyle/>
                    <a:p>
                      <a:pPr marL="285750" indent="-285750">
                        <a:buFont typeface="Wingdings" panose="05000000000000000000" pitchFamily="2" charset="2"/>
                        <a:buChar char="ü"/>
                      </a:pPr>
                      <a:r>
                        <a:rPr lang="en-US" sz="2200" b="0" i="0" u="none" strike="noStrike" kern="1200" baseline="0" dirty="0" smtClean="0">
                          <a:solidFill>
                            <a:schemeClr val="dk1"/>
                          </a:solidFill>
                          <a:latin typeface="+mn-lt"/>
                        </a:rPr>
                        <a:t>Número de registro de extranjero 	</a:t>
                      </a:r>
                    </a:p>
                  </a:txBody>
                  <a:tcPr marL="88653" marR="88653"/>
                </a:tc>
              </a:tr>
              <a:tr h="441960">
                <a:tc>
                  <a:txBody>
                    <a:bodyPr/>
                    <a:lstStyle/>
                    <a:p>
                      <a:r>
                        <a:rPr lang="en-US" sz="2200" b="0" i="0" u="none" strike="noStrike" baseline="0" dirty="0" smtClean="0">
                          <a:solidFill>
                            <a:srgbClr val="000000"/>
                          </a:solidFill>
                          <a:latin typeface="+mn-lt"/>
                        </a:rPr>
                        <a:t>Registro de entradas/salidas (I-94/I-94A) </a:t>
                      </a:r>
                    </a:p>
                  </a:txBody>
                  <a:tcPr marL="88653" marR="88653"/>
                </a:tc>
                <a:tc>
                  <a:txBody>
                    <a:bodyPr/>
                    <a:lstStyle/>
                    <a:p>
                      <a:pPr marL="285750" indent="-285750">
                        <a:buFont typeface="Wingdings" panose="05000000000000000000" pitchFamily="2" charset="2"/>
                        <a:buChar char="ü"/>
                      </a:pPr>
                      <a:r>
                        <a:rPr lang="en-US" sz="2200" b="0" i="0" u="none" strike="noStrike" baseline="0" dirty="0" smtClean="0">
                          <a:solidFill>
                            <a:srgbClr val="000000"/>
                          </a:solidFill>
                          <a:latin typeface="+mn-lt"/>
                        </a:rPr>
                        <a:t>Número de I-94 </a:t>
                      </a:r>
                    </a:p>
                  </a:txBody>
                  <a:tcPr marL="88653" marR="88653"/>
                </a:tc>
              </a:tr>
              <a:tr h="34359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0" i="0" u="none" strike="noStrike" kern="1200" baseline="0" dirty="0" smtClean="0">
                          <a:solidFill>
                            <a:schemeClr val="dk1"/>
                          </a:solidFill>
                          <a:latin typeface="+mn-lt"/>
                        </a:rPr>
                        <a:t>Registro de entradas/salidas en el pasaporte extranjero vigente (I-94) </a:t>
                      </a:r>
                      <a:endParaRPr lang="es-US" sz="2200" dirty="0">
                        <a:latin typeface="+mn-lt"/>
                      </a:endParaRPr>
                    </a:p>
                  </a:txBody>
                  <a:tcPr marL="90623" marR="90623" marT="46736" marB="46736"/>
                </a:tc>
                <a:tc>
                  <a:txBody>
                    <a:bodyPr/>
                    <a:lstStyle/>
                    <a:p>
                      <a:pPr marL="285750" indent="-285750">
                        <a:buFont typeface="Wingdings" panose="05000000000000000000" pitchFamily="2" charset="2"/>
                        <a:buChar char="ü"/>
                      </a:pPr>
                      <a:r>
                        <a:rPr lang="en-US" sz="2200" b="0" i="0" u="none" strike="noStrike" kern="1200" baseline="0" dirty="0" smtClean="0">
                          <a:solidFill>
                            <a:schemeClr val="dk1"/>
                          </a:solidFill>
                          <a:latin typeface="+mn-lt"/>
                        </a:rPr>
                        <a:t>Número de I-94 </a:t>
                      </a:r>
                    </a:p>
                    <a:p>
                      <a:pPr marL="285750" indent="-285750">
                        <a:buFont typeface="Wingdings" panose="05000000000000000000" pitchFamily="2" charset="2"/>
                        <a:buChar char="ü"/>
                      </a:pPr>
                      <a:r>
                        <a:rPr lang="en-US" sz="2200" b="0" i="0" u="none" strike="noStrike" kern="1200" baseline="0" dirty="0" smtClean="0">
                          <a:solidFill>
                            <a:schemeClr val="dk1"/>
                          </a:solidFill>
                          <a:latin typeface="+mn-lt"/>
                        </a:rPr>
                        <a:t>Número de pasaporte </a:t>
                      </a:r>
                    </a:p>
                    <a:p>
                      <a:pPr marL="285750" indent="-285750">
                        <a:buFont typeface="Wingdings" panose="05000000000000000000" pitchFamily="2" charset="2"/>
                        <a:buChar char="ü"/>
                      </a:pPr>
                      <a:r>
                        <a:rPr lang="en-US" sz="2200" b="0" i="0" u="none" strike="noStrike" kern="1200" baseline="0" dirty="0" smtClean="0">
                          <a:solidFill>
                            <a:schemeClr val="dk1"/>
                          </a:solidFill>
                          <a:latin typeface="+mn-lt"/>
                        </a:rPr>
                        <a:t>Fecha de vencimiento </a:t>
                      </a:r>
                    </a:p>
                    <a:p>
                      <a:pPr marL="285750" indent="-285750">
                        <a:buFont typeface="Wingdings" panose="05000000000000000000" pitchFamily="2" charset="2"/>
                        <a:buChar char="ü"/>
                      </a:pPr>
                      <a:r>
                        <a:rPr lang="en-US" sz="2200" b="0" i="0" u="none" strike="noStrike" kern="1200" baseline="0" dirty="0" smtClean="0">
                          <a:solidFill>
                            <a:schemeClr val="dk1"/>
                          </a:solidFill>
                          <a:latin typeface="+mn-lt"/>
                        </a:rPr>
                        <a:t>País que lo emite </a:t>
                      </a:r>
                      <a:endParaRPr lang="es-US" sz="2200" dirty="0">
                        <a:latin typeface="+mn-lt"/>
                      </a:endParaRPr>
                    </a:p>
                  </a:txBody>
                  <a:tcPr marL="90623" marR="90623" marT="46736" marB="46736"/>
                </a:tc>
              </a:tr>
              <a:tr h="7378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200" b="0" i="0" u="none" strike="noStrike" kern="1200" baseline="0" dirty="0" smtClean="0">
                          <a:solidFill>
                            <a:schemeClr val="tx1"/>
                          </a:solidFill>
                          <a:latin typeface="+mn-lt"/>
                        </a:rPr>
                        <a:t>Pasaporte extranjero </a:t>
                      </a:r>
                      <a:r>
                        <a:rPr lang="en-US" sz="2200" b="0" i="0" u="none" strike="noStrike" kern="1200" baseline="0" dirty="0" smtClean="0">
                          <a:solidFill>
                            <a:schemeClr val="dk1"/>
                          </a:solidFill>
                          <a:latin typeface="+mn-lt"/>
                        </a:rPr>
                        <a:t>vigente </a:t>
                      </a:r>
                      <a:endParaRPr lang="es-US" sz="2200" dirty="0">
                        <a:latin typeface="+mn-lt"/>
                      </a:endParaRPr>
                    </a:p>
                  </a:txBody>
                  <a:tcPr marL="90623" marR="90623" marT="46736" marB="46736"/>
                </a:tc>
                <a:tc>
                  <a:txBody>
                    <a:bodyPr/>
                    <a:lstStyle/>
                    <a:p>
                      <a:pPr marL="285750" indent="-285750">
                        <a:buFont typeface="Wingdings" panose="05000000000000000000" pitchFamily="2" charset="2"/>
                        <a:buChar char="ü"/>
                      </a:pPr>
                      <a:r>
                        <a:rPr lang="en-US" sz="2200" b="0" i="0" u="none" strike="noStrike" kern="1200" baseline="0" dirty="0" smtClean="0">
                          <a:solidFill>
                            <a:schemeClr val="dk1"/>
                          </a:solidFill>
                          <a:latin typeface="+mn-lt"/>
                        </a:rPr>
                        <a:t>Número de pasaporte </a:t>
                      </a:r>
                    </a:p>
                    <a:p>
                      <a:pPr marL="285750" indent="-285750">
                        <a:buFont typeface="Wingdings" panose="05000000000000000000" pitchFamily="2" charset="2"/>
                        <a:buChar char="ü"/>
                      </a:pPr>
                      <a:r>
                        <a:rPr lang="en-US" sz="2200" b="0" i="0" u="none" strike="noStrike" kern="1200" baseline="0" dirty="0" smtClean="0">
                          <a:solidFill>
                            <a:schemeClr val="dk1"/>
                          </a:solidFill>
                          <a:latin typeface="+mn-lt"/>
                        </a:rPr>
                        <a:t>Fecha de vencimiento </a:t>
                      </a:r>
                    </a:p>
                    <a:p>
                      <a:pPr marL="285750" indent="-285750">
                        <a:buFont typeface="Wingdings" panose="05000000000000000000" pitchFamily="2" charset="2"/>
                        <a:buChar char="ü"/>
                      </a:pPr>
                      <a:r>
                        <a:rPr lang="en-US" sz="2200" b="0" i="0" u="none" strike="noStrike" kern="1200" baseline="0" dirty="0" smtClean="0">
                          <a:solidFill>
                            <a:schemeClr val="dk1"/>
                          </a:solidFill>
                          <a:latin typeface="+mn-lt"/>
                        </a:rPr>
                        <a:t>País que lo emite </a:t>
                      </a:r>
                      <a:endParaRPr lang="es-US" sz="2200" dirty="0">
                        <a:latin typeface="+mn-lt"/>
                      </a:endParaRPr>
                    </a:p>
                  </a:txBody>
                  <a:tcPr marL="90623" marR="90623" marT="46736" marB="46736"/>
                </a:tc>
              </a:tr>
            </a:tbl>
          </a:graphicData>
        </a:graphic>
      </p:graphicFrame>
      <p:sp>
        <p:nvSpPr>
          <p:cNvPr id="10" name="Date Placeholder 2"/>
          <p:cNvSpPr txBox="1">
            <a:spLocks/>
          </p:cNvSpPr>
          <p:nvPr/>
        </p:nvSpPr>
        <p:spPr>
          <a:xfrm>
            <a:off x="457200" y="634047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rPr>
              <a:t>Noviembre de 2015</a:t>
            </a:r>
            <a:endParaRPr kumimoji="0" lang="es-US" sz="1200" b="0" i="0" u="none" strike="noStrike" kern="1200" cap="none" spc="0" normalizeH="0" baseline="0" noProof="0" dirty="0">
              <a:ln>
                <a:noFill/>
              </a:ln>
              <a:solidFill>
                <a:prstClr val="black"/>
              </a:solidFill>
              <a:effectLst/>
              <a:uLnTx/>
              <a:uFillTx/>
              <a:latin typeface="Calibri" panose="020F0502020204030204" pitchFamily="34" charset="0"/>
              <a:ea typeface="+mn-ea"/>
            </a:endParaRPr>
          </a:p>
        </p:txBody>
      </p:sp>
      <p:sp>
        <p:nvSpPr>
          <p:cNvPr id="8" name="Footer Placeholder 4"/>
          <p:cNvSpPr txBox="1">
            <a:spLocks/>
          </p:cNvSpPr>
          <p:nvPr/>
        </p:nvSpPr>
        <p:spPr>
          <a:xfrm>
            <a:off x="2590800" y="6340475"/>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panose="020F0502020204030204" pitchFamily="34" charset="0"/>
              </a:rPr>
              <a:t>Mercado para familias de inmigrantes</a:t>
            </a:r>
            <a:endParaRPr kumimoji="0" lang="es-US" sz="1200" b="0" i="0" u="none" strike="noStrike" kern="0" cap="none" spc="0" normalizeH="0" baseline="0" noProof="0" dirty="0">
              <a:ln>
                <a:noFill/>
              </a:ln>
              <a:solidFill>
                <a:prstClr val="black"/>
              </a:solidFill>
              <a:effectLst/>
              <a:uLnTx/>
              <a:uFillTx/>
              <a:latin typeface="Calibri" panose="020F0502020204030204" pitchFamily="34" charset="0"/>
              <a:ea typeface="+mn-ea"/>
            </a:endParaRPr>
          </a:p>
        </p:txBody>
      </p:sp>
      <p:sp>
        <p:nvSpPr>
          <p:cNvPr id="9" name="Slide Number Placeholder 7"/>
          <p:cNvSpPr txBox="1">
            <a:spLocks/>
          </p:cNvSpPr>
          <p:nvPr/>
        </p:nvSpPr>
        <p:spPr>
          <a:xfrm>
            <a:off x="6553200" y="63404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C7DC1E6-81B2-456F-AAD5-518541D82B07}" type="slidenum">
              <a:rPr kumimoji="0" lang="en-US" b="0" i="0" u="none" strike="noStrike" kern="0" cap="none" spc="0" normalizeH="0" baseline="0" noProof="0" smtClean="0">
                <a:ln>
                  <a:noFill/>
                </a:ln>
                <a:solidFill>
                  <a:sysClr val="windowText" lastClr="000000"/>
                </a:solidFill>
                <a:effectLst/>
                <a:uLnTx/>
                <a:uFillTx/>
                <a:latin typeface="Calibri" panose="020F05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US" b="0" i="0" u="none" strike="noStrike" kern="0" cap="none" spc="0" normalizeH="0" baseline="0" noProof="0" dirty="0">
              <a:ln>
                <a:noFill/>
              </a:ln>
              <a:solidFill>
                <a:sysClr val="windowText" lastClr="000000"/>
              </a:solidFill>
              <a:effectLst/>
              <a:uLnTx/>
              <a:uFillTx/>
              <a:latin typeface="Calibri" panose="020F0502020204030204" pitchFamily="34" charset="0"/>
              <a:ea typeface="+mn-ea"/>
            </a:endParaRPr>
          </a:p>
        </p:txBody>
      </p:sp>
    </p:spTree>
    <p:extLst>
      <p:ext uri="{BB962C8B-B14F-4D97-AF65-F5344CB8AC3E}">
        <p14:creationId xmlns:p14="http://schemas.microsoft.com/office/powerpoint/2010/main" val="22002971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3000"/>
          </a:xfrm>
        </p:spPr>
        <p:txBody>
          <a:bodyPr>
            <a:noAutofit/>
          </a:bodyPr>
          <a:lstStyle/>
          <a:p>
            <a:r>
              <a:rPr lang="es-US" sz="3200" dirty="0"/>
              <a:t>Estatus </a:t>
            </a:r>
            <a:r>
              <a:rPr lang="es-US" sz="3200" dirty="0" smtClean="0"/>
              <a:t>Migratorios </a:t>
            </a:r>
            <a:r>
              <a:rPr lang="es-US" sz="3200" dirty="0"/>
              <a:t>y </a:t>
            </a:r>
            <a:r>
              <a:rPr lang="es-US" sz="3200" dirty="0" smtClean="0"/>
              <a:t>Documentos Aceptables-</a:t>
            </a:r>
            <a:r>
              <a:rPr lang="es-US" sz="3200" dirty="0"/>
              <a:t/>
            </a:r>
            <a:br>
              <a:rPr lang="es-US" sz="3200" dirty="0"/>
            </a:br>
            <a:r>
              <a:rPr lang="es-US" sz="3200" dirty="0"/>
              <a:t>Continuación</a:t>
            </a:r>
          </a:p>
        </p:txBody>
      </p:sp>
      <p:graphicFrame>
        <p:nvGraphicFramePr>
          <p:cNvPr id="7" name="Content Placeholder 6" descr="Los estados de inmigración y tipos de documentos continúan en la página 3&#10;&#10;Si tiene un registro de entradas/salidas en el pasaporte extranjero (I-94), presente lo siguiente para el documento de identidad: Número de I-94, número de pasaporte, &#10;fecha de vencimiento, país que lo emite &#10;&#10;Si tiene un certificado de elegibilidad para estado de estudiante no inmigrante (I-20), presente lo siguiente para el documento de identidad: ID del Sistema de Información de Estudiantes y Visitantes de Intercambio (SEVIS) &#10;&#10;&#10;Si tiene un certificado de elegibilidad para estado de visitante de intercambio (DS2019), presente lo siguiente para el documento de identidad: ID del Sistema de Información de Estudiantes y Visitantes de Intercambio (SEVIS)&#10;&#10;Si tiene una notificación de acción (I-797), presente lo siguiente para el documento de identidad: Número de registro de extranjero o un número de I-94&#10;&#10;Si tiene otro documento, presente lo siguiente para el documento de identidad: Número de registro de extranjero o un número de I-94, descripción del tipo o nombre del documento &#10;&#10;&#10;"/>
          <p:cNvGraphicFramePr>
            <a:graphicFrameLocks noGrp="1"/>
          </p:cNvGraphicFramePr>
          <p:nvPr>
            <p:ph idx="1"/>
            <p:extLst>
              <p:ext uri="{D42A27DB-BD31-4B8C-83A1-F6EECF244321}">
                <p14:modId xmlns:p14="http://schemas.microsoft.com/office/powerpoint/2010/main" val="1206764381"/>
              </p:ext>
            </p:extLst>
          </p:nvPr>
        </p:nvGraphicFramePr>
        <p:xfrm>
          <a:off x="0" y="1179613"/>
          <a:ext cx="9144000" cy="3611568"/>
        </p:xfrm>
        <a:graphic>
          <a:graphicData uri="http://schemas.openxmlformats.org/drawingml/2006/table">
            <a:tbl>
              <a:tblPr firstRow="1" bandRow="1">
                <a:tableStyleId>{5C22544A-7EE6-4342-B048-85BDC9FD1C3A}</a:tableStyleId>
              </a:tblPr>
              <a:tblGrid>
                <a:gridCol w="3429000"/>
                <a:gridCol w="5715000"/>
              </a:tblGrid>
              <a:tr h="4647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i="0" u="none" strike="noStrike" kern="1200" baseline="0" dirty="0" smtClean="0">
                          <a:solidFill>
                            <a:schemeClr val="lt1"/>
                          </a:solidFill>
                          <a:latin typeface="+mn-lt"/>
                        </a:rPr>
                        <a:t>Si tiene</a:t>
                      </a:r>
                      <a:endParaRPr lang="es-US" sz="2400" b="0" i="0" u="none" strike="noStrike" kern="1200" baseline="0" dirty="0" smtClean="0">
                        <a:solidFill>
                          <a:schemeClr val="lt1"/>
                        </a:solidFill>
                        <a:latin typeface="+mn-lt"/>
                        <a:ea typeface="+mn-ea"/>
                        <a:cs typeface="+mn-cs"/>
                      </a:endParaRPr>
                    </a:p>
                  </a:txBody>
                  <a:tcPr marL="86282" marR="86282" marT="46736" marB="46736"/>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ES_tradnl" sz="2400" b="1" i="0" u="none" strike="noStrike" kern="1200" baseline="0" noProof="0" dirty="0" smtClean="0">
                          <a:solidFill>
                            <a:schemeClr val="lt1"/>
                          </a:solidFill>
                          <a:latin typeface="+mn-lt"/>
                        </a:rPr>
                        <a:t>Presente lo siguiente </a:t>
                      </a:r>
                      <a:r>
                        <a:rPr lang="es-ES_tradnl" noProof="0" dirty="0" smtClean="0"/>
                        <a:t>	</a:t>
                      </a:r>
                    </a:p>
                  </a:txBody>
                  <a:tcPr marL="86282" marR="86282" marT="46736" marB="46736" anchor="ctr"/>
                </a:tc>
              </a:tr>
              <a:tr h="10694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dk1"/>
                          </a:solidFill>
                          <a:latin typeface="+mn-lt"/>
                        </a:rPr>
                        <a:t>Certificado de elegibilidad para estado de estudiante no inmigrante (I-20)</a:t>
                      </a:r>
                      <a:endParaRPr lang="es-US" sz="2000" dirty="0">
                        <a:latin typeface="+mn-lt"/>
                      </a:endParaRPr>
                    </a:p>
                  </a:txBody>
                  <a:tcPr marL="86282" marR="86282" marT="46736" marB="46736"/>
                </a:tc>
                <a:tc>
                  <a:txBody>
                    <a:bodyPr/>
                    <a:lstStyle/>
                    <a:p>
                      <a:pPr marL="285750" indent="-285750">
                        <a:buFont typeface="Wingdings" panose="05000000000000000000" pitchFamily="2" charset="2"/>
                        <a:buChar char="ü"/>
                      </a:pPr>
                      <a:r>
                        <a:rPr lang="en-US" sz="2000" b="0" kern="1200" dirty="0" smtClean="0">
                          <a:solidFill>
                            <a:schemeClr val="dk1"/>
                          </a:solidFill>
                          <a:effectLst/>
                          <a:latin typeface="+mn-lt"/>
                        </a:rPr>
                        <a:t>ID del Sistema de Información de Estudiantes y Visitantes de Intercambio (</a:t>
                      </a:r>
                      <a:r>
                        <a:rPr lang="en-US" sz="2000" b="0" i="0" u="none" strike="noStrike" kern="1200" baseline="0" dirty="0" smtClean="0">
                          <a:solidFill>
                            <a:schemeClr val="dk1"/>
                          </a:solidFill>
                          <a:latin typeface="+mn-lt"/>
                        </a:rPr>
                        <a:t>SEVIS) </a:t>
                      </a:r>
                    </a:p>
                  </a:txBody>
                  <a:tcPr marL="86282" marR="86282" marT="46736" marB="46736"/>
                </a:tc>
              </a:tr>
              <a:tr h="10694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dk1"/>
                          </a:solidFill>
                          <a:latin typeface="+mn-lt"/>
                        </a:rPr>
                        <a:t>Certificado de elegibilidad para estado de visitante de intercambio (DS2019) </a:t>
                      </a:r>
                      <a:endParaRPr lang="es-US" sz="2000" dirty="0">
                        <a:latin typeface="+mn-lt"/>
                      </a:endParaRPr>
                    </a:p>
                  </a:txBody>
                  <a:tcPr marL="86282" marR="86282" marT="46736" marB="46736"/>
                </a:tc>
                <a:tc>
                  <a:txBody>
                    <a:bodyPr/>
                    <a:lstStyle/>
                    <a:p>
                      <a:pPr marL="285750" indent="-285750">
                        <a:buFont typeface="Wingdings" panose="05000000000000000000" pitchFamily="2" charset="2"/>
                        <a:buChar char="ü"/>
                      </a:pPr>
                      <a:r>
                        <a:rPr lang="en-US" sz="2000" b="0" i="0" u="none" strike="noStrike" kern="1200" baseline="0" dirty="0" smtClean="0">
                          <a:solidFill>
                            <a:schemeClr val="dk1"/>
                          </a:solidFill>
                          <a:latin typeface="+mn-lt"/>
                        </a:rPr>
                        <a:t>Número de identificación SEVIS </a:t>
                      </a:r>
                    </a:p>
                  </a:txBody>
                  <a:tcPr marL="86282" marR="86282" marT="46736" marB="46736"/>
                </a:tc>
              </a:tr>
              <a:tr h="66348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0" i="0" u="none" strike="noStrike" kern="1200" baseline="0" dirty="0" smtClean="0">
                          <a:solidFill>
                            <a:schemeClr val="dk1"/>
                          </a:solidFill>
                          <a:latin typeface="+mn-lt"/>
                        </a:rPr>
                        <a:t>Otro documento (incluido el documento de recepción de </a:t>
                      </a:r>
                      <a:br>
                        <a:rPr lang="en-US" sz="2000" b="0" i="0" u="none" strike="noStrike" kern="1200" baseline="0" dirty="0" smtClean="0">
                          <a:solidFill>
                            <a:schemeClr val="dk1"/>
                          </a:solidFill>
                          <a:latin typeface="+mn-lt"/>
                        </a:rPr>
                      </a:br>
                      <a:r>
                        <a:rPr lang="en-US" sz="2000" b="0" i="0" u="none" strike="noStrike" kern="1200" baseline="0" dirty="0" smtClean="0">
                          <a:solidFill>
                            <a:schemeClr val="dk1"/>
                          </a:solidFill>
                          <a:latin typeface="+mn-lt"/>
                        </a:rPr>
                        <a:t>I-797) 	</a:t>
                      </a:r>
                      <a:endParaRPr lang="es-US" sz="2000" dirty="0">
                        <a:latin typeface="+mn-lt"/>
                      </a:endParaRPr>
                    </a:p>
                  </a:txBody>
                  <a:tcPr marL="86282" marR="86282" marT="46736" marB="46736"/>
                </a:tc>
                <a:tc>
                  <a:txBody>
                    <a:bodyPr/>
                    <a:lstStyle/>
                    <a:p>
                      <a:pPr marL="285750" indent="-285750">
                        <a:buFont typeface="Wingdings" panose="05000000000000000000" pitchFamily="2" charset="2"/>
                        <a:buChar char="ü"/>
                      </a:pPr>
                      <a:r>
                        <a:rPr lang="en-US" sz="2000" b="0" i="0" u="none" strike="noStrike" kern="1200" baseline="0" dirty="0" smtClean="0">
                          <a:solidFill>
                            <a:schemeClr val="dk1"/>
                          </a:solidFill>
                          <a:latin typeface="+mn-lt"/>
                        </a:rPr>
                        <a:t>Número de registro de extranjero </a:t>
                      </a:r>
                      <a:r>
                        <a:rPr lang="en-US" sz="2000" b="1" i="0" u="none" strike="noStrike" kern="1200" baseline="0" dirty="0" smtClean="0">
                          <a:solidFill>
                            <a:schemeClr val="dk1"/>
                          </a:solidFill>
                          <a:latin typeface="+mn-lt"/>
                        </a:rPr>
                        <a:t>o</a:t>
                      </a:r>
                      <a:r>
                        <a:rPr lang="en-US" sz="2000" b="0" i="0" u="none" strike="noStrike" kern="1200" baseline="0" dirty="0" smtClean="0">
                          <a:solidFill>
                            <a:schemeClr val="dk1"/>
                          </a:solidFill>
                          <a:latin typeface="+mn-lt"/>
                        </a:rPr>
                        <a:t> un </a:t>
                      </a:r>
                      <a:r>
                        <a:rPr lang="en-US" sz="2000" b="0" i="0" u="none" strike="noStrike" kern="1200" baseline="0" dirty="0" err="1" smtClean="0">
                          <a:solidFill>
                            <a:schemeClr val="dk1"/>
                          </a:solidFill>
                          <a:latin typeface="+mn-lt"/>
                        </a:rPr>
                        <a:t>número</a:t>
                      </a:r>
                      <a:r>
                        <a:rPr lang="en-US" sz="2000" b="0" i="0" u="none" strike="noStrike" kern="1200" baseline="0" dirty="0" smtClean="0">
                          <a:solidFill>
                            <a:schemeClr val="dk1"/>
                          </a:solidFill>
                          <a:latin typeface="+mn-lt"/>
                        </a:rPr>
                        <a:t> </a:t>
                      </a:r>
                      <a:br>
                        <a:rPr lang="en-US" sz="2000" b="0" i="0" u="none" strike="noStrike" kern="1200" baseline="0" dirty="0" smtClean="0">
                          <a:solidFill>
                            <a:schemeClr val="dk1"/>
                          </a:solidFill>
                          <a:latin typeface="+mn-lt"/>
                        </a:rPr>
                      </a:br>
                      <a:r>
                        <a:rPr lang="en-US" sz="2000" b="0" i="0" u="none" strike="noStrike" kern="1200" baseline="0" dirty="0" smtClean="0">
                          <a:solidFill>
                            <a:schemeClr val="dk1"/>
                          </a:solidFill>
                          <a:latin typeface="+mn-lt"/>
                        </a:rPr>
                        <a:t>de I-94 </a:t>
                      </a:r>
                    </a:p>
                    <a:p>
                      <a:pPr marL="285750" indent="-285750">
                        <a:buFont typeface="Wingdings" panose="05000000000000000000" pitchFamily="2" charset="2"/>
                        <a:buChar char="ü"/>
                      </a:pPr>
                      <a:r>
                        <a:rPr lang="en-US" sz="2000" b="0" i="0" u="none" strike="noStrike" kern="1200" baseline="0" dirty="0" smtClean="0">
                          <a:solidFill>
                            <a:schemeClr val="dk1"/>
                          </a:solidFill>
                          <a:latin typeface="+mn-lt"/>
                        </a:rPr>
                        <a:t>Descripción del tipo o nombre del documento</a:t>
                      </a:r>
                      <a:endParaRPr lang="es-US" sz="2000" dirty="0">
                        <a:latin typeface="+mn-lt"/>
                      </a:endParaRPr>
                    </a:p>
                  </a:txBody>
                  <a:tcPr marL="86282" marR="86282" marT="46736" marB="46736"/>
                </a:tc>
              </a:tr>
            </a:tbl>
          </a:graphicData>
        </a:graphic>
      </p:graphicFrame>
      <p:sp>
        <p:nvSpPr>
          <p:cNvPr id="2" name="TextBox 1"/>
          <p:cNvSpPr txBox="1"/>
          <p:nvPr/>
        </p:nvSpPr>
        <p:spPr>
          <a:xfrm>
            <a:off x="0" y="5151397"/>
            <a:ext cx="9144000" cy="877163"/>
          </a:xfrm>
          <a:prstGeom prst="rect">
            <a:avLst/>
          </a:prstGeom>
          <a:solidFill>
            <a:schemeClr val="tx2">
              <a:lumMod val="50000"/>
            </a:schemeClr>
          </a:solidFill>
        </p:spPr>
        <p:txBody>
          <a:bodyPr wrap="square" rtlCol="0">
            <a:spAutoFit/>
          </a:bodyPr>
          <a:lstStyle/>
          <a:p>
            <a:pPr algn="ctr"/>
            <a:r>
              <a:rPr lang="es-ES_tradnl" sz="1700" b="1" dirty="0" smtClean="0">
                <a:solidFill>
                  <a:schemeClr val="bg1"/>
                </a:solidFill>
                <a:latin typeface="+mj-lt"/>
              </a:rPr>
              <a:t>Es importante completar todos los datos posibles, incluyendo aquellos que son "opcionales". Ingresar toda la información proporcionara un proceso más fácil y rápido, ayudara a garantizar resultados de elegibilidad correctos y evitar que tanga que proporcionar más información.</a:t>
            </a:r>
            <a:endParaRPr lang="es-ES_tradnl" sz="1700" b="1" dirty="0">
              <a:solidFill>
                <a:schemeClr val="bg1"/>
              </a:solidFill>
              <a:latin typeface="+mj-lt"/>
              <a:ea typeface="+mj-ea"/>
              <a:cs typeface="+mj-cs"/>
            </a:endParaRPr>
          </a:p>
        </p:txBody>
      </p:sp>
      <p:sp>
        <p:nvSpPr>
          <p:cNvPr id="10" name="Date Placeholder 2"/>
          <p:cNvSpPr txBox="1">
            <a:spLocks/>
          </p:cNvSpPr>
          <p:nvPr/>
        </p:nvSpPr>
        <p:spPr>
          <a:xfrm>
            <a:off x="457200" y="634047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rPr>
              <a:t>Noviembre de 2015</a:t>
            </a:r>
            <a:endParaRPr kumimoji="0" lang="es-US" sz="1200" b="0" i="0" u="none" strike="noStrike" kern="1200" cap="none" spc="0" normalizeH="0" baseline="0" noProof="0" dirty="0">
              <a:ln>
                <a:noFill/>
              </a:ln>
              <a:solidFill>
                <a:prstClr val="black"/>
              </a:solidFill>
              <a:effectLst/>
              <a:uLnTx/>
              <a:uFillTx/>
              <a:latin typeface="Calibri" panose="020F0502020204030204" pitchFamily="34" charset="0"/>
              <a:ea typeface="+mn-ea"/>
            </a:endParaRPr>
          </a:p>
        </p:txBody>
      </p:sp>
      <p:sp>
        <p:nvSpPr>
          <p:cNvPr id="8" name="Footer Placeholder 4"/>
          <p:cNvSpPr txBox="1">
            <a:spLocks/>
          </p:cNvSpPr>
          <p:nvPr/>
        </p:nvSpPr>
        <p:spPr>
          <a:xfrm>
            <a:off x="2590800" y="6340475"/>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panose="020F0502020204030204" pitchFamily="34" charset="0"/>
              </a:rPr>
              <a:t>Mercado para familias de inmigrantes</a:t>
            </a:r>
            <a:endParaRPr kumimoji="0" lang="es-US" sz="1200" b="0" i="0" u="none" strike="noStrike" kern="0" cap="none" spc="0" normalizeH="0" baseline="0" noProof="0" dirty="0">
              <a:ln>
                <a:noFill/>
              </a:ln>
              <a:solidFill>
                <a:prstClr val="black"/>
              </a:solidFill>
              <a:effectLst/>
              <a:uLnTx/>
              <a:uFillTx/>
              <a:latin typeface="Calibri" panose="020F0502020204030204" pitchFamily="34" charset="0"/>
              <a:ea typeface="+mn-ea"/>
            </a:endParaRPr>
          </a:p>
        </p:txBody>
      </p:sp>
      <p:sp>
        <p:nvSpPr>
          <p:cNvPr id="9" name="Slide Number Placeholder 7"/>
          <p:cNvSpPr txBox="1">
            <a:spLocks/>
          </p:cNvSpPr>
          <p:nvPr/>
        </p:nvSpPr>
        <p:spPr>
          <a:xfrm>
            <a:off x="6553200" y="63404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C7DC1E6-81B2-456F-AAD5-518541D82B07}" type="slidenum">
              <a:rPr kumimoji="0" lang="en-US" b="0" i="0" u="none" strike="noStrike" kern="0" cap="none" spc="0" normalizeH="0" baseline="0" noProof="0" smtClean="0">
                <a:ln>
                  <a:noFill/>
                </a:ln>
                <a:solidFill>
                  <a:sysClr val="windowText" lastClr="000000"/>
                </a:solidFill>
                <a:effectLst/>
                <a:uLnTx/>
                <a:uFillTx/>
                <a:latin typeface="Calibri" panose="020F05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US" b="0" i="0" u="none" strike="noStrike" kern="0" cap="none" spc="0" normalizeH="0" baseline="0" noProof="0" dirty="0">
              <a:ln>
                <a:noFill/>
              </a:ln>
              <a:solidFill>
                <a:sysClr val="windowText" lastClr="000000"/>
              </a:solidFill>
              <a:effectLst/>
              <a:uLnTx/>
              <a:uFillTx/>
              <a:latin typeface="Calibri" panose="020F0502020204030204" pitchFamily="34" charset="0"/>
              <a:ea typeface="+mn-ea"/>
            </a:endParaRPr>
          </a:p>
        </p:txBody>
      </p:sp>
    </p:spTree>
    <p:extLst>
      <p:ext uri="{BB962C8B-B14F-4D97-AF65-F5344CB8AC3E}">
        <p14:creationId xmlns:p14="http://schemas.microsoft.com/office/powerpoint/2010/main" val="34717817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600" dirty="0" err="1" smtClean="0"/>
              <a:t>Documentos</a:t>
            </a:r>
            <a:r>
              <a:rPr lang="en-US" sz="3600" dirty="0" smtClean="0"/>
              <a:t> </a:t>
            </a:r>
            <a:r>
              <a:rPr lang="en-US" sz="3600" dirty="0" err="1" smtClean="0"/>
              <a:t>Adicionales</a:t>
            </a:r>
            <a:r>
              <a:rPr lang="en-US" sz="3600" dirty="0" smtClean="0"/>
              <a:t> para </a:t>
            </a:r>
            <a:r>
              <a:rPr lang="en-US" sz="3600" dirty="0" err="1" smtClean="0"/>
              <a:t>Demostrar</a:t>
            </a:r>
            <a:r>
              <a:rPr lang="en-US" sz="3600" dirty="0" smtClean="0"/>
              <a:t> </a:t>
            </a:r>
            <a:r>
              <a:rPr lang="en-US" dirty="0" err="1"/>
              <a:t>E</a:t>
            </a:r>
            <a:r>
              <a:rPr lang="en-US" sz="3600" dirty="0" err="1" smtClean="0"/>
              <a:t>legibilidad</a:t>
            </a:r>
            <a:r>
              <a:rPr lang="en-US" sz="3600" dirty="0" smtClean="0"/>
              <a:t> </a:t>
            </a:r>
            <a:endParaRPr lang="es-US" sz="3600" dirty="0"/>
          </a:p>
        </p:txBody>
      </p:sp>
      <p:sp>
        <p:nvSpPr>
          <p:cNvPr id="2" name="Content Placeholder 1"/>
          <p:cNvSpPr>
            <a:spLocks noGrp="1"/>
          </p:cNvSpPr>
          <p:nvPr>
            <p:ph idx="1"/>
          </p:nvPr>
        </p:nvSpPr>
        <p:spPr/>
        <p:txBody>
          <a:bodyPr>
            <a:normAutofit fontScale="55000" lnSpcReduction="20000"/>
          </a:bodyPr>
          <a:lstStyle/>
          <a:p>
            <a:pPr>
              <a:lnSpc>
                <a:spcPct val="120000"/>
              </a:lnSpc>
              <a:spcBef>
                <a:spcPts val="600"/>
              </a:spcBef>
              <a:buFont typeface="Wingdings" panose="05000000000000000000" pitchFamily="2" charset="2"/>
              <a:buChar char="§"/>
            </a:pPr>
            <a:r>
              <a:rPr lang="en-US" sz="4000" dirty="0" smtClean="0"/>
              <a:t>Documento que indique que es miembro de una tribu indígena americana reconocida federalmente para indígenas americanos nacidos en Canadá </a:t>
            </a:r>
            <a:endParaRPr lang="es-US" sz="4000" dirty="0" smtClean="0"/>
          </a:p>
          <a:p>
            <a:pPr>
              <a:lnSpc>
                <a:spcPct val="120000"/>
              </a:lnSpc>
              <a:spcBef>
                <a:spcPts val="600"/>
              </a:spcBef>
              <a:buFont typeface="Wingdings" panose="05000000000000000000" pitchFamily="2" charset="2"/>
              <a:buChar char="§"/>
            </a:pPr>
            <a:r>
              <a:rPr lang="en-US" sz="4000" dirty="0" smtClean="0"/>
              <a:t>Carta de elegibilidad de la Oficina de Reasentamiento de Refugiados (si es menor de 18) </a:t>
            </a:r>
          </a:p>
          <a:p>
            <a:pPr>
              <a:lnSpc>
                <a:spcPct val="120000"/>
              </a:lnSpc>
              <a:spcBef>
                <a:spcPts val="600"/>
              </a:spcBef>
              <a:buFont typeface="Wingdings" panose="05000000000000000000" pitchFamily="2" charset="2"/>
              <a:buChar char="§"/>
            </a:pPr>
            <a:r>
              <a:rPr lang="en-US" sz="4000" dirty="0"/>
              <a:t>Documento que indique suspensión de deportación o expulsión</a:t>
            </a:r>
          </a:p>
          <a:p>
            <a:pPr>
              <a:lnSpc>
                <a:spcPct val="120000"/>
              </a:lnSpc>
              <a:spcBef>
                <a:spcPts val="600"/>
              </a:spcBef>
            </a:pPr>
            <a:r>
              <a:rPr lang="en-US" sz="4000" dirty="0" smtClean="0"/>
              <a:t>Persona con una orden administrativa de suspensión de expulsión, concedida por el Departamento de Seguridad Nacional (DHS) </a:t>
            </a:r>
          </a:p>
          <a:p>
            <a:pPr>
              <a:lnSpc>
                <a:spcPct val="120000"/>
              </a:lnSpc>
              <a:spcBef>
                <a:spcPts val="600"/>
              </a:spcBef>
            </a:pPr>
            <a:r>
              <a:rPr lang="en-US" sz="4000" dirty="0"/>
              <a:t>Certificación de la Oficina de Reasentamiento de Refugiados del Departamento de Salud y Servicios Humanos de los EE.UU. </a:t>
            </a:r>
          </a:p>
          <a:p>
            <a:pPr marL="0" indent="0">
              <a:buNone/>
            </a:pPr>
            <a:endParaRPr lang="es-US" dirty="0"/>
          </a:p>
        </p:txBody>
      </p:sp>
      <p:sp>
        <p:nvSpPr>
          <p:cNvPr id="9" name="Date Placeholder 2"/>
          <p:cNvSpPr txBox="1">
            <a:spLocks/>
          </p:cNvSpPr>
          <p:nvPr/>
        </p:nvSpPr>
        <p:spPr>
          <a:xfrm>
            <a:off x="457200" y="634047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rPr>
              <a:t>Noviembre de 2015</a:t>
            </a:r>
            <a:endParaRPr kumimoji="0" lang="es-US" sz="1200" b="0" i="0" u="none" strike="noStrike" kern="1200" cap="none" spc="0" normalizeH="0" baseline="0" noProof="0" dirty="0">
              <a:ln>
                <a:noFill/>
              </a:ln>
              <a:solidFill>
                <a:prstClr val="black"/>
              </a:solidFill>
              <a:effectLst/>
              <a:uLnTx/>
              <a:uFillTx/>
              <a:latin typeface="Calibri" panose="020F0502020204030204" pitchFamily="34" charset="0"/>
              <a:ea typeface="+mn-ea"/>
            </a:endParaRPr>
          </a:p>
        </p:txBody>
      </p:sp>
      <p:sp>
        <p:nvSpPr>
          <p:cNvPr id="7" name="Footer Placeholder 4"/>
          <p:cNvSpPr txBox="1">
            <a:spLocks/>
          </p:cNvSpPr>
          <p:nvPr/>
        </p:nvSpPr>
        <p:spPr>
          <a:xfrm>
            <a:off x="2590800" y="6340475"/>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panose="020F0502020204030204" pitchFamily="34" charset="0"/>
              </a:rPr>
              <a:t>Mercado para familias de inmigrantes</a:t>
            </a:r>
            <a:endParaRPr kumimoji="0" lang="es-US" sz="1200" b="0" i="0" u="none" strike="noStrike" kern="0" cap="none" spc="0" normalizeH="0" baseline="0" noProof="0" dirty="0">
              <a:ln>
                <a:noFill/>
              </a:ln>
              <a:solidFill>
                <a:prstClr val="black"/>
              </a:solidFill>
              <a:effectLst/>
              <a:uLnTx/>
              <a:uFillTx/>
              <a:latin typeface="Calibri" panose="020F0502020204030204" pitchFamily="34" charset="0"/>
              <a:ea typeface="+mn-ea"/>
            </a:endParaRPr>
          </a:p>
        </p:txBody>
      </p:sp>
      <p:sp>
        <p:nvSpPr>
          <p:cNvPr id="8" name="Slide Number Placeholder 7"/>
          <p:cNvSpPr txBox="1">
            <a:spLocks/>
          </p:cNvSpPr>
          <p:nvPr/>
        </p:nvSpPr>
        <p:spPr>
          <a:xfrm>
            <a:off x="6553200" y="63404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C7DC1E6-81B2-456F-AAD5-518541D82B07}" type="slidenum">
              <a:rPr kumimoji="0" lang="en-US" b="0" i="0" u="none" strike="noStrike" kern="0" cap="none" spc="0" normalizeH="0" baseline="0" noProof="0" smtClean="0">
                <a:ln>
                  <a:noFill/>
                </a:ln>
                <a:solidFill>
                  <a:sysClr val="windowText" lastClr="000000"/>
                </a:solidFill>
                <a:effectLst/>
                <a:uLnTx/>
                <a:uFillTx/>
                <a:latin typeface="Calibri" panose="020F05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US" b="0" i="0" u="none" strike="noStrike" kern="0" cap="none" spc="0" normalizeH="0" baseline="0" noProof="0" dirty="0">
              <a:ln>
                <a:noFill/>
              </a:ln>
              <a:solidFill>
                <a:sysClr val="windowText" lastClr="000000"/>
              </a:solidFill>
              <a:effectLst/>
              <a:uLnTx/>
              <a:uFillTx/>
              <a:latin typeface="Calibri" panose="020F0502020204030204" pitchFamily="34" charset="0"/>
              <a:ea typeface="+mn-ea"/>
            </a:endParaRPr>
          </a:p>
        </p:txBody>
      </p:sp>
      <p:sp>
        <p:nvSpPr>
          <p:cNvPr id="4" name="Date Placeholder 3"/>
          <p:cNvSpPr>
            <a:spLocks noGrp="1"/>
          </p:cNvSpPr>
          <p:nvPr>
            <p:ph type="dt" sz="half" idx="10"/>
          </p:nvPr>
        </p:nvSpPr>
        <p:spPr/>
        <p:txBody>
          <a:bodyPr/>
          <a:lstStyle/>
          <a:p>
            <a:r>
              <a:rPr lang="en-US" smtClean="0">
                <a:solidFill>
                  <a:prstClr val="black"/>
                </a:solidFill>
              </a:rPr>
              <a:t>November 2015</a:t>
            </a:r>
            <a:endParaRPr lang="en-US" dirty="0">
              <a:solidFill>
                <a:prstClr val="black"/>
              </a:solidFill>
            </a:endParaRPr>
          </a:p>
        </p:txBody>
      </p:sp>
      <p:sp>
        <p:nvSpPr>
          <p:cNvPr id="5" name="Footer Placeholder 4"/>
          <p:cNvSpPr>
            <a:spLocks noGrp="1"/>
          </p:cNvSpPr>
          <p:nvPr>
            <p:ph type="ftr" sz="quarter" idx="11"/>
          </p:nvPr>
        </p:nvSpPr>
        <p:spPr/>
        <p:txBody>
          <a:bodyPr/>
          <a:lstStyle/>
          <a:p>
            <a:r>
              <a:rPr lang="en-US" smtClean="0">
                <a:solidFill>
                  <a:prstClr val="black"/>
                </a:solidFill>
              </a:rPr>
              <a:t>Marketplace for Immigrant Families</a:t>
            </a:r>
            <a:endParaRPr lang="en-US" dirty="0">
              <a:solidFill>
                <a:prstClr val="black"/>
              </a:solidFill>
            </a:endParaRPr>
          </a:p>
        </p:txBody>
      </p:sp>
      <p:sp>
        <p:nvSpPr>
          <p:cNvPr id="6" name="Slide Number Placeholder 5"/>
          <p:cNvSpPr>
            <a:spLocks noGrp="1"/>
          </p:cNvSpPr>
          <p:nvPr>
            <p:ph type="sldNum" sz="quarter" idx="12"/>
          </p:nvPr>
        </p:nvSpPr>
        <p:spPr/>
        <p:txBody>
          <a:bodyPr/>
          <a:lstStyle/>
          <a:p>
            <a:fld id="{78C0CC3C-85F1-4D86-9B70-8D9F8B17F046}"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68588664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s-ES_tradnl" sz="3600" b="1" dirty="0" smtClean="0">
                <a:effectLst/>
                <a:latin typeface="Calibri" pitchFamily="34" charset="0"/>
              </a:rPr>
              <a:t>Cuándo Puede </a:t>
            </a:r>
            <a:r>
              <a:rPr lang="es-ES_tradnl" dirty="0">
                <a:latin typeface="Calibri" pitchFamily="34" charset="0"/>
              </a:rPr>
              <a:t>I</a:t>
            </a:r>
            <a:r>
              <a:rPr lang="es-ES_tradnl" sz="3600" b="1" dirty="0" smtClean="0">
                <a:solidFill>
                  <a:schemeClr val="tx1"/>
                </a:solidFill>
                <a:effectLst/>
                <a:latin typeface="Calibri" pitchFamily="34" charset="0"/>
              </a:rPr>
              <a:t>nscribirse en una Cobertura</a:t>
            </a:r>
            <a:endParaRPr lang="es-ES_tradnl" sz="3600" b="1" dirty="0">
              <a:solidFill>
                <a:schemeClr val="tx1"/>
              </a:solidFill>
              <a:effectLst/>
              <a:latin typeface="Calibri" pitchFamily="34" charset="0"/>
              <a:cs typeface="Calibri" pitchFamily="34" charset="0"/>
            </a:endParaRPr>
          </a:p>
        </p:txBody>
      </p:sp>
      <p:sp>
        <p:nvSpPr>
          <p:cNvPr id="2" name="Content Placeholder 1"/>
          <p:cNvSpPr>
            <a:spLocks noGrp="1"/>
          </p:cNvSpPr>
          <p:nvPr>
            <p:ph idx="1"/>
          </p:nvPr>
        </p:nvSpPr>
        <p:spPr>
          <a:xfrm>
            <a:off x="457200" y="1447800"/>
            <a:ext cx="8229600" cy="4525963"/>
          </a:xfrm>
        </p:spPr>
        <p:txBody>
          <a:bodyPr>
            <a:noAutofit/>
          </a:bodyPr>
          <a:lstStyle/>
          <a:p>
            <a:pPr>
              <a:spcBef>
                <a:spcPts val="600"/>
              </a:spcBef>
            </a:pPr>
            <a:r>
              <a:rPr lang="en-US" sz="3200" dirty="0" smtClean="0">
                <a:latin typeface="Calibri" pitchFamily="34" charset="0"/>
              </a:rPr>
              <a:t>Período de </a:t>
            </a:r>
            <a:r>
              <a:rPr lang="en-US" sz="3200" dirty="0" err="1" smtClean="0">
                <a:latin typeface="Calibri" pitchFamily="34" charset="0"/>
              </a:rPr>
              <a:t>Inscripción</a:t>
            </a:r>
            <a:r>
              <a:rPr lang="en-US" sz="3200" dirty="0" smtClean="0">
                <a:latin typeface="Calibri" pitchFamily="34" charset="0"/>
              </a:rPr>
              <a:t> </a:t>
            </a:r>
            <a:r>
              <a:rPr lang="en-US" sz="3200" dirty="0" err="1"/>
              <a:t>A</a:t>
            </a:r>
            <a:r>
              <a:rPr lang="en-US" sz="3200" dirty="0" err="1" smtClean="0">
                <a:latin typeface="Calibri" pitchFamily="34" charset="0"/>
              </a:rPr>
              <a:t>bierta</a:t>
            </a:r>
            <a:r>
              <a:rPr lang="en-US" sz="3200" dirty="0" smtClean="0">
                <a:latin typeface="Calibri" pitchFamily="34" charset="0"/>
              </a:rPr>
              <a:t>: </a:t>
            </a:r>
          </a:p>
          <a:p>
            <a:pPr lvl="1">
              <a:spcBef>
                <a:spcPts val="600"/>
              </a:spcBef>
            </a:pPr>
            <a:r>
              <a:rPr lang="en-US" sz="2800" dirty="0" smtClean="0"/>
              <a:t>Desde 1 de noviembre de 2015 hasta el 31 de enero de 2016, para una cobertura en 2016 </a:t>
            </a:r>
          </a:p>
          <a:p>
            <a:pPr>
              <a:spcBef>
                <a:spcPts val="600"/>
              </a:spcBef>
            </a:pPr>
            <a:r>
              <a:rPr lang="en-US" sz="3200" dirty="0" smtClean="0">
                <a:latin typeface="Calibri" pitchFamily="34" charset="0"/>
              </a:rPr>
              <a:t>Durante un </a:t>
            </a:r>
            <a:r>
              <a:rPr lang="en-US" sz="3200" dirty="0" err="1" smtClean="0">
                <a:latin typeface="Calibri" pitchFamily="34" charset="0"/>
              </a:rPr>
              <a:t>Período</a:t>
            </a:r>
            <a:r>
              <a:rPr lang="en-US" sz="3200" dirty="0" smtClean="0">
                <a:latin typeface="Calibri" pitchFamily="34" charset="0"/>
              </a:rPr>
              <a:t> </a:t>
            </a:r>
            <a:r>
              <a:rPr lang="en-US" sz="3200" dirty="0" smtClean="0"/>
              <a:t>Especial </a:t>
            </a:r>
            <a:r>
              <a:rPr lang="en-US" sz="3200" dirty="0"/>
              <a:t>de </a:t>
            </a:r>
            <a:r>
              <a:rPr lang="en-US" sz="3200" dirty="0" err="1" smtClean="0"/>
              <a:t>Inscripción</a:t>
            </a:r>
            <a:r>
              <a:rPr lang="en-US" sz="3200" dirty="0" smtClean="0"/>
              <a:t> </a:t>
            </a:r>
            <a:r>
              <a:rPr lang="en-US" sz="3200" dirty="0" smtClean="0">
                <a:latin typeface="Calibri" pitchFamily="34" charset="0"/>
              </a:rPr>
              <a:t>(SEP), si es elegible</a:t>
            </a:r>
          </a:p>
          <a:p>
            <a:pPr>
              <a:spcBef>
                <a:spcPts val="600"/>
              </a:spcBef>
            </a:pPr>
            <a:r>
              <a:rPr lang="en-US" sz="3200" dirty="0">
                <a:latin typeface="Calibri" pitchFamily="34" charset="0"/>
              </a:rPr>
              <a:t>Una vez por mes si es miembro de una tribu indígena reconocida federalmente o de una corporación de nativos de Alaska</a:t>
            </a:r>
            <a:endParaRPr lang="es-US" sz="3200" dirty="0">
              <a:latin typeface="Calibri" pitchFamily="34" charset="0"/>
              <a:cs typeface="Calibri" pitchFamily="34" charset="0"/>
            </a:endParaRPr>
          </a:p>
          <a:p>
            <a:pPr>
              <a:lnSpc>
                <a:spcPct val="120000"/>
              </a:lnSpc>
              <a:spcBef>
                <a:spcPts val="600"/>
              </a:spcBef>
            </a:pPr>
            <a:endParaRPr lang="es-US" sz="2800" dirty="0" smtClean="0">
              <a:latin typeface="Calibri" pitchFamily="34" charset="0"/>
              <a:cs typeface="Calibri" pitchFamily="34" charset="0"/>
            </a:endParaRPr>
          </a:p>
          <a:p>
            <a:pPr>
              <a:buNone/>
            </a:pPr>
            <a:r>
              <a:rPr dirty="0" smtClean="0"/>
              <a:t> </a:t>
            </a:r>
            <a:endParaRPr lang="es-US" sz="3200" dirty="0"/>
          </a:p>
        </p:txBody>
      </p:sp>
      <p:sp>
        <p:nvSpPr>
          <p:cNvPr id="10" name="Footer Placeholder 4"/>
          <p:cNvSpPr>
            <a:spLocks noGrp="1"/>
          </p:cNvSpPr>
          <p:nvPr>
            <p:ph type="ftr" sz="quarter" idx="4294967295"/>
          </p:nvPr>
        </p:nvSpPr>
        <p:spPr>
          <a:xfrm>
            <a:off x="2590800" y="6340475"/>
            <a:ext cx="39624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solidFill>
                  <a:prstClr val="black"/>
                </a:solidFill>
              </a:rPr>
              <a:t>Marketplace for Immigrant Families</a:t>
            </a:r>
            <a:endParaRPr lang="es-US" dirty="0">
              <a:solidFill>
                <a:prstClr val="black"/>
              </a:solidFill>
            </a:endParaRPr>
          </a:p>
        </p:txBody>
      </p:sp>
      <p:sp>
        <p:nvSpPr>
          <p:cNvPr id="9" name="Slide Number Placeholder 5"/>
          <p:cNvSpPr>
            <a:spLocks noGrp="1"/>
          </p:cNvSpPr>
          <p:nvPr>
            <p:ph type="sldNum" sz="quarter" idx="12"/>
          </p:nvPr>
        </p:nvSpPr>
        <p:spPr/>
        <p:txBody>
          <a:bodyPr/>
          <a:lstStyle>
            <a:lvl1pPr algn="r">
              <a:defRPr/>
            </a:lvl1pPr>
          </a:lstStyle>
          <a:p>
            <a:fld id="{4C7DC1E6-81B2-456F-AAD5-518541D82B07}" type="slidenum">
              <a:rPr lang="en-US" smtClean="0"/>
              <a:pPr/>
              <a:t>15</a:t>
            </a:fld>
            <a:endParaRPr lang="es-US" dirty="0"/>
          </a:p>
        </p:txBody>
      </p:sp>
      <p:sp>
        <p:nvSpPr>
          <p:cNvPr id="3" name="Date Placeholder 2"/>
          <p:cNvSpPr>
            <a:spLocks noGrp="1"/>
          </p:cNvSpPr>
          <p:nvPr>
            <p:ph type="dt" sz="half" idx="10"/>
          </p:nvPr>
        </p:nvSpPr>
        <p:spPr/>
        <p:txBody>
          <a:bodyPr/>
          <a:lstStyle/>
          <a:p>
            <a:r>
              <a:rPr lang="en-US" smtClean="0"/>
              <a:t>November 2015</a:t>
            </a:r>
            <a:endParaRPr lang="es-US" dirty="0"/>
          </a:p>
        </p:txBody>
      </p:sp>
    </p:spTree>
    <p:extLst>
      <p:ext uri="{BB962C8B-B14F-4D97-AF65-F5344CB8AC3E}">
        <p14:creationId xmlns:p14="http://schemas.microsoft.com/office/powerpoint/2010/main" val="23452545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s-ES_tradnl" sz="3100" b="1" dirty="0" smtClean="0">
                <a:solidFill>
                  <a:schemeClr val="tx1"/>
                </a:solidFill>
                <a:latin typeface="Calibri" pitchFamily="34" charset="0"/>
              </a:rPr>
              <a:t>Cómo Utilizar un Período</a:t>
            </a:r>
            <a:r>
              <a:rPr lang="es-ES_tradnl" sz="3100" dirty="0" smtClean="0">
                <a:latin typeface="Calibri" pitchFamily="34" charset="0"/>
              </a:rPr>
              <a:t> Especial de Inscripción </a:t>
            </a:r>
            <a:r>
              <a:rPr lang="es-ES_tradnl" sz="3100" b="1" dirty="0" smtClean="0">
                <a:solidFill>
                  <a:schemeClr val="tx1"/>
                </a:solidFill>
                <a:latin typeface="Calibri" pitchFamily="34" charset="0"/>
              </a:rPr>
              <a:t>(SEP) </a:t>
            </a:r>
            <a:r>
              <a:rPr lang="es-ES_tradnl" sz="3100" dirty="0" smtClean="0"/>
              <a:t/>
            </a:r>
            <a:br>
              <a:rPr lang="es-ES_tradnl" sz="3100" dirty="0" smtClean="0"/>
            </a:br>
            <a:r>
              <a:rPr lang="es-ES_tradnl" sz="3100" b="1" dirty="0" smtClean="0">
                <a:solidFill>
                  <a:schemeClr val="tx1"/>
                </a:solidFill>
                <a:latin typeface="Calibri" pitchFamily="34" charset="0"/>
              </a:rPr>
              <a:t>por un Evento de Vida que Califique</a:t>
            </a:r>
            <a:endParaRPr lang="es-ES_tradnl" sz="3100" b="1" dirty="0">
              <a:solidFill>
                <a:schemeClr val="tx1"/>
              </a:solidFill>
              <a:effectLst/>
              <a:latin typeface="Calibri" pitchFamily="34" charset="0"/>
              <a:cs typeface="Calibri" pitchFamily="34" charset="0"/>
            </a:endParaRPr>
          </a:p>
        </p:txBody>
      </p:sp>
      <p:sp>
        <p:nvSpPr>
          <p:cNvPr id="2" name="Content Placeholder 1"/>
          <p:cNvSpPr>
            <a:spLocks noGrp="1"/>
          </p:cNvSpPr>
          <p:nvPr>
            <p:ph idx="1"/>
          </p:nvPr>
        </p:nvSpPr>
        <p:spPr>
          <a:xfrm>
            <a:off x="685800" y="1371600"/>
            <a:ext cx="8077200" cy="4525963"/>
          </a:xfrm>
        </p:spPr>
        <p:txBody>
          <a:bodyPr>
            <a:normAutofit fontScale="85000" lnSpcReduction="10000"/>
          </a:bodyPr>
          <a:lstStyle/>
          <a:p>
            <a:pPr>
              <a:lnSpc>
                <a:spcPct val="110000"/>
              </a:lnSpc>
              <a:spcBef>
                <a:spcPts val="600"/>
              </a:spcBef>
            </a:pPr>
            <a:r>
              <a:rPr lang="en-US" dirty="0" smtClean="0">
                <a:latin typeface="Calibri" pitchFamily="34" charset="0"/>
              </a:rPr>
              <a:t>Si experimentó un evento de vida, como el matrimonio, un nacimiento, divorcio u obtención de la ciudadanía, debe comunicarse con el Mercado dentro de los 60 días de dicho cambio para recibir un SEP </a:t>
            </a:r>
          </a:p>
          <a:p>
            <a:pPr marL="640080" lvl="1">
              <a:lnSpc>
                <a:spcPct val="110000"/>
              </a:lnSpc>
              <a:spcBef>
                <a:spcPts val="600"/>
              </a:spcBef>
            </a:pPr>
            <a:r>
              <a:rPr dirty="0" smtClean="0"/>
              <a:t>Consulte si califica en</a:t>
            </a:r>
            <a:r>
              <a:rPr lang="en-US" sz="2800" dirty="0" smtClean="0">
                <a:latin typeface="Calibri" pitchFamily="34" charset="0"/>
              </a:rPr>
              <a:t> </a:t>
            </a:r>
            <a:r>
              <a:rPr lang="en-US" u="sng" dirty="0" smtClean="0">
                <a:solidFill>
                  <a:prstClr val="black"/>
                </a:solidFill>
                <a:hlinkClick r:id="rId3"/>
              </a:rPr>
              <a:t>HealthCare.gov/screener/</a:t>
            </a:r>
            <a:r>
              <a:rPr dirty="0" smtClean="0"/>
              <a:t> </a:t>
            </a:r>
          </a:p>
          <a:p>
            <a:pPr marL="640080" lvl="1">
              <a:lnSpc>
                <a:spcPct val="110000"/>
              </a:lnSpc>
              <a:spcBef>
                <a:spcPts val="600"/>
              </a:spcBef>
            </a:pPr>
            <a:r>
              <a:rPr lang="en-US" dirty="0" smtClean="0">
                <a:solidFill>
                  <a:prstClr val="black"/>
                </a:solidFill>
                <a:latin typeface="Calibri" pitchFamily="34" charset="0"/>
              </a:rPr>
              <a:t>Si califica para un SEP, inicie sesión en su cuenta y haga clic en “Informar un cambio de vida”</a:t>
            </a:r>
          </a:p>
          <a:p>
            <a:pPr marL="628650" lvl="1">
              <a:lnSpc>
                <a:spcPct val="110000"/>
              </a:lnSpc>
              <a:spcBef>
                <a:spcPts val="600"/>
              </a:spcBef>
            </a:pPr>
            <a:r>
              <a:rPr lang="en-US" dirty="0" smtClean="0">
                <a:latin typeface="Calibri" pitchFamily="34" charset="0"/>
              </a:rPr>
              <a:t>O informe un evento de vida por teléfono</a:t>
            </a:r>
          </a:p>
          <a:p>
            <a:pPr marL="1040130" lvl="2">
              <a:lnSpc>
                <a:spcPct val="110000"/>
              </a:lnSpc>
              <a:spcBef>
                <a:spcPts val="600"/>
              </a:spcBef>
            </a:pPr>
            <a:r>
              <a:rPr lang="en-US" sz="2400" dirty="0" smtClean="0">
                <a:latin typeface="Calibri" pitchFamily="34" charset="0"/>
              </a:rPr>
              <a:t>Comuníquese con el Centro de </a:t>
            </a:r>
            <a:r>
              <a:rPr lang="en-US" sz="2400" dirty="0" err="1" smtClean="0"/>
              <a:t>Llamadas</a:t>
            </a:r>
            <a:r>
              <a:rPr lang="en-US" sz="2400" dirty="0" smtClean="0"/>
              <a:t> </a:t>
            </a:r>
            <a:r>
              <a:rPr lang="en-US" sz="2400" dirty="0" smtClean="0">
                <a:latin typeface="Calibri" pitchFamily="34" charset="0"/>
              </a:rPr>
              <a:t>del Mercado al 1-800-318-2596.</a:t>
            </a:r>
          </a:p>
          <a:p>
            <a:pPr marL="1089025" lvl="2" indent="-288925">
              <a:lnSpc>
                <a:spcPct val="110000"/>
              </a:lnSpc>
              <a:spcBef>
                <a:spcPts val="600"/>
              </a:spcBef>
            </a:pPr>
            <a:r>
              <a:rPr lang="en-US" sz="2400" dirty="0" smtClean="0"/>
              <a:t>Usuarios de TTY 1-855-889-4325</a:t>
            </a:r>
            <a:endParaRPr lang="es-US" sz="2400" dirty="0"/>
          </a:p>
        </p:txBody>
      </p:sp>
      <p:sp>
        <p:nvSpPr>
          <p:cNvPr id="11" name="Footer Placeholder 4"/>
          <p:cNvSpPr>
            <a:spLocks noGrp="1"/>
          </p:cNvSpPr>
          <p:nvPr>
            <p:ph type="ftr" sz="quarter" idx="4294967295"/>
          </p:nvPr>
        </p:nvSpPr>
        <p:spPr>
          <a:xfrm>
            <a:off x="2590800" y="6340475"/>
            <a:ext cx="39624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solidFill>
                  <a:prstClr val="black"/>
                </a:solidFill>
              </a:rPr>
              <a:t>Marketplace for Immigrant Families</a:t>
            </a:r>
            <a:endParaRPr lang="es-US" dirty="0">
              <a:solidFill>
                <a:prstClr val="black"/>
              </a:solidFill>
            </a:endParaRPr>
          </a:p>
        </p:txBody>
      </p:sp>
      <p:sp>
        <p:nvSpPr>
          <p:cNvPr id="10" name="Slide Number Placeholder 5"/>
          <p:cNvSpPr>
            <a:spLocks noGrp="1"/>
          </p:cNvSpPr>
          <p:nvPr>
            <p:ph type="sldNum" sz="quarter" idx="12"/>
          </p:nvPr>
        </p:nvSpPr>
        <p:spPr/>
        <p:txBody>
          <a:bodyPr/>
          <a:lstStyle>
            <a:lvl1pPr algn="r">
              <a:defRPr/>
            </a:lvl1pPr>
          </a:lstStyle>
          <a:p>
            <a:fld id="{4C7DC1E6-81B2-456F-AAD5-518541D82B07}" type="slidenum">
              <a:rPr lang="en-US" smtClean="0">
                <a:solidFill>
                  <a:prstClr val="black"/>
                </a:solidFill>
              </a:rPr>
              <a:pPr/>
              <a:t>16</a:t>
            </a:fld>
            <a:endParaRPr lang="es-US" dirty="0">
              <a:solidFill>
                <a:prstClr val="black"/>
              </a:solidFill>
            </a:endParaRPr>
          </a:p>
        </p:txBody>
      </p:sp>
      <p:sp>
        <p:nvSpPr>
          <p:cNvPr id="3" name="Date Placeholder 2"/>
          <p:cNvSpPr>
            <a:spLocks noGrp="1"/>
          </p:cNvSpPr>
          <p:nvPr>
            <p:ph type="dt" sz="half" idx="10"/>
          </p:nvPr>
        </p:nvSpPr>
        <p:spPr/>
        <p:txBody>
          <a:bodyPr/>
          <a:lstStyle/>
          <a:p>
            <a:r>
              <a:rPr lang="en-US" smtClean="0"/>
              <a:t>November 2015</a:t>
            </a:r>
            <a:endParaRPr lang="es-US" dirty="0"/>
          </a:p>
        </p:txBody>
      </p:sp>
    </p:spTree>
    <p:extLst>
      <p:ext uri="{BB962C8B-B14F-4D97-AF65-F5344CB8AC3E}">
        <p14:creationId xmlns:p14="http://schemas.microsoft.com/office/powerpoint/2010/main" val="42071952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sz="3600" b="1" dirty="0" err="1" smtClean="0">
                <a:solidFill>
                  <a:schemeClr val="tx1"/>
                </a:solidFill>
              </a:rPr>
              <a:t>Reúna</a:t>
            </a:r>
            <a:r>
              <a:rPr lang="en-US" sz="3600" b="1" dirty="0" smtClean="0">
                <a:solidFill>
                  <a:schemeClr val="tx1"/>
                </a:solidFill>
              </a:rPr>
              <a:t> </a:t>
            </a:r>
            <a:r>
              <a:rPr lang="en-US" sz="3600" b="1" dirty="0" err="1" smtClean="0">
                <a:solidFill>
                  <a:schemeClr val="tx1"/>
                </a:solidFill>
              </a:rPr>
              <a:t>Información</a:t>
            </a:r>
            <a:r>
              <a:rPr lang="en-US" sz="3600" b="1" dirty="0" smtClean="0">
                <a:solidFill>
                  <a:schemeClr val="tx1"/>
                </a:solidFill>
              </a:rPr>
              <a:t> </a:t>
            </a:r>
            <a:r>
              <a:rPr lang="en-US" dirty="0" err="1"/>
              <a:t>I</a:t>
            </a:r>
            <a:r>
              <a:rPr lang="en-US" sz="3600" b="1" dirty="0" err="1" smtClean="0">
                <a:solidFill>
                  <a:schemeClr val="tx1"/>
                </a:solidFill>
              </a:rPr>
              <a:t>mportante</a:t>
            </a:r>
            <a:endParaRPr lang="es-US" sz="3600" b="1" dirty="0">
              <a:solidFill>
                <a:schemeClr val="tx1"/>
              </a:solidFill>
            </a:endParaRPr>
          </a:p>
        </p:txBody>
      </p:sp>
      <p:sp>
        <p:nvSpPr>
          <p:cNvPr id="8" name="Content Placeholder 7"/>
          <p:cNvSpPr>
            <a:spLocks noGrp="1"/>
          </p:cNvSpPr>
          <p:nvPr>
            <p:ph idx="1"/>
          </p:nvPr>
        </p:nvSpPr>
        <p:spPr/>
        <p:txBody>
          <a:bodyPr>
            <a:normAutofit/>
          </a:bodyPr>
          <a:lstStyle/>
          <a:p>
            <a:pPr marL="0" indent="0">
              <a:buNone/>
            </a:pPr>
            <a:r>
              <a:rPr lang="en-US" sz="2800" dirty="0">
                <a:hlinkClick r:id="rId3"/>
              </a:rPr>
              <a:t>Marketplace.cms.gov/outreach-and-education/apply-for-or-renew-coverage.pdf</a:t>
            </a:r>
            <a:r>
              <a:rPr dirty="0" smtClean="0"/>
              <a:t> </a:t>
            </a:r>
            <a:endParaRPr lang="es-US" sz="2800" dirty="0"/>
          </a:p>
        </p:txBody>
      </p:sp>
      <p:sp>
        <p:nvSpPr>
          <p:cNvPr id="9" name="TextBox 8"/>
          <p:cNvSpPr txBox="1"/>
          <p:nvPr/>
        </p:nvSpPr>
        <p:spPr>
          <a:xfrm>
            <a:off x="470336" y="2795568"/>
            <a:ext cx="3962400" cy="2246769"/>
          </a:xfrm>
          <a:prstGeom prst="rect">
            <a:avLst/>
          </a:prstGeom>
          <a:noFill/>
        </p:spPr>
        <p:txBody>
          <a:bodyPr wrap="square" rtlCol="0">
            <a:spAutoFit/>
          </a:bodyPr>
          <a:lstStyle/>
          <a:p>
            <a:r>
              <a:rPr lang="en-US" sz="2800" b="1" dirty="0" smtClean="0"/>
              <a:t>Debe descargar o imprimir esta lista de verificación para saber qué información puede necesitar para solicitar una cobertura</a:t>
            </a:r>
            <a:endParaRPr lang="es-US" sz="2800" b="1" dirty="0"/>
          </a:p>
        </p:txBody>
      </p:sp>
      <p:pic>
        <p:nvPicPr>
          <p:cNvPr id="2" name="Picture 2" descr="Gráfico del producto CMS No. 11896 - Qué debe saber para solicitar o renovar su cobertura del Mercado de Seguros Médicos" title="Gráfico del producto CMS No. 11896 - Qué debe saber para solicitar o renovar su cobertura del Mercado de Seguros Médicos"/>
          <p:cNvPicPr>
            <a:picLocks noChangeAspect="1" noChangeArrowheads="1"/>
          </p:cNvPicPr>
          <p:nvPr/>
        </p:nvPicPr>
        <p:blipFill rotWithShape="1">
          <a:blip r:embed="rId4">
            <a:extLst>
              <a:ext uri="{28A0092B-C50C-407E-A947-70E740481C1C}">
                <a14:useLocalDpi xmlns:a14="http://schemas.microsoft.com/office/drawing/2010/main" val="0"/>
              </a:ext>
            </a:extLst>
          </a:blip>
          <a:srcRect l="33362" t="13333" r="34827" b="16322"/>
          <a:stretch/>
        </p:blipFill>
        <p:spPr bwMode="auto">
          <a:xfrm>
            <a:off x="5029200" y="2280653"/>
            <a:ext cx="3201793" cy="3982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Date Placeholder 2"/>
          <p:cNvSpPr>
            <a:spLocks noGrp="1"/>
          </p:cNvSpPr>
          <p:nvPr>
            <p:ph type="dt" sz="half" idx="10"/>
          </p:nvPr>
        </p:nvSpPr>
        <p:spPr/>
        <p:txBody>
          <a:bodyPr/>
          <a:lstStyle/>
          <a:p>
            <a:r>
              <a:rPr lang="en-US" smtClean="0"/>
              <a:t>November 2015</a:t>
            </a:r>
            <a:endParaRPr lang="es-US" dirty="0"/>
          </a:p>
        </p:txBody>
      </p:sp>
      <p:sp>
        <p:nvSpPr>
          <p:cNvPr id="13" name="Footer Placeholder 4"/>
          <p:cNvSpPr>
            <a:spLocks noGrp="1"/>
          </p:cNvSpPr>
          <p:nvPr>
            <p:ph type="ftr" sz="quarter" idx="4294967295"/>
          </p:nvPr>
        </p:nvSpPr>
        <p:spPr>
          <a:xfrm>
            <a:off x="2590800" y="6340475"/>
            <a:ext cx="39624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solidFill>
                  <a:prstClr val="black"/>
                </a:solidFill>
              </a:rPr>
              <a:t>Marketplace for Immigrant Families</a:t>
            </a:r>
            <a:endParaRPr lang="es-US" dirty="0">
              <a:solidFill>
                <a:prstClr val="black"/>
              </a:solidFill>
            </a:endParaRPr>
          </a:p>
        </p:txBody>
      </p:sp>
      <p:sp>
        <p:nvSpPr>
          <p:cNvPr id="12" name="Slide Number Placeholder 5"/>
          <p:cNvSpPr>
            <a:spLocks noGrp="1"/>
          </p:cNvSpPr>
          <p:nvPr>
            <p:ph type="sldNum" sz="quarter" idx="12"/>
          </p:nvPr>
        </p:nvSpPr>
        <p:spPr/>
        <p:txBody>
          <a:bodyPr/>
          <a:lstStyle>
            <a:lvl1pPr algn="r">
              <a:defRPr/>
            </a:lvl1pPr>
          </a:lstStyle>
          <a:p>
            <a:fld id="{4C7DC1E6-81B2-456F-AAD5-518541D82B07}" type="slidenum">
              <a:rPr lang="en-US" smtClean="0">
                <a:solidFill>
                  <a:prstClr val="black"/>
                </a:solidFill>
              </a:rPr>
              <a:pPr/>
              <a:t>17</a:t>
            </a:fld>
            <a:endParaRPr lang="es-US" dirty="0">
              <a:solidFill>
                <a:prstClr val="black"/>
              </a:solidFill>
            </a:endParaRPr>
          </a:p>
        </p:txBody>
      </p:sp>
      <p:sp>
        <p:nvSpPr>
          <p:cNvPr id="4" name="TextBox 3"/>
          <p:cNvSpPr txBox="1"/>
          <p:nvPr/>
        </p:nvSpPr>
        <p:spPr>
          <a:xfrm>
            <a:off x="5029200" y="2590800"/>
            <a:ext cx="2057400" cy="1138773"/>
          </a:xfrm>
          <a:prstGeom prst="rect">
            <a:avLst/>
          </a:prstGeom>
          <a:solidFill>
            <a:srgbClr val="003E5E"/>
          </a:solidFill>
        </p:spPr>
        <p:txBody>
          <a:bodyPr wrap="square" rtlCol="0">
            <a:spAutoFit/>
          </a:bodyPr>
          <a:lstStyle/>
          <a:p>
            <a:pPr>
              <a:lnSpc>
                <a:spcPts val="900"/>
              </a:lnSpc>
              <a:spcAft>
                <a:spcPts val="1200"/>
              </a:spcAft>
            </a:pPr>
            <a:r>
              <a:rPr lang="es-US" sz="1500" b="1" cap="all" dirty="0">
                <a:solidFill>
                  <a:srgbClr val="F8F8F8"/>
                </a:solidFill>
              </a:rPr>
              <a:t>Qué debe saber para </a:t>
            </a:r>
            <a:r>
              <a:rPr lang="es-US" sz="1400" b="1" cap="all" dirty="0" smtClean="0">
                <a:solidFill>
                  <a:srgbClr val="F8F8F8"/>
                </a:solidFill>
              </a:rPr>
              <a:t/>
            </a:r>
            <a:br>
              <a:rPr lang="es-US" sz="1400" b="1" cap="all" dirty="0" smtClean="0">
                <a:solidFill>
                  <a:srgbClr val="F8F8F8"/>
                </a:solidFill>
              </a:rPr>
            </a:br>
            <a:r>
              <a:rPr lang="es-US" sz="900" b="1" dirty="0" smtClean="0">
                <a:solidFill>
                  <a:srgbClr val="F8F8F8"/>
                </a:solidFill>
              </a:rPr>
              <a:t>solicitar </a:t>
            </a:r>
            <a:r>
              <a:rPr lang="es-US" sz="900" b="1" dirty="0">
                <a:solidFill>
                  <a:srgbClr val="F8F8F8"/>
                </a:solidFill>
              </a:rPr>
              <a:t>o renovar su </a:t>
            </a:r>
            <a:endParaRPr lang="es-US" sz="900" b="1" dirty="0" smtClean="0">
              <a:solidFill>
                <a:srgbClr val="F8F8F8"/>
              </a:solidFill>
            </a:endParaRPr>
          </a:p>
          <a:p>
            <a:pPr>
              <a:spcAft>
                <a:spcPts val="1200"/>
              </a:spcAft>
            </a:pPr>
            <a:r>
              <a:rPr lang="es-US" sz="1100" b="1" dirty="0" smtClean="0">
                <a:solidFill>
                  <a:srgbClr val="F8F8F8"/>
                </a:solidFill>
              </a:rPr>
              <a:t>COBERTURA </a:t>
            </a:r>
            <a:r>
              <a:rPr lang="es-US" sz="1100" b="1" dirty="0">
                <a:solidFill>
                  <a:srgbClr val="F8F8F8"/>
                </a:solidFill>
              </a:rPr>
              <a:t>DEL MERCADO </a:t>
            </a:r>
            <a:r>
              <a:rPr lang="es-US" sz="1300" b="1" dirty="0" smtClean="0">
                <a:solidFill>
                  <a:srgbClr val="F8F8F8"/>
                </a:solidFill>
              </a:rPr>
              <a:t/>
            </a:r>
            <a:br>
              <a:rPr lang="es-US" sz="1300" b="1" dirty="0" smtClean="0">
                <a:solidFill>
                  <a:srgbClr val="F8F8F8"/>
                </a:solidFill>
              </a:rPr>
            </a:br>
            <a:r>
              <a:rPr lang="es-US" sz="1600" b="1" dirty="0" smtClean="0">
                <a:solidFill>
                  <a:srgbClr val="F8F8F8"/>
                </a:solidFill>
              </a:rPr>
              <a:t>DE </a:t>
            </a:r>
            <a:r>
              <a:rPr lang="es-US" sz="1600" b="1" dirty="0">
                <a:solidFill>
                  <a:srgbClr val="F8F8F8"/>
                </a:solidFill>
              </a:rPr>
              <a:t>SEGUROS MÉDICOS</a:t>
            </a:r>
            <a:endParaRPr lang="en-US" sz="1600" b="1" dirty="0">
              <a:solidFill>
                <a:srgbClr val="F8F8F8"/>
              </a:solidFill>
              <a:latin typeface="Arial" panose="020B0604020202020204" pitchFamily="34" charset="0"/>
              <a:ea typeface="+mj-ea"/>
              <a:cs typeface="Arial" panose="020B0604020202020204" pitchFamily="34" charset="0"/>
            </a:endParaRPr>
          </a:p>
        </p:txBody>
      </p:sp>
      <p:sp>
        <p:nvSpPr>
          <p:cNvPr id="5" name="TextBox 4"/>
          <p:cNvSpPr txBox="1"/>
          <p:nvPr/>
        </p:nvSpPr>
        <p:spPr>
          <a:xfrm>
            <a:off x="5067299" y="4501649"/>
            <a:ext cx="3125593" cy="938719"/>
          </a:xfrm>
          <a:prstGeom prst="rect">
            <a:avLst/>
          </a:prstGeom>
          <a:solidFill>
            <a:srgbClr val="FFFFFF"/>
          </a:solidFill>
        </p:spPr>
        <p:txBody>
          <a:bodyPr wrap="square" rtlCol="0">
            <a:spAutoFit/>
          </a:bodyPr>
          <a:lstStyle/>
          <a:p>
            <a:pPr>
              <a:lnSpc>
                <a:spcPts val="600"/>
              </a:lnSpc>
            </a:pPr>
            <a:r>
              <a:rPr lang="es-US" sz="600" b="1" dirty="0">
                <a:solidFill>
                  <a:srgbClr val="1A5C7E"/>
                </a:solidFill>
              </a:rPr>
              <a:t>Puede solicitar o renovar su cobertura del Mercado, visitando HealthCare.gov o llamando al centro de atención telefónica del Mercado al 1-800-318-2596. Los usuarios de TTY deben llamar al 1-855-889-4325</a:t>
            </a:r>
            <a:r>
              <a:rPr lang="es-US" sz="600" b="1" dirty="0" smtClean="0">
                <a:solidFill>
                  <a:srgbClr val="1A5C7E"/>
                </a:solidFill>
              </a:rPr>
              <a:t>.</a:t>
            </a:r>
          </a:p>
          <a:p>
            <a:pPr>
              <a:lnSpc>
                <a:spcPts val="600"/>
              </a:lnSpc>
            </a:pPr>
            <a:endParaRPr lang="en-US" sz="600" b="1" dirty="0">
              <a:solidFill>
                <a:srgbClr val="1A5C7E"/>
              </a:solidFill>
            </a:endParaRPr>
          </a:p>
          <a:p>
            <a:pPr>
              <a:lnSpc>
                <a:spcPts val="600"/>
              </a:lnSpc>
            </a:pPr>
            <a:r>
              <a:rPr lang="es-US" sz="600" b="1" dirty="0">
                <a:solidFill>
                  <a:srgbClr val="1A5C7E"/>
                </a:solidFill>
              </a:rPr>
              <a:t>Antes de iniciar su solicitud, hay algunas cosas que debería reunir para ayudarlo a que el proceso sea más rápido y fácil. Reúna esta información antes de iniciar su solicitud en línea o por teléfono o antes de reunirse con un asesor, consejero certificado de solicitudes, representante, agente o asistente, si alguna de estas personas lo está ayudando. Si no se toma este tiempo para reunir esta información ahora, deberá volver a iniciar sesión o volver a llamar varias veces antes de poder completar su solicitud. Esto podría ser estresante y tomarle mucho tiempo.</a:t>
            </a:r>
            <a:endParaRPr lang="en-US" sz="600" b="1" dirty="0">
              <a:solidFill>
                <a:srgbClr val="1A5C7E"/>
              </a:solidFill>
              <a:latin typeface="Arial" panose="020B0604020202020204" pitchFamily="34" charset="0"/>
              <a:ea typeface="+mj-ea"/>
              <a:cs typeface="Arial" panose="020B0604020202020204" pitchFamily="34" charset="0"/>
            </a:endParaRPr>
          </a:p>
        </p:txBody>
      </p:sp>
      <p:sp>
        <p:nvSpPr>
          <p:cNvPr id="11" name="TextBox 10"/>
          <p:cNvSpPr txBox="1"/>
          <p:nvPr/>
        </p:nvSpPr>
        <p:spPr>
          <a:xfrm>
            <a:off x="5105401" y="5493585"/>
            <a:ext cx="685800" cy="169277"/>
          </a:xfrm>
          <a:prstGeom prst="rect">
            <a:avLst/>
          </a:prstGeom>
          <a:solidFill>
            <a:srgbClr val="FFFFFF"/>
          </a:solidFill>
        </p:spPr>
        <p:txBody>
          <a:bodyPr wrap="square" rtlCol="0">
            <a:spAutoFit/>
          </a:bodyPr>
          <a:lstStyle/>
          <a:p>
            <a:pPr>
              <a:lnSpc>
                <a:spcPts val="600"/>
              </a:lnSpc>
            </a:pPr>
            <a:r>
              <a:rPr lang="es-US" sz="500" b="1" dirty="0">
                <a:solidFill>
                  <a:srgbClr val="3F9537"/>
                </a:solidFill>
              </a:rPr>
              <a:t>¿QUÉ NECESITA?</a:t>
            </a:r>
            <a:endParaRPr lang="en-US" sz="500" b="1" dirty="0">
              <a:solidFill>
                <a:srgbClr val="3F9537"/>
              </a:solidFill>
              <a:latin typeface="Arial" panose="020B0604020202020204" pitchFamily="34" charset="0"/>
              <a:ea typeface="+mj-ea"/>
              <a:cs typeface="Arial" panose="020B0604020202020204" pitchFamily="34" charset="0"/>
            </a:endParaRPr>
          </a:p>
        </p:txBody>
      </p:sp>
      <p:sp>
        <p:nvSpPr>
          <p:cNvPr id="14" name="TextBox 13"/>
          <p:cNvSpPr txBox="1"/>
          <p:nvPr/>
        </p:nvSpPr>
        <p:spPr>
          <a:xfrm>
            <a:off x="6325297" y="5478965"/>
            <a:ext cx="685800" cy="198516"/>
          </a:xfrm>
          <a:prstGeom prst="rect">
            <a:avLst/>
          </a:prstGeom>
          <a:solidFill>
            <a:srgbClr val="FFFFFF"/>
          </a:solidFill>
        </p:spPr>
        <p:txBody>
          <a:bodyPr wrap="square" rtlCol="0">
            <a:spAutoFit/>
          </a:bodyPr>
          <a:lstStyle/>
          <a:p>
            <a:pPr algn="ctr">
              <a:lnSpc>
                <a:spcPts val="400"/>
              </a:lnSpc>
            </a:pPr>
            <a:r>
              <a:rPr lang="es-US" sz="500" b="1" dirty="0">
                <a:solidFill>
                  <a:srgbClr val="3F9537"/>
                </a:solidFill>
              </a:rPr>
              <a:t>¿POR QUÉ NECESITO ESTO?</a:t>
            </a:r>
            <a:endParaRPr lang="en-US" sz="500" b="1" dirty="0">
              <a:solidFill>
                <a:srgbClr val="3F9537"/>
              </a:solidFill>
              <a:latin typeface="Arial" panose="020B0604020202020204" pitchFamily="34" charset="0"/>
              <a:ea typeface="+mj-ea"/>
              <a:cs typeface="Arial" panose="020B0604020202020204" pitchFamily="34" charset="0"/>
            </a:endParaRPr>
          </a:p>
        </p:txBody>
      </p:sp>
      <p:sp>
        <p:nvSpPr>
          <p:cNvPr id="15" name="TextBox 14"/>
          <p:cNvSpPr txBox="1"/>
          <p:nvPr/>
        </p:nvSpPr>
        <p:spPr>
          <a:xfrm>
            <a:off x="7545193" y="5475763"/>
            <a:ext cx="568175" cy="190821"/>
          </a:xfrm>
          <a:prstGeom prst="rect">
            <a:avLst/>
          </a:prstGeom>
          <a:solidFill>
            <a:srgbClr val="FFFFFF"/>
          </a:solidFill>
        </p:spPr>
        <p:txBody>
          <a:bodyPr wrap="square" lIns="0" tIns="18288" rIns="0" bIns="18288" rtlCol="0">
            <a:spAutoFit/>
          </a:bodyPr>
          <a:lstStyle/>
          <a:p>
            <a:pPr algn="ctr">
              <a:lnSpc>
                <a:spcPts val="400"/>
              </a:lnSpc>
            </a:pPr>
            <a:r>
              <a:rPr lang="es-ES" sz="400" b="1" dirty="0">
                <a:solidFill>
                  <a:srgbClr val="3F9537"/>
                </a:solidFill>
              </a:rPr>
              <a:t>TILDE ESTA CASILLA UNA VEZ QUE HAYA REUNIDO ESTA INFORMACIÓN</a:t>
            </a:r>
            <a:endParaRPr lang="en-US" sz="400" b="1" dirty="0">
              <a:solidFill>
                <a:srgbClr val="3F9537"/>
              </a:solidFill>
              <a:latin typeface="Arial" panose="020B0604020202020204" pitchFamily="34" charset="0"/>
              <a:ea typeface="+mj-ea"/>
              <a:cs typeface="Arial" panose="020B0604020202020204" pitchFamily="34" charset="0"/>
            </a:endParaRPr>
          </a:p>
        </p:txBody>
      </p:sp>
      <p:sp>
        <p:nvSpPr>
          <p:cNvPr id="16" name="TextBox 15"/>
          <p:cNvSpPr txBox="1"/>
          <p:nvPr/>
        </p:nvSpPr>
        <p:spPr>
          <a:xfrm>
            <a:off x="5164213" y="5909116"/>
            <a:ext cx="568175" cy="90218"/>
          </a:xfrm>
          <a:prstGeom prst="rect">
            <a:avLst/>
          </a:prstGeom>
          <a:solidFill>
            <a:srgbClr val="EBF6FC"/>
          </a:solidFill>
        </p:spPr>
        <p:txBody>
          <a:bodyPr wrap="square" lIns="0" tIns="18288" rIns="0" bIns="18288" rtlCol="0">
            <a:spAutoFit/>
          </a:bodyPr>
          <a:lstStyle/>
          <a:p>
            <a:pPr>
              <a:lnSpc>
                <a:spcPts val="400"/>
              </a:lnSpc>
            </a:pPr>
            <a:r>
              <a:rPr lang="es-ES" sz="450" b="1" dirty="0">
                <a:solidFill>
                  <a:srgbClr val="1A5C7E"/>
                </a:solidFill>
              </a:rPr>
              <a:t>Su información</a:t>
            </a:r>
            <a:endParaRPr lang="en-US" sz="450" b="1" dirty="0">
              <a:solidFill>
                <a:srgbClr val="1A5C7E"/>
              </a:solidFill>
              <a:latin typeface="Arial" panose="020B0604020202020204" pitchFamily="34" charset="0"/>
              <a:ea typeface="+mj-ea"/>
              <a:cs typeface="Arial" panose="020B0604020202020204" pitchFamily="34" charset="0"/>
            </a:endParaRPr>
          </a:p>
        </p:txBody>
      </p:sp>
      <p:sp>
        <p:nvSpPr>
          <p:cNvPr id="17" name="TextBox 16"/>
          <p:cNvSpPr txBox="1"/>
          <p:nvPr/>
        </p:nvSpPr>
        <p:spPr>
          <a:xfrm>
            <a:off x="5732388" y="5888595"/>
            <a:ext cx="1582812" cy="139525"/>
          </a:xfrm>
          <a:prstGeom prst="rect">
            <a:avLst/>
          </a:prstGeom>
          <a:solidFill>
            <a:srgbClr val="EBF6FC"/>
          </a:solidFill>
        </p:spPr>
        <p:txBody>
          <a:bodyPr wrap="square" lIns="0" tIns="18288" rIns="0" bIns="18288" rtlCol="0">
            <a:spAutoFit/>
          </a:bodyPr>
          <a:lstStyle/>
          <a:p>
            <a:pPr>
              <a:lnSpc>
                <a:spcPts val="400"/>
              </a:lnSpc>
            </a:pPr>
            <a:r>
              <a:rPr lang="es-ES" sz="450" b="1" dirty="0">
                <a:solidFill>
                  <a:srgbClr val="1A5C7E"/>
                </a:solidFill>
              </a:rPr>
              <a:t>Deberá proporcionar información básica, como nombre y fecha de nacimiento, en su solicitud del Mercado.</a:t>
            </a:r>
            <a:endParaRPr lang="en-US" sz="450" b="1" dirty="0">
              <a:solidFill>
                <a:srgbClr val="1A5C7E"/>
              </a:solidFill>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264133472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a:bodyPr>
          <a:lstStyle/>
          <a:p>
            <a:pPr algn="ctr"/>
            <a:r>
              <a:rPr lang="es-US" sz="3600" dirty="0" smtClean="0">
                <a:effectLst/>
                <a:latin typeface="Calibri" pitchFamily="34" charset="0"/>
                <a:cs typeface="Calibri" pitchFamily="34" charset="0"/>
              </a:rPr>
              <a:t>Asistencia Financiera</a:t>
            </a:r>
            <a:endParaRPr lang="es-US" sz="3600" dirty="0">
              <a:effectLst/>
              <a:latin typeface="Calibri" pitchFamily="34" charset="0"/>
              <a:cs typeface="Calibri" pitchFamily="34" charset="0"/>
            </a:endParaRPr>
          </a:p>
        </p:txBody>
      </p:sp>
      <p:sp>
        <p:nvSpPr>
          <p:cNvPr id="2" name="Content Placeholder 1"/>
          <p:cNvSpPr>
            <a:spLocks noGrp="1"/>
          </p:cNvSpPr>
          <p:nvPr>
            <p:ph idx="1"/>
          </p:nvPr>
        </p:nvSpPr>
        <p:spPr/>
        <p:txBody>
          <a:bodyPr>
            <a:noAutofit/>
          </a:bodyPr>
          <a:lstStyle/>
          <a:p>
            <a:pPr>
              <a:lnSpc>
                <a:spcPts val="3000"/>
              </a:lnSpc>
              <a:spcBef>
                <a:spcPts val="600"/>
              </a:spcBef>
              <a:buFont typeface="Wingdings" pitchFamily="2" charset="2"/>
              <a:buChar char="§"/>
            </a:pPr>
            <a:r>
              <a:rPr lang="es-ES_tradnl" sz="3000" dirty="0" smtClean="0">
                <a:latin typeface="Calibri" pitchFamily="34" charset="0"/>
              </a:rPr>
              <a:t>Se ofrece asistencia financiera para ayudar con los costos del Mercado, tales como:</a:t>
            </a:r>
          </a:p>
          <a:p>
            <a:pPr marL="735013" lvl="1" indent="-341313">
              <a:lnSpc>
                <a:spcPts val="2800"/>
              </a:lnSpc>
              <a:spcBef>
                <a:spcPts val="600"/>
              </a:spcBef>
              <a:buFont typeface="Arial" pitchFamily="34" charset="0"/>
              <a:buChar char="•"/>
            </a:pPr>
            <a:r>
              <a:rPr lang="es-ES_tradnl" dirty="0" smtClean="0">
                <a:latin typeface="Calibri" pitchFamily="34" charset="0"/>
              </a:rPr>
              <a:t>Créditos fiscales que pueden utilizarse para reducir los costos de las primas mensuales </a:t>
            </a:r>
          </a:p>
          <a:p>
            <a:pPr marL="1136650" lvl="2" indent="-342900">
              <a:lnSpc>
                <a:spcPts val="2400"/>
              </a:lnSpc>
              <a:spcBef>
                <a:spcPts val="600"/>
              </a:spcBef>
              <a:buSzPct val="50000"/>
              <a:buFont typeface="Wingdings" panose="05000000000000000000" pitchFamily="2" charset="2"/>
              <a:buChar char="q"/>
            </a:pPr>
            <a:r>
              <a:rPr lang="es-ES_tradnl" dirty="0" smtClean="0">
                <a:latin typeface="Calibri" pitchFamily="34" charset="0"/>
              </a:rPr>
              <a:t>Pagos adelantados de créditos fiscales para las primas</a:t>
            </a:r>
          </a:p>
          <a:p>
            <a:pPr marL="1136650" lvl="2" indent="-342900">
              <a:lnSpc>
                <a:spcPts val="2400"/>
              </a:lnSpc>
              <a:spcBef>
                <a:spcPts val="600"/>
              </a:spcBef>
              <a:buSzPct val="50000"/>
              <a:buFont typeface="Wingdings" panose="05000000000000000000" pitchFamily="2" charset="2"/>
              <a:buChar char="q"/>
            </a:pPr>
            <a:r>
              <a:rPr lang="es-ES_tradnl" dirty="0" smtClean="0">
                <a:latin typeface="Calibri" pitchFamily="34" charset="0"/>
              </a:rPr>
              <a:t>Créditos fiscales cuando solicite sus aranceles </a:t>
            </a:r>
          </a:p>
          <a:p>
            <a:pPr marL="735013" lvl="1" indent="-341313">
              <a:lnSpc>
                <a:spcPts val="3000"/>
              </a:lnSpc>
              <a:spcBef>
                <a:spcPts val="600"/>
              </a:spcBef>
              <a:buFont typeface="Arial" pitchFamily="34" charset="0"/>
              <a:buChar char="•"/>
            </a:pPr>
            <a:r>
              <a:rPr lang="es-ES_tradnl" dirty="0" smtClean="0">
                <a:latin typeface="Calibri" pitchFamily="34" charset="0"/>
              </a:rPr>
              <a:t>Gastos compartidos reducidos para disminuir los gastos de su bolsillo cuando reciba servicios médicos</a:t>
            </a:r>
          </a:p>
        </p:txBody>
      </p:sp>
      <p:sp>
        <p:nvSpPr>
          <p:cNvPr id="9" name="Date Placeholder 2"/>
          <p:cNvSpPr txBox="1">
            <a:spLocks/>
          </p:cNvSpPr>
          <p:nvPr/>
        </p:nvSpPr>
        <p:spPr>
          <a:xfrm>
            <a:off x="457200" y="634047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rPr>
              <a:t>Noviembre de 2015</a:t>
            </a:r>
            <a:endParaRPr kumimoji="0" lang="es-US" sz="1200" b="0" i="0" u="none" strike="noStrike" kern="1200" cap="none" spc="0" normalizeH="0" baseline="0" noProof="0" dirty="0">
              <a:ln>
                <a:noFill/>
              </a:ln>
              <a:solidFill>
                <a:prstClr val="black"/>
              </a:solidFill>
              <a:effectLst/>
              <a:uLnTx/>
              <a:uFillTx/>
              <a:latin typeface="Calibri" panose="020F0502020204030204" pitchFamily="34" charset="0"/>
              <a:ea typeface="+mn-ea"/>
            </a:endParaRPr>
          </a:p>
        </p:txBody>
      </p:sp>
      <p:sp>
        <p:nvSpPr>
          <p:cNvPr id="7" name="Footer Placeholder 4"/>
          <p:cNvSpPr txBox="1">
            <a:spLocks/>
          </p:cNvSpPr>
          <p:nvPr/>
        </p:nvSpPr>
        <p:spPr>
          <a:xfrm>
            <a:off x="2590800" y="6340475"/>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panose="020F0502020204030204" pitchFamily="34" charset="0"/>
              </a:rPr>
              <a:t>Mercado para familias de inmigrantes</a:t>
            </a:r>
            <a:endParaRPr kumimoji="0" lang="es-US" sz="1200" b="0" i="0" u="none" strike="noStrike" kern="0" cap="none" spc="0" normalizeH="0" baseline="0" noProof="0" dirty="0">
              <a:ln>
                <a:noFill/>
              </a:ln>
              <a:solidFill>
                <a:prstClr val="black"/>
              </a:solidFill>
              <a:effectLst/>
              <a:uLnTx/>
              <a:uFillTx/>
              <a:latin typeface="Calibri" panose="020F0502020204030204" pitchFamily="34" charset="0"/>
              <a:ea typeface="+mn-ea"/>
            </a:endParaRPr>
          </a:p>
        </p:txBody>
      </p:sp>
      <p:sp>
        <p:nvSpPr>
          <p:cNvPr id="8" name="Slide Number Placeholder 7"/>
          <p:cNvSpPr txBox="1">
            <a:spLocks/>
          </p:cNvSpPr>
          <p:nvPr/>
        </p:nvSpPr>
        <p:spPr>
          <a:xfrm>
            <a:off x="6553200" y="63404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C7DC1E6-81B2-456F-AAD5-518541D82B07}" type="slidenum">
              <a:rPr kumimoji="0" lang="en-US" b="0" i="0" u="none" strike="noStrike" kern="0" cap="none" spc="0" normalizeH="0" baseline="0" noProof="0" smtClean="0">
                <a:ln>
                  <a:noFill/>
                </a:ln>
                <a:solidFill>
                  <a:sysClr val="windowText" lastClr="000000"/>
                </a:solidFill>
                <a:effectLst/>
                <a:uLnTx/>
                <a:uFillTx/>
                <a:latin typeface="Calibri" panose="020F05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US" b="0" i="0" u="none" strike="noStrike" kern="0" cap="none" spc="0" normalizeH="0" baseline="0" noProof="0" dirty="0">
              <a:ln>
                <a:noFill/>
              </a:ln>
              <a:solidFill>
                <a:sysClr val="windowText" lastClr="000000"/>
              </a:solidFill>
              <a:effectLst/>
              <a:uLnTx/>
              <a:uFillTx/>
              <a:latin typeface="Calibri" panose="020F0502020204030204" pitchFamily="34" charset="0"/>
              <a:ea typeface="+mn-ea"/>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algn="ctr"/>
            <a:r>
              <a:rPr lang="en-US" sz="3600" dirty="0" smtClean="0">
                <a:effectLst/>
                <a:latin typeface="Calibri" pitchFamily="34" charset="0"/>
              </a:rPr>
              <a:t>Costos de </a:t>
            </a:r>
            <a:r>
              <a:rPr lang="en-US" sz="3600" dirty="0" err="1" smtClean="0">
                <a:effectLst/>
                <a:latin typeface="Calibri" pitchFamily="34" charset="0"/>
              </a:rPr>
              <a:t>Primas</a:t>
            </a:r>
            <a:r>
              <a:rPr lang="en-US" sz="3600" dirty="0" smtClean="0">
                <a:effectLst/>
                <a:latin typeface="Calibri" pitchFamily="34" charset="0"/>
              </a:rPr>
              <a:t> </a:t>
            </a:r>
            <a:r>
              <a:rPr lang="en-US" sz="3600" dirty="0" err="1" smtClean="0">
                <a:effectLst/>
                <a:latin typeface="Calibri" pitchFamily="34" charset="0"/>
              </a:rPr>
              <a:t>más</a:t>
            </a:r>
            <a:r>
              <a:rPr lang="en-US" sz="3600" dirty="0" smtClean="0">
                <a:effectLst/>
                <a:latin typeface="Calibri" pitchFamily="34" charset="0"/>
              </a:rPr>
              <a:t> </a:t>
            </a:r>
            <a:r>
              <a:rPr lang="en-US" sz="3600" dirty="0" err="1" smtClean="0">
                <a:effectLst/>
                <a:latin typeface="Calibri" pitchFamily="34" charset="0"/>
              </a:rPr>
              <a:t>Bajos</a:t>
            </a:r>
            <a:r>
              <a:rPr lang="en-US" sz="3600" dirty="0" smtClean="0">
                <a:effectLst/>
                <a:latin typeface="Calibri" pitchFamily="34" charset="0"/>
              </a:rPr>
              <a:t> en el Mercado</a:t>
            </a:r>
            <a:endParaRPr lang="es-US" sz="3600" dirty="0">
              <a:effectLst/>
              <a:latin typeface="Calibri" pitchFamily="34" charset="0"/>
              <a:cs typeface="Calibri" pitchFamily="34" charset="0"/>
            </a:endParaRPr>
          </a:p>
        </p:txBody>
      </p:sp>
      <p:sp>
        <p:nvSpPr>
          <p:cNvPr id="2" name="Content Placeholder 1"/>
          <p:cNvSpPr>
            <a:spLocks noGrp="1"/>
          </p:cNvSpPr>
          <p:nvPr>
            <p:ph idx="1"/>
          </p:nvPr>
        </p:nvSpPr>
        <p:spPr>
          <a:xfrm>
            <a:off x="457200" y="1447800"/>
            <a:ext cx="8229600" cy="4525963"/>
          </a:xfrm>
        </p:spPr>
        <p:txBody>
          <a:bodyPr>
            <a:normAutofit fontScale="92500" lnSpcReduction="20000"/>
          </a:bodyPr>
          <a:lstStyle/>
          <a:p>
            <a:pPr marL="519112" lvl="0" indent="-457200">
              <a:spcBef>
                <a:spcPts val="600"/>
              </a:spcBef>
              <a:buFont typeface="Wingdings" panose="05000000000000000000" pitchFamily="2" charset="2"/>
              <a:buChar char="§"/>
            </a:pPr>
            <a:r>
              <a:rPr lang="es-US" sz="2600" dirty="0" smtClean="0"/>
              <a:t>El crédito fiscal para las primas puede tomarse como pagos adelantados (APTC) pagos directamente al plan para reducir los costos de las primas mensuales o como un crédito reembolsable cuando solicite su declaración de impuestos.</a:t>
            </a:r>
          </a:p>
          <a:p>
            <a:pPr marL="519112" lvl="0" indent="-457200">
              <a:spcBef>
                <a:spcPts val="600"/>
              </a:spcBef>
              <a:buFont typeface="Wingdings" panose="05000000000000000000" pitchFamily="2" charset="2"/>
              <a:buChar char="§"/>
            </a:pPr>
            <a:r>
              <a:rPr lang="es-US" sz="2600" dirty="0" smtClean="0"/>
              <a:t>La elegibilidad para los APTC se basa en: </a:t>
            </a:r>
          </a:p>
          <a:p>
            <a:pPr marL="746125" lvl="1" indent="-223838" defTabSz="1193800">
              <a:spcBef>
                <a:spcPts val="600"/>
              </a:spcBef>
              <a:buFont typeface="Arial" panose="020B0604020202020204" pitchFamily="34" charset="0"/>
              <a:buChar char="•"/>
            </a:pPr>
            <a:r>
              <a:rPr lang="es-US" sz="2400" dirty="0" smtClean="0"/>
              <a:t>Ingresos familiares y cantidad de integrantes en la familia</a:t>
            </a:r>
          </a:p>
          <a:p>
            <a:pPr marL="1082675" lvl="2" indent="-336550">
              <a:spcBef>
                <a:spcPts val="600"/>
              </a:spcBef>
              <a:buSzPct val="50000"/>
              <a:buFont typeface="Wingdings" panose="05000000000000000000" pitchFamily="2" charset="2"/>
              <a:buChar char="q"/>
            </a:pPr>
            <a:r>
              <a:rPr lang="es-US" sz="2400" dirty="0" smtClean="0"/>
              <a:t>Ingresos familiares entre el 100% y el 400% del FPL </a:t>
            </a:r>
          </a:p>
          <a:p>
            <a:pPr marL="1371600" lvl="3" indent="-277813">
              <a:spcBef>
                <a:spcPts val="600"/>
              </a:spcBef>
              <a:buSzPct val="50000"/>
              <a:buFont typeface="Arial" panose="020B0604020202020204" pitchFamily="34" charset="0"/>
              <a:buChar char="•"/>
            </a:pPr>
            <a:r>
              <a:rPr lang="es-US" dirty="0" smtClean="0"/>
              <a:t>$23,850 – $95,400 para una familia de 4 en 2015 (superior en Alaska y Hawái)</a:t>
            </a:r>
          </a:p>
          <a:p>
            <a:pPr marL="750888" lvl="1" indent="-331788">
              <a:spcBef>
                <a:spcPts val="600"/>
              </a:spcBef>
              <a:buFont typeface="Arial" panose="020B0604020202020204" pitchFamily="34" charset="0"/>
              <a:buChar char="•"/>
            </a:pPr>
            <a:r>
              <a:rPr lang="es-US" sz="2400" dirty="0" smtClean="0"/>
              <a:t>No ser elegible para otra cobertura esencial mínima, como coberturas patrocinadas por el gobierno, y seguros subsidiados por el empleador que sean accesibles y que cumplan con determinadas normas mínimas u otras coberturas esenciales mínimas</a:t>
            </a:r>
          </a:p>
        </p:txBody>
      </p:sp>
      <p:sp>
        <p:nvSpPr>
          <p:cNvPr id="8" name="Footer Placeholder 4"/>
          <p:cNvSpPr>
            <a:spLocks noGrp="1"/>
          </p:cNvSpPr>
          <p:nvPr>
            <p:ph type="ftr" sz="quarter" idx="4294967295"/>
          </p:nvPr>
        </p:nvSpPr>
        <p:spPr>
          <a:xfrm>
            <a:off x="2590800" y="6340475"/>
            <a:ext cx="39624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solidFill>
                  <a:prstClr val="black"/>
                </a:solidFill>
              </a:rPr>
              <a:t>Marketplace for Immigrant Families</a:t>
            </a:r>
            <a:endParaRPr lang="es-US" dirty="0">
              <a:solidFill>
                <a:prstClr val="black"/>
              </a:solidFill>
            </a:endParaRPr>
          </a:p>
        </p:txBody>
      </p:sp>
      <p:sp>
        <p:nvSpPr>
          <p:cNvPr id="7" name="Slide Number Placeholder 7"/>
          <p:cNvSpPr>
            <a:spLocks noGrp="1"/>
          </p:cNvSpPr>
          <p:nvPr>
            <p:ph type="sldNum" sz="quarter" idx="12"/>
          </p:nvPr>
        </p:nvSpPr>
        <p:spPr/>
        <p:txBody>
          <a:bodyPr/>
          <a:lstStyle/>
          <a:p>
            <a:pPr algn="r"/>
            <a:fld id="{4C7DC1E6-81B2-456F-AAD5-518541D82B07}" type="slidenum">
              <a:rPr lang="en-US" smtClean="0"/>
              <a:pPr algn="r"/>
              <a:t>19</a:t>
            </a:fld>
            <a:endParaRPr lang="es-US" dirty="0"/>
          </a:p>
        </p:txBody>
      </p:sp>
      <p:sp>
        <p:nvSpPr>
          <p:cNvPr id="3" name="Date Placeholder 2"/>
          <p:cNvSpPr>
            <a:spLocks noGrp="1"/>
          </p:cNvSpPr>
          <p:nvPr>
            <p:ph type="dt" sz="half" idx="10"/>
          </p:nvPr>
        </p:nvSpPr>
        <p:spPr/>
        <p:txBody>
          <a:bodyPr/>
          <a:lstStyle/>
          <a:p>
            <a:r>
              <a:rPr lang="en-US" smtClean="0"/>
              <a:t>November 2015</a:t>
            </a:r>
            <a:endParaRPr lang="es-US" dirty="0"/>
          </a:p>
        </p:txBody>
      </p:sp>
    </p:spTree>
    <p:extLst>
      <p:ext uri="{BB962C8B-B14F-4D97-AF65-F5344CB8AC3E}">
        <p14:creationId xmlns:p14="http://schemas.microsoft.com/office/powerpoint/2010/main" val="33440984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dirty="0" smtClean="0"/>
              <a:t>¿Qué son los Mercados de Seguros Médicos?</a:t>
            </a:r>
            <a:endParaRPr lang="es-US" dirty="0"/>
          </a:p>
        </p:txBody>
      </p:sp>
      <p:sp>
        <p:nvSpPr>
          <p:cNvPr id="4" name="Content Placeholder 3"/>
          <p:cNvSpPr>
            <a:spLocks noGrp="1"/>
          </p:cNvSpPr>
          <p:nvPr>
            <p:ph idx="1"/>
          </p:nvPr>
        </p:nvSpPr>
        <p:spPr>
          <a:xfrm>
            <a:off x="462456" y="1487208"/>
            <a:ext cx="8229600" cy="4525963"/>
          </a:xfrm>
        </p:spPr>
        <p:txBody>
          <a:bodyPr>
            <a:normAutofit fontScale="70000" lnSpcReduction="20000"/>
          </a:bodyPr>
          <a:lstStyle/>
          <a:p>
            <a:pPr marL="277813" indent="-277813">
              <a:lnSpc>
                <a:spcPct val="120000"/>
              </a:lnSpc>
            </a:pPr>
            <a:r>
              <a:rPr lang="en-US" sz="3000" dirty="0" smtClean="0"/>
              <a:t>Fueron creados por la Ley de Cuidado de </a:t>
            </a:r>
            <a:r>
              <a:rPr lang="en-US" sz="3000" smtClean="0"/>
              <a:t>Salud</a:t>
            </a:r>
            <a:endParaRPr lang="en-US" sz="3000" dirty="0" smtClean="0"/>
          </a:p>
          <a:p>
            <a:pPr marL="285750" indent="-283464">
              <a:lnSpc>
                <a:spcPct val="120000"/>
              </a:lnSpc>
            </a:pPr>
            <a:r>
              <a:rPr lang="en-US" dirty="0" err="1" smtClean="0"/>
              <a:t>Es</a:t>
            </a:r>
            <a:r>
              <a:rPr lang="en-US" dirty="0" smtClean="0"/>
              <a:t> </a:t>
            </a:r>
            <a:r>
              <a:rPr lang="en-US" sz="3000" dirty="0" smtClean="0"/>
              <a:t>el sitio donde las personas y las familias calificadas pueden directamente comparar opciones de seguros </a:t>
            </a:r>
            <a:r>
              <a:rPr lang="en-US" sz="3000" dirty="0" err="1" smtClean="0"/>
              <a:t>médicos</a:t>
            </a:r>
            <a:r>
              <a:rPr lang="en-US" sz="3000" dirty="0" smtClean="0"/>
              <a:t> </a:t>
            </a:r>
            <a:r>
              <a:rPr lang="en-US" sz="3000" dirty="0" err="1" smtClean="0"/>
              <a:t>privados</a:t>
            </a:r>
            <a:endParaRPr lang="en-US" sz="3000" dirty="0" smtClean="0"/>
          </a:p>
          <a:p>
            <a:pPr lvl="1">
              <a:lnSpc>
                <a:spcPct val="120000"/>
              </a:lnSpc>
            </a:pPr>
            <a:r>
              <a:rPr lang="en-US" sz="2800" dirty="0" smtClean="0"/>
              <a:t>Conocidos como planes de salud calificados (QHP) </a:t>
            </a:r>
          </a:p>
          <a:p>
            <a:pPr lvl="1">
              <a:lnSpc>
                <a:spcPct val="120000"/>
              </a:lnSpc>
            </a:pPr>
            <a:r>
              <a:rPr lang="en-US" sz="2600" dirty="0" smtClean="0"/>
              <a:t>Pueden directamente compararse en términos de precio, beneficios y </a:t>
            </a:r>
            <a:r>
              <a:rPr lang="en-US" sz="2600" dirty="0" err="1" smtClean="0"/>
              <a:t>otros</a:t>
            </a:r>
            <a:r>
              <a:rPr lang="en-US" sz="2600" dirty="0" smtClean="0"/>
              <a:t> </a:t>
            </a:r>
            <a:r>
              <a:rPr lang="en-US" sz="2600" dirty="0" err="1" smtClean="0"/>
              <a:t>factores</a:t>
            </a:r>
            <a:endParaRPr lang="en-US" sz="2600" dirty="0" smtClean="0"/>
          </a:p>
          <a:p>
            <a:pPr>
              <a:lnSpc>
                <a:spcPct val="120000"/>
              </a:lnSpc>
            </a:pPr>
            <a:r>
              <a:rPr lang="en-US" sz="3000" dirty="0" smtClean="0"/>
              <a:t>También conocidos como Intercambios</a:t>
            </a:r>
          </a:p>
          <a:p>
            <a:pPr>
              <a:lnSpc>
                <a:spcPct val="120000"/>
              </a:lnSpc>
            </a:pPr>
            <a:r>
              <a:rPr dirty="0" smtClean="0"/>
              <a:t>Programa de Opciones de Salud para los Pequeños Negocios (SHOP)</a:t>
            </a:r>
          </a:p>
          <a:p>
            <a:pPr lvl="1">
              <a:lnSpc>
                <a:spcPct val="120000"/>
              </a:lnSpc>
            </a:pPr>
            <a:r>
              <a:rPr lang="en-US" sz="2600" dirty="0" smtClean="0"/>
              <a:t>Mercado a través del cual los pequeños empleadores pueden ofrecer una cobertura a sus empleados </a:t>
            </a:r>
          </a:p>
          <a:p>
            <a:pPr>
              <a:lnSpc>
                <a:spcPct val="120000"/>
              </a:lnSpc>
            </a:pPr>
            <a:r>
              <a:rPr lang="en-US" sz="3000" dirty="0" smtClean="0"/>
              <a:t>Esta sesión se enfoca en el Mercado individual y no en el SHOP.</a:t>
            </a:r>
          </a:p>
        </p:txBody>
      </p:sp>
      <p:sp>
        <p:nvSpPr>
          <p:cNvPr id="10" name="Footer Placeholder 4"/>
          <p:cNvSpPr>
            <a:spLocks noGrp="1"/>
          </p:cNvSpPr>
          <p:nvPr>
            <p:ph type="ftr" sz="quarter" idx="4294967295"/>
          </p:nvPr>
        </p:nvSpPr>
        <p:spPr>
          <a:xfrm>
            <a:off x="2590800" y="6340475"/>
            <a:ext cx="39624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solidFill>
                  <a:prstClr val="black"/>
                </a:solidFill>
              </a:rPr>
              <a:t>Marketplace for Immigrant Families</a:t>
            </a:r>
            <a:endParaRPr lang="es-US" dirty="0">
              <a:solidFill>
                <a:prstClr val="black"/>
              </a:solidFill>
            </a:endParaRPr>
          </a:p>
        </p:txBody>
      </p:sp>
      <p:sp>
        <p:nvSpPr>
          <p:cNvPr id="8" name="Slide Number Placeholder 7"/>
          <p:cNvSpPr>
            <a:spLocks noGrp="1"/>
          </p:cNvSpPr>
          <p:nvPr>
            <p:ph type="sldNum" sz="quarter" idx="12"/>
          </p:nvPr>
        </p:nvSpPr>
        <p:spPr/>
        <p:txBody>
          <a:bodyPr/>
          <a:lstStyle/>
          <a:p>
            <a:pPr algn="r"/>
            <a:fld id="{4C7DC1E6-81B2-456F-AAD5-518541D82B07}" type="slidenum">
              <a:rPr lang="en-US" smtClean="0"/>
              <a:pPr algn="r"/>
              <a:t>2</a:t>
            </a:fld>
            <a:endParaRPr lang="es-US" dirty="0"/>
          </a:p>
        </p:txBody>
      </p:sp>
      <p:sp>
        <p:nvSpPr>
          <p:cNvPr id="2" name="Date Placeholder 1"/>
          <p:cNvSpPr>
            <a:spLocks noGrp="1"/>
          </p:cNvSpPr>
          <p:nvPr>
            <p:ph type="dt" sz="half" idx="10"/>
          </p:nvPr>
        </p:nvSpPr>
        <p:spPr/>
        <p:txBody>
          <a:bodyPr/>
          <a:lstStyle/>
          <a:p>
            <a:r>
              <a:rPr lang="en-US" smtClean="0"/>
              <a:t>November 2015</a:t>
            </a:r>
            <a:endParaRPr lang="es-US" dirty="0"/>
          </a:p>
        </p:txBody>
      </p:sp>
    </p:spTree>
    <p:extLst>
      <p:ext uri="{BB962C8B-B14F-4D97-AF65-F5344CB8AC3E}">
        <p14:creationId xmlns:p14="http://schemas.microsoft.com/office/powerpoint/2010/main" val="9557205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s-ES_tradnl" dirty="0" smtClean="0"/>
              <a:t>Formas de Utilizar el Crédito </a:t>
            </a:r>
            <a:br>
              <a:rPr lang="es-ES_tradnl" dirty="0" smtClean="0"/>
            </a:br>
            <a:r>
              <a:rPr lang="es-ES_tradnl" dirty="0" smtClean="0"/>
              <a:t>Fiscal para las Primas</a:t>
            </a:r>
            <a:endParaRPr lang="es-ES_tradnl" dirty="0"/>
          </a:p>
        </p:txBody>
      </p:sp>
      <p:graphicFrame>
        <p:nvGraphicFramePr>
          <p:cNvPr id="7" name="Content Placeholder 6" descr="Cuadro." title="Cuadro sobre cómo utilizar el crédito tributario para las primas"/>
          <p:cNvGraphicFramePr>
            <a:graphicFrameLocks noGrp="1"/>
          </p:cNvGraphicFramePr>
          <p:nvPr>
            <p:ph idx="1"/>
            <p:extLst>
              <p:ext uri="{D42A27DB-BD31-4B8C-83A1-F6EECF244321}">
                <p14:modId xmlns:p14="http://schemas.microsoft.com/office/powerpoint/2010/main" val="2912330706"/>
              </p:ext>
            </p:extLst>
          </p:nvPr>
        </p:nvGraphicFramePr>
        <p:xfrm>
          <a:off x="5256" y="1104628"/>
          <a:ext cx="9138744" cy="3722203"/>
        </p:xfrm>
        <a:graphic>
          <a:graphicData uri="http://schemas.openxmlformats.org/drawingml/2006/table">
            <a:tbl>
              <a:tblPr firstRow="1" firstCol="1" bandRow="1">
                <a:tableStyleId>{7DF18680-E054-41AD-8BC1-D1AEF772440D}</a:tableStyleId>
              </a:tblPr>
              <a:tblGrid>
                <a:gridCol w="9138744"/>
              </a:tblGrid>
              <a:tr h="800372">
                <a:tc>
                  <a:txBody>
                    <a:bodyPr/>
                    <a:lstStyle/>
                    <a:p>
                      <a:pPr marL="0" marR="0" indent="0" algn="ctr" defTabSz="914400" rtl="0" eaLnBrk="1" fontAlgn="auto" latinLnBrk="0" hangingPunct="1">
                        <a:lnSpc>
                          <a:spcPts val="2600"/>
                        </a:lnSpc>
                        <a:spcBef>
                          <a:spcPts val="0"/>
                        </a:spcBef>
                        <a:spcAft>
                          <a:spcPts val="0"/>
                        </a:spcAft>
                        <a:buClrTx/>
                        <a:buSzTx/>
                        <a:buFontTx/>
                        <a:buNone/>
                        <a:tabLst/>
                        <a:defRPr/>
                      </a:pPr>
                      <a:r>
                        <a:rPr lang="en-US" sz="2400" dirty="0" smtClean="0">
                          <a:effectLst/>
                          <a:latin typeface="+mj-lt"/>
                        </a:rPr>
                        <a:t>Optar </a:t>
                      </a:r>
                      <a:r>
                        <a:rPr lang="en-US" sz="2400" dirty="0" smtClean="0">
                          <a:solidFill>
                            <a:schemeClr val="bg1"/>
                          </a:solidFill>
                          <a:effectLst/>
                          <a:latin typeface="+mj-lt"/>
                        </a:rPr>
                        <a:t>por </a:t>
                      </a:r>
                      <a:r>
                        <a:rPr lang="en-US" sz="2400" dirty="0" smtClean="0">
                          <a:effectLst/>
                          <a:latin typeface="+mj-lt"/>
                        </a:rPr>
                        <a:t>recibir ahora:  </a:t>
                      </a:r>
                    </a:p>
                    <a:p>
                      <a:pPr marL="0" marR="0" indent="0" algn="ctr" defTabSz="914400" rtl="0" eaLnBrk="1" fontAlgn="auto" latinLnBrk="0" hangingPunct="1">
                        <a:lnSpc>
                          <a:spcPts val="2600"/>
                        </a:lnSpc>
                        <a:spcBef>
                          <a:spcPts val="0"/>
                        </a:spcBef>
                        <a:spcAft>
                          <a:spcPts val="0"/>
                        </a:spcAft>
                        <a:buClrTx/>
                        <a:buSzTx/>
                        <a:buFontTx/>
                        <a:buNone/>
                        <a:tabLst/>
                        <a:defRPr/>
                      </a:pPr>
                      <a:r>
                        <a:rPr lang="en-US" sz="2400" baseline="0" dirty="0" smtClean="0">
                          <a:effectLst/>
                          <a:latin typeface="+mj-lt"/>
                        </a:rPr>
                        <a:t>Pagos adelantados del </a:t>
                      </a:r>
                      <a:r>
                        <a:rPr lang="en-US" sz="2400" baseline="0" dirty="0" err="1" smtClean="0">
                          <a:effectLst/>
                          <a:latin typeface="+mj-lt"/>
                        </a:rPr>
                        <a:t>crédito</a:t>
                      </a:r>
                      <a:r>
                        <a:rPr lang="en-US" sz="2400" baseline="0" dirty="0" smtClean="0">
                          <a:effectLst/>
                          <a:latin typeface="+mj-lt"/>
                        </a:rPr>
                        <a:t> fiscal para las primas (APTC)</a:t>
                      </a:r>
                      <a:endParaRPr lang="es-US" sz="2400" dirty="0">
                        <a:effectLst/>
                        <a:latin typeface="+mj-lt"/>
                        <a:ea typeface="Calibri"/>
                        <a:cs typeface="Times New Roman"/>
                      </a:endParaRPr>
                    </a:p>
                  </a:txBody>
                  <a:tcPr marL="51253" marR="51253" marT="0" marB="0" anchor="ctr">
                    <a:lnL w="12700" cmpd="sng">
                      <a:noFill/>
                    </a:lnL>
                    <a:lnR w="12700" cmpd="sng">
                      <a:noFill/>
                    </a:lnR>
                    <a:lnT w="12700" cmpd="sng">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r>
              <a:tr h="1219200">
                <a:tc>
                  <a:txBody>
                    <a:bodyPr/>
                    <a:lstStyle/>
                    <a:p>
                      <a:pPr marL="285750" marR="0" lvl="1" indent="-285750" algn="l" defTabSz="914400" rtl="0" eaLnBrk="1" latinLnBrk="0" hangingPunct="1">
                        <a:lnSpc>
                          <a:spcPct val="100000"/>
                        </a:lnSpc>
                        <a:spcBef>
                          <a:spcPts val="600"/>
                        </a:spcBef>
                        <a:spcAft>
                          <a:spcPts val="0"/>
                        </a:spcAft>
                        <a:buFont typeface="Wingdings" panose="05000000000000000000" pitchFamily="2" charset="2"/>
                        <a:buChar char="§"/>
                      </a:pPr>
                      <a:r>
                        <a:rPr lang="en-US" sz="1900" b="0" kern="1200" dirty="0" smtClean="0">
                          <a:solidFill>
                            <a:schemeClr val="tx1"/>
                          </a:solidFill>
                          <a:effectLst/>
                          <a:latin typeface="+mj-lt"/>
                        </a:rPr>
                        <a:t>La totalidad o una parte de los APTC se paga directamente a su</a:t>
                      </a:r>
                      <a:r>
                        <a:rPr sz="1900" dirty="0"/>
                        <a:t> </a:t>
                      </a:r>
                      <a:r>
                        <a:rPr lang="en-US" sz="1900" b="0" kern="1200" dirty="0" smtClean="0">
                          <a:solidFill>
                            <a:schemeClr val="tx1"/>
                          </a:solidFill>
                          <a:effectLst/>
                          <a:latin typeface="+mj-lt"/>
                        </a:rPr>
                        <a:t>plan de forma mensual</a:t>
                      </a:r>
                    </a:p>
                    <a:p>
                      <a:pPr marL="285750" marR="0" lvl="1" indent="-285750" algn="l" defTabSz="914400" rtl="0" eaLnBrk="1" latinLnBrk="0" hangingPunct="1">
                        <a:lnSpc>
                          <a:spcPct val="100000"/>
                        </a:lnSpc>
                        <a:spcBef>
                          <a:spcPts val="600"/>
                        </a:spcBef>
                        <a:spcAft>
                          <a:spcPts val="0"/>
                        </a:spcAft>
                        <a:buFont typeface="Wingdings" panose="05000000000000000000" pitchFamily="2" charset="2"/>
                        <a:buChar char="§"/>
                      </a:pPr>
                      <a:r>
                        <a:rPr lang="en-US" sz="1900" b="0" kern="1200" dirty="0" smtClean="0">
                          <a:solidFill>
                            <a:schemeClr val="tx1"/>
                          </a:solidFill>
                          <a:effectLst/>
                          <a:latin typeface="+mj-lt"/>
                        </a:rPr>
                        <a:t>Usted paga la diferencia entre la prima mensual y los APTC</a:t>
                      </a:r>
                    </a:p>
                    <a:p>
                      <a:pPr marL="285750" marR="0" lvl="1" indent="-285750" algn="l" defTabSz="914400" rtl="0" eaLnBrk="1" latinLnBrk="0" hangingPunct="1">
                        <a:lnSpc>
                          <a:spcPct val="100000"/>
                        </a:lnSpc>
                        <a:spcBef>
                          <a:spcPts val="600"/>
                        </a:spcBef>
                        <a:spcAft>
                          <a:spcPts val="0"/>
                        </a:spcAft>
                        <a:buFont typeface="Wingdings" panose="05000000000000000000" pitchFamily="2" charset="2"/>
                        <a:buChar char="§"/>
                      </a:pPr>
                      <a:r>
                        <a:rPr lang="en-US" sz="1900" b="0" kern="1200" dirty="0" smtClean="0">
                          <a:solidFill>
                            <a:schemeClr val="tx1"/>
                          </a:solidFill>
                          <a:effectLst/>
                          <a:latin typeface="+mj-lt"/>
                        </a:rPr>
                        <a:t>Se realiza una conciliación con los APTC cuando usted presenta la declaración de impuestos para el año de cobertura*</a:t>
                      </a:r>
                      <a:endParaRPr lang="es-US" sz="1900" b="0" baseline="0" dirty="0" smtClean="0">
                        <a:solidFill>
                          <a:schemeClr val="tx1"/>
                        </a:solidFill>
                        <a:effectLst/>
                        <a:latin typeface="+mj-lt"/>
                        <a:ea typeface="Calibri"/>
                        <a:cs typeface="Times New Roman"/>
                      </a:endParaRPr>
                    </a:p>
                  </a:txBody>
                  <a:tcPr marL="51253" marR="51253" marT="0" marB="0">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r h="408823">
                <a:tc>
                  <a:txBody>
                    <a:bodyPr/>
                    <a:lstStyle/>
                    <a:p>
                      <a:pPr marL="0" marR="0" algn="ctr">
                        <a:lnSpc>
                          <a:spcPct val="100000"/>
                        </a:lnSpc>
                        <a:spcBef>
                          <a:spcPts val="600"/>
                        </a:spcBef>
                        <a:spcAft>
                          <a:spcPts val="0"/>
                        </a:spcAft>
                      </a:pPr>
                      <a:r>
                        <a:rPr lang="en-US" sz="2400" dirty="0" smtClean="0">
                          <a:solidFill>
                            <a:schemeClr val="bg1"/>
                          </a:solidFill>
                          <a:effectLst/>
                          <a:latin typeface="+mj-lt"/>
                        </a:rPr>
                        <a:t>Optar por recibir más adelante</a:t>
                      </a:r>
                      <a:endParaRPr lang="es-US" sz="2400" dirty="0">
                        <a:effectLst/>
                        <a:latin typeface="+mj-lt"/>
                        <a:ea typeface="Calibri"/>
                        <a:cs typeface="Times New Roman"/>
                      </a:endParaRPr>
                    </a:p>
                  </a:txBody>
                  <a:tcPr marL="51253" marR="51253"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r>
              <a:tr h="1202368">
                <a:tc>
                  <a:txBody>
                    <a:bodyPr/>
                    <a:lstStyle/>
                    <a:p>
                      <a:pPr marL="285750" marR="0" indent="-285750" algn="l">
                        <a:lnSpc>
                          <a:spcPct val="100000"/>
                        </a:lnSpc>
                        <a:spcBef>
                          <a:spcPts val="600"/>
                        </a:spcBef>
                        <a:spcAft>
                          <a:spcPts val="0"/>
                        </a:spcAft>
                        <a:buFont typeface="Wingdings" panose="05000000000000000000" pitchFamily="2" charset="2"/>
                        <a:buChar char="§"/>
                        <a:tabLst/>
                      </a:pPr>
                      <a:r>
                        <a:rPr lang="en-US" sz="1900" b="0" dirty="0" smtClean="0">
                          <a:solidFill>
                            <a:schemeClr val="tx1"/>
                          </a:solidFill>
                          <a:effectLst/>
                          <a:latin typeface="+mj-lt"/>
                        </a:rPr>
                        <a:t>No solicite los APTC</a:t>
                      </a:r>
                    </a:p>
                    <a:p>
                      <a:pPr marL="285750" marR="0" indent="-285750" algn="l">
                        <a:lnSpc>
                          <a:spcPct val="100000"/>
                        </a:lnSpc>
                        <a:spcBef>
                          <a:spcPts val="600"/>
                        </a:spcBef>
                        <a:spcAft>
                          <a:spcPts val="0"/>
                        </a:spcAft>
                        <a:buFont typeface="Wingdings" panose="05000000000000000000" pitchFamily="2" charset="2"/>
                        <a:buChar char="§"/>
                        <a:tabLst/>
                      </a:pPr>
                      <a:r>
                        <a:rPr lang="en-US" sz="1900" b="0" dirty="0" smtClean="0">
                          <a:solidFill>
                            <a:schemeClr val="tx1"/>
                          </a:solidFill>
                          <a:effectLst/>
                          <a:latin typeface="+mj-lt"/>
                        </a:rPr>
                        <a:t>Usted paga la prima del plan mensual completa</a:t>
                      </a:r>
                    </a:p>
                    <a:p>
                      <a:pPr marL="285750" marR="0" indent="-285750" algn="l">
                        <a:lnSpc>
                          <a:spcPct val="100000"/>
                        </a:lnSpc>
                        <a:spcBef>
                          <a:spcPts val="600"/>
                        </a:spcBef>
                        <a:spcAft>
                          <a:spcPts val="0"/>
                        </a:spcAft>
                        <a:buFont typeface="Wingdings" panose="05000000000000000000" pitchFamily="2" charset="2"/>
                        <a:buChar char="§"/>
                        <a:tabLst/>
                      </a:pPr>
                      <a:r>
                        <a:rPr lang="en-US" sz="1900" b="0" dirty="0" smtClean="0">
                          <a:solidFill>
                            <a:schemeClr val="tx1"/>
                          </a:solidFill>
                          <a:effectLst/>
                          <a:latin typeface="+mj-lt"/>
                        </a:rPr>
                        <a:t>Solicita el monto total en la declaración de impuestos para el año de cobertura</a:t>
                      </a:r>
                    </a:p>
                  </a:txBody>
                  <a:tcPr marL="51253" marR="51253" marT="0" marB="0" anchor="ctr">
                    <a:lnL w="12700" cmpd="sng">
                      <a:noFill/>
                    </a:lnL>
                    <a:lnR w="12700" cmpd="sng">
                      <a:noFill/>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tr>
            </a:tbl>
          </a:graphicData>
        </a:graphic>
      </p:graphicFrame>
      <p:sp>
        <p:nvSpPr>
          <p:cNvPr id="9" name="Rectangle 8"/>
          <p:cNvSpPr/>
          <p:nvPr/>
        </p:nvSpPr>
        <p:spPr>
          <a:xfrm>
            <a:off x="190500" y="4953008"/>
            <a:ext cx="8763000" cy="923330"/>
          </a:xfrm>
          <a:prstGeom prst="rect">
            <a:avLst/>
          </a:prstGeom>
          <a:ln>
            <a:solidFill>
              <a:schemeClr val="accent1"/>
            </a:solidFill>
          </a:ln>
        </p:spPr>
        <p:txBody>
          <a:bodyPr wrap="square">
            <a:spAutoFit/>
          </a:bodyPr>
          <a:lstStyle/>
          <a:p>
            <a:r>
              <a:rPr lang="es-ES_tradnl" b="1" dirty="0" smtClean="0"/>
              <a:t>Debe informar cualquier cambios en la información que proporciono en su solicitud para evitar deber dinero, si recibió más de los que fue elegible. O puede recibir crédito si recibió menos de lo que era elegible.</a:t>
            </a:r>
            <a:endParaRPr lang="es-ES_tradnl" b="1" dirty="0"/>
          </a:p>
        </p:txBody>
      </p:sp>
      <p:sp>
        <p:nvSpPr>
          <p:cNvPr id="11" name="Date Placeholder 1"/>
          <p:cNvSpPr>
            <a:spLocks noGrp="1"/>
          </p:cNvSpPr>
          <p:nvPr>
            <p:ph type="dt" sz="half" idx="4294967295"/>
          </p:nvPr>
        </p:nvSpPr>
        <p:spPr>
          <a:xfrm>
            <a:off x="457200" y="6340475"/>
            <a:ext cx="2133600" cy="365125"/>
          </a:xfrm>
          <a:prstGeom prst="rect">
            <a:avLst/>
          </a:prstGeom>
        </p:spPr>
        <p:txBody>
          <a:bodyPr/>
          <a:lstStyle/>
          <a:p>
            <a:r>
              <a:rPr lang="en-US" sz="1200" smtClean="0">
                <a:latin typeface="+mj-lt"/>
              </a:rPr>
              <a:t>November 2015</a:t>
            </a:r>
            <a:endParaRPr lang="es-US" sz="1200" dirty="0">
              <a:latin typeface="+mj-lt"/>
            </a:endParaRPr>
          </a:p>
        </p:txBody>
      </p:sp>
      <p:sp>
        <p:nvSpPr>
          <p:cNvPr id="12" name="Footer Placeholder 2"/>
          <p:cNvSpPr>
            <a:spLocks noGrp="1"/>
          </p:cNvSpPr>
          <p:nvPr>
            <p:ph type="ftr" sz="quarter" idx="4294967295"/>
          </p:nvPr>
        </p:nvSpPr>
        <p:spPr>
          <a:xfrm>
            <a:off x="2590800" y="6340475"/>
            <a:ext cx="3962400" cy="365125"/>
          </a:xfrm>
          <a:prstGeom prst="rect">
            <a:avLst/>
          </a:prstGeom>
        </p:spPr>
        <p:txBody>
          <a:bodyPr/>
          <a:lstStyle/>
          <a:p>
            <a:pPr algn="ctr"/>
            <a:r>
              <a:rPr lang="en-US" sz="1200" smtClean="0">
                <a:latin typeface="+mj-lt"/>
              </a:rPr>
              <a:t>Marketplace for Immigrant Families</a:t>
            </a:r>
            <a:endParaRPr lang="es-US" sz="1200" dirty="0">
              <a:latin typeface="+mj-lt"/>
            </a:endParaRPr>
          </a:p>
        </p:txBody>
      </p:sp>
      <p:sp>
        <p:nvSpPr>
          <p:cNvPr id="13" name="Slide Number Placeholder 3"/>
          <p:cNvSpPr>
            <a:spLocks noGrp="1"/>
          </p:cNvSpPr>
          <p:nvPr>
            <p:ph type="sldNum" sz="quarter" idx="4294967295"/>
          </p:nvPr>
        </p:nvSpPr>
        <p:spPr>
          <a:xfrm>
            <a:off x="6553200" y="6340475"/>
            <a:ext cx="2133600" cy="365125"/>
          </a:xfrm>
          <a:prstGeom prst="rect">
            <a:avLst/>
          </a:prstGeom>
        </p:spPr>
        <p:txBody>
          <a:bodyPr/>
          <a:lstStyle/>
          <a:p>
            <a:pPr algn="r"/>
            <a:fld id="{FB96A6F3-21FB-4D68-B526-5404B4C85F47}" type="slidenum">
              <a:rPr lang="en-US" sz="1200" smtClean="0">
                <a:solidFill>
                  <a:schemeClr val="tx1"/>
                </a:solidFill>
                <a:latin typeface="+mj-lt"/>
              </a:rPr>
              <a:pPr algn="r"/>
              <a:t>20</a:t>
            </a:fld>
            <a:endParaRPr lang="es-US" sz="1200" dirty="0">
              <a:solidFill>
                <a:schemeClr val="tx1"/>
              </a:solidFill>
              <a:latin typeface="+mj-lt"/>
            </a:endParaRPr>
          </a:p>
        </p:txBody>
      </p:sp>
    </p:spTree>
    <p:extLst>
      <p:ext uri="{BB962C8B-B14F-4D97-AF65-F5344CB8AC3E}">
        <p14:creationId xmlns:p14="http://schemas.microsoft.com/office/powerpoint/2010/main" val="40927660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8458200" cy="4892675"/>
          </a:xfrm>
        </p:spPr>
        <p:txBody>
          <a:bodyPr>
            <a:normAutofit fontScale="62500" lnSpcReduction="20000"/>
          </a:bodyPr>
          <a:lstStyle/>
          <a:p>
            <a:pPr>
              <a:lnSpc>
                <a:spcPct val="120000"/>
              </a:lnSpc>
              <a:buFont typeface="Wingdings" panose="05000000000000000000" pitchFamily="2" charset="2"/>
              <a:buChar char="§"/>
            </a:pPr>
            <a:r>
              <a:rPr lang="en-US" sz="3400" dirty="0"/>
              <a:t>Gastos en efectivo más bajos en deducibles, copagos y coseguros</a:t>
            </a:r>
          </a:p>
          <a:p>
            <a:pPr lvl="0">
              <a:lnSpc>
                <a:spcPct val="120000"/>
              </a:lnSpc>
              <a:buFont typeface="Wingdings" panose="05000000000000000000" pitchFamily="2" charset="2"/>
              <a:buChar char="§"/>
            </a:pPr>
            <a:r>
              <a:rPr lang="en-US" sz="3400" dirty="0" smtClean="0">
                <a:latin typeface="Calibri" pitchFamily="34" charset="0"/>
              </a:rPr>
              <a:t>Para ser elegible, debe:</a:t>
            </a:r>
          </a:p>
          <a:p>
            <a:pPr lvl="1">
              <a:lnSpc>
                <a:spcPct val="120000"/>
              </a:lnSpc>
              <a:buFont typeface="Arial" panose="020B0604020202020204" pitchFamily="34" charset="0"/>
              <a:buChar char="•"/>
            </a:pPr>
            <a:r>
              <a:rPr lang="en-US" sz="2800" dirty="0" smtClean="0">
                <a:latin typeface="Calibri" pitchFamily="34" charset="0"/>
              </a:rPr>
              <a:t>Tener un ingreso en o por debajo del 250% del FPL </a:t>
            </a:r>
          </a:p>
          <a:p>
            <a:pPr lvl="2">
              <a:lnSpc>
                <a:spcPct val="120000"/>
              </a:lnSpc>
            </a:pPr>
            <a:r>
              <a:rPr lang="en-US" sz="2600" dirty="0" smtClean="0">
                <a:latin typeface="Calibri" pitchFamily="34" charset="0"/>
              </a:rPr>
              <a:t>$59,625 anuales para una familia de 4 en 2015 (superior en Alaska y Hawái)</a:t>
            </a:r>
            <a:endParaRPr lang="es-US" sz="2600" dirty="0">
              <a:latin typeface="Calibri" pitchFamily="34" charset="0"/>
              <a:cs typeface="Calibri" pitchFamily="34" charset="0"/>
            </a:endParaRPr>
          </a:p>
          <a:p>
            <a:pPr lvl="1">
              <a:lnSpc>
                <a:spcPct val="120000"/>
              </a:lnSpc>
              <a:buFont typeface="Arial" panose="020B0604020202020204" pitchFamily="34" charset="0"/>
              <a:buChar char="•"/>
            </a:pPr>
            <a:r>
              <a:rPr lang="en-US" sz="2800" dirty="0" smtClean="0">
                <a:latin typeface="Calibri" pitchFamily="34" charset="0"/>
              </a:rPr>
              <a:t>Ser elegible para los pagos adelantados del </a:t>
            </a:r>
            <a:r>
              <a:rPr lang="en-US" sz="2800" dirty="0" err="1" smtClean="0">
                <a:latin typeface="Calibri" pitchFamily="34" charset="0"/>
              </a:rPr>
              <a:t>crédito</a:t>
            </a:r>
            <a:r>
              <a:rPr lang="en-US" sz="2800" dirty="0" smtClean="0">
                <a:latin typeface="Calibri" pitchFamily="34" charset="0"/>
              </a:rPr>
              <a:t> fiscal para las primas (APTC)</a:t>
            </a:r>
            <a:endParaRPr lang="es-US" sz="2800" dirty="0">
              <a:latin typeface="Calibri" pitchFamily="34" charset="0"/>
              <a:cs typeface="Calibri" pitchFamily="34" charset="0"/>
            </a:endParaRPr>
          </a:p>
          <a:p>
            <a:pPr lvl="1">
              <a:lnSpc>
                <a:spcPct val="120000"/>
              </a:lnSpc>
              <a:buFont typeface="Arial" panose="020B0604020202020204" pitchFamily="34" charset="0"/>
              <a:buChar char="•"/>
            </a:pPr>
            <a:r>
              <a:rPr lang="en-US" sz="2800" b="1" dirty="0" smtClean="0">
                <a:latin typeface="Calibri" pitchFamily="34" charset="0"/>
              </a:rPr>
              <a:t>Inscribirse en un plan de nivel plata a través del Mercado, a menos que sea miembro de una tribu reconocida federalmente</a:t>
            </a:r>
          </a:p>
          <a:p>
            <a:pPr>
              <a:lnSpc>
                <a:spcPct val="120000"/>
              </a:lnSpc>
              <a:buFont typeface="Wingdings" panose="05000000000000000000" pitchFamily="2" charset="2"/>
              <a:buChar char="§"/>
            </a:pPr>
            <a:r>
              <a:rPr lang="en-US" sz="3400" dirty="0">
                <a:latin typeface="Calibri" pitchFamily="34" charset="0"/>
              </a:rPr>
              <a:t>Los miembros de las tribus indígenas reconocidas federalmente:</a:t>
            </a:r>
          </a:p>
          <a:p>
            <a:pPr lvl="1">
              <a:lnSpc>
                <a:spcPct val="120000"/>
              </a:lnSpc>
              <a:buFont typeface="Arial" panose="020B0604020202020204" pitchFamily="34" charset="0"/>
              <a:buChar char="•"/>
            </a:pPr>
            <a:r>
              <a:rPr lang="en-US" sz="2800" dirty="0" smtClean="0">
                <a:latin typeface="Calibri" pitchFamily="34" charset="0"/>
              </a:rPr>
              <a:t>No deben pagar gastos compartidos si sus ingresos familiares se encuentran en o por debajo del 300% del nivel federal de pobreza (FPL), y son elegibles para los APTC</a:t>
            </a:r>
            <a:endParaRPr lang="es-US" sz="2800" dirty="0">
              <a:latin typeface="Calibri" pitchFamily="34" charset="0"/>
              <a:cs typeface="Calibri" pitchFamily="34" charset="0"/>
            </a:endParaRPr>
          </a:p>
          <a:p>
            <a:pPr lvl="2">
              <a:lnSpc>
                <a:spcPct val="120000"/>
              </a:lnSpc>
            </a:pPr>
            <a:r>
              <a:rPr lang="en-US" sz="2600" dirty="0" smtClean="0">
                <a:latin typeface="Calibri" pitchFamily="34" charset="0"/>
              </a:rPr>
              <a:t>Hasta aproximadamente $71,550 para una familia de 4 ($89,460 en Alaska) en 2015</a:t>
            </a:r>
          </a:p>
          <a:p>
            <a:pPr lvl="2">
              <a:lnSpc>
                <a:spcPct val="120000"/>
              </a:lnSpc>
            </a:pPr>
            <a:r>
              <a:rPr dirty="0" smtClean="0"/>
              <a:t>No deben inscribirse en un plan de nivel plata</a:t>
            </a:r>
            <a:endParaRPr lang="es-US" sz="2600" dirty="0">
              <a:latin typeface="Calibri" pitchFamily="34" charset="0"/>
              <a:cs typeface="Calibri" pitchFamily="34" charset="0"/>
            </a:endParaRPr>
          </a:p>
          <a:p>
            <a:pPr>
              <a:lnSpc>
                <a:spcPct val="120000"/>
              </a:lnSpc>
            </a:pPr>
            <a:endParaRPr lang="es-US" sz="3200" dirty="0" smtClean="0">
              <a:latin typeface="Calibri" pitchFamily="34" charset="0"/>
              <a:cs typeface="Calibri" pitchFamily="34" charset="0"/>
            </a:endParaRPr>
          </a:p>
        </p:txBody>
      </p:sp>
      <p:sp>
        <p:nvSpPr>
          <p:cNvPr id="2" name="Title 1"/>
          <p:cNvSpPr>
            <a:spLocks noGrp="1"/>
          </p:cNvSpPr>
          <p:nvPr>
            <p:ph type="title"/>
          </p:nvPr>
        </p:nvSpPr>
        <p:spPr/>
        <p:txBody>
          <a:bodyPr>
            <a:normAutofit fontScale="90000"/>
          </a:bodyPr>
          <a:lstStyle/>
          <a:p>
            <a:pPr algn="ctr"/>
            <a:r>
              <a:rPr lang="en-US" sz="3600" dirty="0" smtClean="0">
                <a:effectLst/>
                <a:latin typeface="Calibri" pitchFamily="34" charset="0"/>
              </a:rPr>
              <a:t>¿</a:t>
            </a:r>
            <a:r>
              <a:rPr lang="es-ES_tradnl" sz="3600" dirty="0" smtClean="0">
                <a:effectLst/>
                <a:latin typeface="Calibri" pitchFamily="34" charset="0"/>
              </a:rPr>
              <a:t>Quién es Elegible para las Reducciones de Gastos </a:t>
            </a:r>
            <a:r>
              <a:rPr lang="es-ES_tradnl" dirty="0" smtClean="0">
                <a:latin typeface="Calibri" pitchFamily="34" charset="0"/>
              </a:rPr>
              <a:t>C</a:t>
            </a:r>
            <a:r>
              <a:rPr lang="es-ES_tradnl" sz="3600" dirty="0" smtClean="0">
                <a:effectLst/>
                <a:latin typeface="Calibri" pitchFamily="34" charset="0"/>
              </a:rPr>
              <a:t>ompartidos?</a:t>
            </a:r>
            <a:endParaRPr lang="es-ES_tradnl" sz="3600" dirty="0">
              <a:effectLst/>
              <a:latin typeface="Calibri" pitchFamily="34" charset="0"/>
              <a:cs typeface="Calibri" pitchFamily="34" charset="0"/>
            </a:endParaRPr>
          </a:p>
        </p:txBody>
      </p:sp>
      <p:sp>
        <p:nvSpPr>
          <p:cNvPr id="8" name="Date Placeholder 1"/>
          <p:cNvSpPr>
            <a:spLocks noGrp="1"/>
          </p:cNvSpPr>
          <p:nvPr>
            <p:ph type="dt" sz="half" idx="4294967295"/>
          </p:nvPr>
        </p:nvSpPr>
        <p:spPr>
          <a:xfrm>
            <a:off x="457200" y="6340475"/>
            <a:ext cx="2133600" cy="365125"/>
          </a:xfrm>
          <a:prstGeom prst="rect">
            <a:avLst/>
          </a:prstGeom>
        </p:spPr>
        <p:txBody>
          <a:bodyPr/>
          <a:lstStyle/>
          <a:p>
            <a:r>
              <a:rPr lang="en-US" sz="1200" smtClean="0">
                <a:latin typeface="+mj-lt"/>
              </a:rPr>
              <a:t>November 2015</a:t>
            </a:r>
            <a:endParaRPr lang="es-US" sz="1200" dirty="0">
              <a:latin typeface="+mj-lt"/>
            </a:endParaRPr>
          </a:p>
        </p:txBody>
      </p:sp>
      <p:sp>
        <p:nvSpPr>
          <p:cNvPr id="9" name="Footer Placeholder 2"/>
          <p:cNvSpPr>
            <a:spLocks noGrp="1"/>
          </p:cNvSpPr>
          <p:nvPr>
            <p:ph type="ftr" sz="quarter" idx="4294967295"/>
          </p:nvPr>
        </p:nvSpPr>
        <p:spPr>
          <a:xfrm>
            <a:off x="2590800" y="6340475"/>
            <a:ext cx="3962400" cy="365125"/>
          </a:xfrm>
          <a:prstGeom prst="rect">
            <a:avLst/>
          </a:prstGeom>
        </p:spPr>
        <p:txBody>
          <a:bodyPr/>
          <a:lstStyle/>
          <a:p>
            <a:pPr algn="ctr"/>
            <a:r>
              <a:rPr lang="en-US" sz="1200" smtClean="0">
                <a:latin typeface="+mj-lt"/>
              </a:rPr>
              <a:t>Marketplace for Immigrant Families</a:t>
            </a:r>
            <a:endParaRPr lang="es-US" sz="1200" dirty="0">
              <a:latin typeface="+mj-lt"/>
            </a:endParaRPr>
          </a:p>
        </p:txBody>
      </p:sp>
      <p:sp>
        <p:nvSpPr>
          <p:cNvPr id="10" name="Slide Number Placeholder 3"/>
          <p:cNvSpPr>
            <a:spLocks noGrp="1"/>
          </p:cNvSpPr>
          <p:nvPr>
            <p:ph type="sldNum" sz="quarter" idx="4294967295"/>
          </p:nvPr>
        </p:nvSpPr>
        <p:spPr>
          <a:xfrm>
            <a:off x="6553200" y="6340475"/>
            <a:ext cx="2133600" cy="365125"/>
          </a:xfrm>
          <a:prstGeom prst="rect">
            <a:avLst/>
          </a:prstGeom>
        </p:spPr>
        <p:txBody>
          <a:bodyPr/>
          <a:lstStyle/>
          <a:p>
            <a:pPr algn="r"/>
            <a:fld id="{FB96A6F3-21FB-4D68-B526-5404B4C85F47}" type="slidenum">
              <a:rPr lang="en-US" sz="1200" smtClean="0">
                <a:solidFill>
                  <a:schemeClr val="tx1"/>
                </a:solidFill>
                <a:latin typeface="+mj-lt"/>
              </a:rPr>
              <a:pPr algn="r"/>
              <a:t>21</a:t>
            </a:fld>
            <a:endParaRPr lang="es-US" sz="1200" dirty="0">
              <a:solidFill>
                <a:schemeClr val="tx1"/>
              </a:solidFill>
              <a:latin typeface="+mj-lt"/>
            </a:endParaRPr>
          </a:p>
        </p:txBody>
      </p:sp>
    </p:spTree>
    <p:extLst>
      <p:ext uri="{BB962C8B-B14F-4D97-AF65-F5344CB8AC3E}">
        <p14:creationId xmlns:p14="http://schemas.microsoft.com/office/powerpoint/2010/main" val="25610029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rmAutofit fontScale="90000"/>
          </a:bodyPr>
          <a:lstStyle/>
          <a:p>
            <a:r>
              <a:t/>
            </a:r>
            <a:br/>
            <a:r>
              <a:rPr lang="en-US" sz="4000" dirty="0" smtClean="0"/>
              <a:t>Inmigrantes elegibles y costos reducidos</a:t>
            </a:r>
            <a:r>
              <a:t/>
            </a:r>
            <a:br/>
            <a:endParaRPr lang="es-US" sz="3600" dirty="0"/>
          </a:p>
        </p:txBody>
      </p:sp>
      <p:sp>
        <p:nvSpPr>
          <p:cNvPr id="2" name="Content Placeholder 1"/>
          <p:cNvSpPr>
            <a:spLocks noGrp="1"/>
          </p:cNvSpPr>
          <p:nvPr>
            <p:ph idx="1"/>
          </p:nvPr>
        </p:nvSpPr>
        <p:spPr/>
        <p:txBody>
          <a:bodyPr>
            <a:normAutofit/>
          </a:bodyPr>
          <a:lstStyle/>
          <a:p>
            <a:pPr marL="342900" lvl="2" indent="-342900">
              <a:buSzTx/>
              <a:buFont typeface="Wingdings" panose="05000000000000000000" pitchFamily="2" charset="2"/>
              <a:buChar char="§"/>
            </a:pPr>
            <a:r>
              <a:rPr lang="es-ES_tradnl" dirty="0" smtClean="0"/>
              <a:t>Regla general para los costos de primas más bajos: </a:t>
            </a:r>
            <a:r>
              <a:rPr lang="es-ES_tradnl" dirty="0" smtClean="0">
                <a:latin typeface="Calibri" pitchFamily="34" charset="0"/>
              </a:rPr>
              <a:t>Ingresos familiares entre el 100% y el 400% del nivel federal de pobreza (FPL) </a:t>
            </a:r>
          </a:p>
          <a:p>
            <a:pPr marL="342900" lvl="2" indent="-342900">
              <a:buSzTx/>
              <a:buFont typeface="Wingdings" panose="05000000000000000000" pitchFamily="2" charset="2"/>
              <a:buChar char="§"/>
            </a:pPr>
            <a:r>
              <a:rPr lang="es-ES_tradnl" dirty="0" smtClean="0"/>
              <a:t>Regla general para los gastos compartidos reducidos: </a:t>
            </a:r>
            <a:r>
              <a:rPr lang="es-ES_tradnl" dirty="0" smtClean="0">
                <a:latin typeface="Calibri" pitchFamily="34" charset="0"/>
              </a:rPr>
              <a:t>Ingresos familiares entre el 100% y el 250% del FPL </a:t>
            </a:r>
            <a:endParaRPr lang="es-ES_tradnl" dirty="0" smtClean="0"/>
          </a:p>
          <a:p>
            <a:pPr>
              <a:buFont typeface="Wingdings" panose="05000000000000000000" pitchFamily="2" charset="2"/>
              <a:buChar char="§"/>
            </a:pPr>
            <a:r>
              <a:rPr lang="es-ES_tradnl" sz="2400" dirty="0" smtClean="0"/>
              <a:t>Los inmigrantes legalmente presentes con ingresos familiares </a:t>
            </a:r>
            <a:r>
              <a:rPr lang="es-ES_tradnl" sz="2400" b="1" dirty="0" smtClean="0"/>
              <a:t>por debajo del 100% </a:t>
            </a:r>
            <a:r>
              <a:rPr lang="es-ES_tradnl" sz="2400" dirty="0" smtClean="0"/>
              <a:t>del FPL y que no sean elegibles para </a:t>
            </a:r>
            <a:r>
              <a:rPr lang="es-ES_tradnl" sz="2400" dirty="0" err="1" smtClean="0"/>
              <a:t>Medicaid</a:t>
            </a:r>
            <a:r>
              <a:rPr lang="es-ES_tradnl" sz="2400" dirty="0" smtClean="0"/>
              <a:t> </a:t>
            </a:r>
            <a:r>
              <a:rPr lang="es-ES_tradnl" sz="2400" b="1" dirty="0" smtClean="0"/>
              <a:t>debido a su estatus migratorio </a:t>
            </a:r>
          </a:p>
          <a:p>
            <a:pPr lvl="1">
              <a:buFont typeface="Arial" panose="020B0604020202020204" pitchFamily="34" charset="0"/>
              <a:buChar char="•"/>
            </a:pPr>
            <a:r>
              <a:rPr lang="es-ES_tradnl" sz="2400" dirty="0" smtClean="0"/>
              <a:t>Pueden ser elegibles para créditos fiscales para las primas y gastos en efectivo más bajos si cumplen con todos los demás requisitos de elegibilidad</a:t>
            </a:r>
          </a:p>
          <a:p>
            <a:endParaRPr lang="es-US" dirty="0"/>
          </a:p>
        </p:txBody>
      </p:sp>
      <p:sp>
        <p:nvSpPr>
          <p:cNvPr id="9" name="Date Placeholder 2"/>
          <p:cNvSpPr txBox="1">
            <a:spLocks/>
          </p:cNvSpPr>
          <p:nvPr/>
        </p:nvSpPr>
        <p:spPr>
          <a:xfrm>
            <a:off x="457200" y="634047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rPr>
              <a:t>Noviembre de 2015</a:t>
            </a:r>
            <a:endParaRPr kumimoji="0" lang="es-US" sz="1200" b="0" i="0" u="none" strike="noStrike" kern="1200" cap="none" spc="0" normalizeH="0" baseline="0" noProof="0" dirty="0">
              <a:ln>
                <a:noFill/>
              </a:ln>
              <a:solidFill>
                <a:prstClr val="black"/>
              </a:solidFill>
              <a:effectLst/>
              <a:uLnTx/>
              <a:uFillTx/>
              <a:latin typeface="Calibri" panose="020F0502020204030204" pitchFamily="34" charset="0"/>
              <a:ea typeface="+mn-ea"/>
            </a:endParaRPr>
          </a:p>
        </p:txBody>
      </p:sp>
      <p:sp>
        <p:nvSpPr>
          <p:cNvPr id="7" name="Footer Placeholder 4"/>
          <p:cNvSpPr txBox="1">
            <a:spLocks/>
          </p:cNvSpPr>
          <p:nvPr/>
        </p:nvSpPr>
        <p:spPr>
          <a:xfrm>
            <a:off x="2590800" y="6340475"/>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panose="020F0502020204030204" pitchFamily="34" charset="0"/>
              </a:rPr>
              <a:t>Mercado para familias de inmigrantes</a:t>
            </a:r>
            <a:endParaRPr kumimoji="0" lang="es-US" sz="1200" b="0" i="0" u="none" strike="noStrike" kern="0" cap="none" spc="0" normalizeH="0" baseline="0" noProof="0" dirty="0">
              <a:ln>
                <a:noFill/>
              </a:ln>
              <a:solidFill>
                <a:prstClr val="black"/>
              </a:solidFill>
              <a:effectLst/>
              <a:uLnTx/>
              <a:uFillTx/>
              <a:latin typeface="Calibri" panose="020F0502020204030204" pitchFamily="34" charset="0"/>
              <a:ea typeface="+mn-ea"/>
            </a:endParaRPr>
          </a:p>
        </p:txBody>
      </p:sp>
      <p:sp>
        <p:nvSpPr>
          <p:cNvPr id="8" name="Slide Number Placeholder 7"/>
          <p:cNvSpPr txBox="1">
            <a:spLocks/>
          </p:cNvSpPr>
          <p:nvPr/>
        </p:nvSpPr>
        <p:spPr>
          <a:xfrm>
            <a:off x="6553200" y="63404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C7DC1E6-81B2-456F-AAD5-518541D82B07}" type="slidenum">
              <a:rPr kumimoji="0" lang="en-US" b="0" i="0" u="none" strike="noStrike" kern="0" cap="none" spc="0" normalizeH="0" baseline="0" noProof="0" smtClean="0">
                <a:ln>
                  <a:noFill/>
                </a:ln>
                <a:solidFill>
                  <a:sysClr val="windowText" lastClr="000000"/>
                </a:solidFill>
                <a:effectLst/>
                <a:uLnTx/>
                <a:uFillTx/>
                <a:latin typeface="Calibri" panose="020F05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US" b="0" i="0" u="none" strike="noStrike" kern="0" cap="none" spc="0" normalizeH="0" baseline="0" noProof="0" dirty="0">
              <a:ln>
                <a:noFill/>
              </a:ln>
              <a:solidFill>
                <a:sysClr val="windowText" lastClr="000000"/>
              </a:solidFill>
              <a:effectLst/>
              <a:uLnTx/>
              <a:uFillTx/>
              <a:latin typeface="Calibri" panose="020F0502020204030204" pitchFamily="34" charset="0"/>
              <a:ea typeface="+mn-ea"/>
            </a:endParaRPr>
          </a:p>
        </p:txBody>
      </p:sp>
    </p:spTree>
    <p:extLst>
      <p:ext uri="{BB962C8B-B14F-4D97-AF65-F5344CB8AC3E}">
        <p14:creationId xmlns:p14="http://schemas.microsoft.com/office/powerpoint/2010/main" val="12374627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r>
              <a:t/>
            </a:r>
            <a:br/>
            <a:r>
              <a:rPr lang="en-US" sz="4000" dirty="0" smtClean="0"/>
              <a:t>Expansión de Medicaid en 2015:</a:t>
            </a:r>
            <a:r>
              <a:t/>
            </a:r>
            <a:br/>
            <a:r>
              <a:rPr lang="en-US" sz="4000" dirty="0" smtClean="0"/>
              <a:t>31 estados y el Distrito de Columbia</a:t>
            </a:r>
            <a:r>
              <a:t/>
            </a:r>
            <a:br/>
            <a:endParaRPr lang="es-US" sz="4000" dirty="0" smtClean="0">
              <a:ea typeface="ＭＳ Ｐゴシック"/>
              <a:cs typeface="ＭＳ Ｐゴシック"/>
            </a:endParaRPr>
          </a:p>
        </p:txBody>
      </p:sp>
      <p:pic>
        <p:nvPicPr>
          <p:cNvPr id="1026" name="Picture 2" title="map of expansion stea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306773"/>
            <a:ext cx="6705600" cy="50280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 name="Date Placeholder 1"/>
          <p:cNvSpPr>
            <a:spLocks noGrp="1"/>
          </p:cNvSpPr>
          <p:nvPr>
            <p:ph type="dt" sz="half" idx="2"/>
          </p:nvPr>
        </p:nvSpPr>
        <p:spPr>
          <a:xfrm>
            <a:off x="457200" y="6340475"/>
            <a:ext cx="2133600" cy="365125"/>
          </a:xfrm>
          <a:prstGeom prst="rect">
            <a:avLst/>
          </a:prstGeom>
        </p:spPr>
        <p:txBody>
          <a:bodyPr/>
          <a:lstStyle/>
          <a:p>
            <a:r>
              <a:rPr lang="en-US" sz="1200" smtClean="0">
                <a:solidFill>
                  <a:prstClr val="black"/>
                </a:solidFill>
                <a:latin typeface="Calibri"/>
              </a:rPr>
              <a:t>November 2015</a:t>
            </a:r>
            <a:endParaRPr lang="es-US" sz="1200" dirty="0">
              <a:solidFill>
                <a:prstClr val="black"/>
              </a:solidFill>
              <a:latin typeface="Calibri"/>
            </a:endParaRPr>
          </a:p>
        </p:txBody>
      </p:sp>
      <p:sp>
        <p:nvSpPr>
          <p:cNvPr id="70" name="Footer Placeholder 2"/>
          <p:cNvSpPr>
            <a:spLocks noGrp="1"/>
          </p:cNvSpPr>
          <p:nvPr>
            <p:ph type="ftr" sz="quarter" idx="3"/>
          </p:nvPr>
        </p:nvSpPr>
        <p:spPr>
          <a:xfrm>
            <a:off x="2590800" y="6340475"/>
            <a:ext cx="3962400" cy="365125"/>
          </a:xfrm>
          <a:prstGeom prst="rect">
            <a:avLst/>
          </a:prstGeom>
        </p:spPr>
        <p:txBody>
          <a:bodyPr/>
          <a:lstStyle/>
          <a:p>
            <a:pPr algn="ctr"/>
            <a:r>
              <a:rPr lang="en-US" sz="1200" smtClean="0">
                <a:solidFill>
                  <a:prstClr val="black"/>
                </a:solidFill>
                <a:latin typeface="Calibri"/>
              </a:rPr>
              <a:t>Marketplace for Immigrant Families</a:t>
            </a:r>
            <a:endParaRPr lang="es-US" sz="1200" dirty="0">
              <a:solidFill>
                <a:prstClr val="black"/>
              </a:solidFill>
              <a:latin typeface="Calibri"/>
            </a:endParaRPr>
          </a:p>
        </p:txBody>
      </p:sp>
      <p:sp>
        <p:nvSpPr>
          <p:cNvPr id="74" name="Slide Number Placeholder 3"/>
          <p:cNvSpPr>
            <a:spLocks noGrp="1"/>
          </p:cNvSpPr>
          <p:nvPr>
            <p:ph type="sldNum" sz="quarter" idx="4"/>
          </p:nvPr>
        </p:nvSpPr>
        <p:spPr>
          <a:xfrm>
            <a:off x="6553200" y="6340475"/>
            <a:ext cx="2133600" cy="365125"/>
          </a:xfrm>
          <a:prstGeom prst="rect">
            <a:avLst/>
          </a:prstGeom>
        </p:spPr>
        <p:txBody>
          <a:bodyPr/>
          <a:lstStyle/>
          <a:p>
            <a:fld id="{FB96A6F3-21FB-4D68-B526-5404B4C85F47}" type="slidenum">
              <a:rPr lang="en-US" smtClean="0">
                <a:solidFill>
                  <a:prstClr val="black"/>
                </a:solidFill>
                <a:latin typeface="Calibri"/>
              </a:rPr>
              <a:pPr/>
              <a:t>23</a:t>
            </a:fld>
            <a:endParaRPr lang="es-US" dirty="0">
              <a:solidFill>
                <a:prstClr val="black"/>
              </a:solidFill>
              <a:latin typeface="Calibri"/>
            </a:endParaRPr>
          </a:p>
        </p:txBody>
      </p:sp>
      <p:sp>
        <p:nvSpPr>
          <p:cNvPr id="2" name="TextBox 1"/>
          <p:cNvSpPr txBox="1"/>
          <p:nvPr/>
        </p:nvSpPr>
        <p:spPr>
          <a:xfrm>
            <a:off x="422222" y="1612795"/>
            <a:ext cx="8341258" cy="415498"/>
          </a:xfrm>
          <a:prstGeom prst="rect">
            <a:avLst/>
          </a:prstGeom>
          <a:solidFill>
            <a:srgbClr val="FFFFFF"/>
          </a:solidFill>
        </p:spPr>
        <p:txBody>
          <a:bodyPr wrap="none" rtlCol="0">
            <a:spAutoFit/>
          </a:bodyPr>
          <a:lstStyle/>
          <a:p>
            <a:r>
              <a:rPr lang="es-ES" sz="2100" b="1" dirty="0">
                <a:latin typeface="+mj-lt"/>
                <a:cs typeface="Arial" panose="020B0604020202020204" pitchFamily="34" charset="0"/>
              </a:rPr>
              <a:t>Estado actual de las decisiones de expansión de la cobertura </a:t>
            </a:r>
            <a:r>
              <a:rPr lang="es-ES" sz="2100" b="1" dirty="0" smtClean="0">
                <a:latin typeface="+mj-lt"/>
                <a:cs typeface="Arial" panose="020B0604020202020204" pitchFamily="34" charset="0"/>
              </a:rPr>
              <a:t>de </a:t>
            </a:r>
            <a:r>
              <a:rPr lang="es-ES" sz="2100" b="1" dirty="0" err="1">
                <a:latin typeface="+mj-lt"/>
                <a:cs typeface="Arial" panose="020B0604020202020204" pitchFamily="34" charset="0"/>
              </a:rPr>
              <a:t>Medicaid</a:t>
            </a:r>
            <a:endParaRPr lang="en-US" sz="2100" b="1" dirty="0">
              <a:latin typeface="+mj-lt"/>
              <a:cs typeface="Arial" panose="020B0604020202020204" pitchFamily="34" charset="0"/>
            </a:endParaRPr>
          </a:p>
        </p:txBody>
      </p:sp>
      <p:sp>
        <p:nvSpPr>
          <p:cNvPr id="8" name="TextBox 7"/>
          <p:cNvSpPr txBox="1"/>
          <p:nvPr/>
        </p:nvSpPr>
        <p:spPr>
          <a:xfrm>
            <a:off x="6096000" y="4800600"/>
            <a:ext cx="1784143" cy="246221"/>
          </a:xfrm>
          <a:prstGeom prst="rect">
            <a:avLst/>
          </a:prstGeom>
          <a:solidFill>
            <a:srgbClr val="FFFFFF"/>
          </a:solidFill>
        </p:spPr>
        <p:txBody>
          <a:bodyPr wrap="none" lIns="0" rIns="0" rtlCol="0">
            <a:spAutoFit/>
          </a:bodyPr>
          <a:lstStyle/>
          <a:p>
            <a:r>
              <a:rPr lang="es-ES" sz="1000" b="1" dirty="0">
                <a:latin typeface="+mj-lt"/>
                <a:cs typeface="Arial" panose="020B0604020202020204" pitchFamily="34" charset="0"/>
              </a:rPr>
              <a:t>Adoptada (31 estados incluso DC)</a:t>
            </a:r>
            <a:endParaRPr lang="en-US" sz="1000" b="1" dirty="0">
              <a:latin typeface="+mj-lt"/>
              <a:cs typeface="Arial" panose="020B0604020202020204" pitchFamily="34" charset="0"/>
            </a:endParaRPr>
          </a:p>
        </p:txBody>
      </p:sp>
      <p:sp>
        <p:nvSpPr>
          <p:cNvPr id="9" name="TextBox 8"/>
          <p:cNvSpPr txBox="1"/>
          <p:nvPr/>
        </p:nvSpPr>
        <p:spPr>
          <a:xfrm>
            <a:off x="6096000" y="5018246"/>
            <a:ext cx="2172069" cy="246221"/>
          </a:xfrm>
          <a:prstGeom prst="rect">
            <a:avLst/>
          </a:prstGeom>
          <a:solidFill>
            <a:srgbClr val="FFFFFF"/>
          </a:solidFill>
        </p:spPr>
        <p:txBody>
          <a:bodyPr wrap="none" lIns="0" rIns="0" rtlCol="0">
            <a:spAutoFit/>
          </a:bodyPr>
          <a:lstStyle/>
          <a:p>
            <a:r>
              <a:rPr lang="es-ES" sz="1000" b="1" dirty="0">
                <a:latin typeface="+mj-lt"/>
                <a:cs typeface="Arial" panose="020B0604020202020204" pitchFamily="34" charset="0"/>
              </a:rPr>
              <a:t>Se está evaluando la adopción (1 estado)</a:t>
            </a:r>
            <a:endParaRPr lang="en-US" sz="1000" b="1" dirty="0">
              <a:latin typeface="+mj-lt"/>
              <a:cs typeface="Arial" panose="020B0604020202020204" pitchFamily="34" charset="0"/>
            </a:endParaRPr>
          </a:p>
        </p:txBody>
      </p:sp>
      <p:sp>
        <p:nvSpPr>
          <p:cNvPr id="10" name="TextBox 9"/>
          <p:cNvSpPr txBox="1"/>
          <p:nvPr/>
        </p:nvSpPr>
        <p:spPr>
          <a:xfrm>
            <a:off x="6095999" y="5235892"/>
            <a:ext cx="2388474" cy="246221"/>
          </a:xfrm>
          <a:prstGeom prst="rect">
            <a:avLst/>
          </a:prstGeom>
          <a:solidFill>
            <a:srgbClr val="FFFFFF"/>
          </a:solidFill>
        </p:spPr>
        <p:txBody>
          <a:bodyPr wrap="none" lIns="0" rIns="0" rtlCol="0">
            <a:spAutoFit/>
          </a:bodyPr>
          <a:lstStyle/>
          <a:p>
            <a:r>
              <a:rPr lang="es-ES" sz="1000" b="1" dirty="0">
                <a:latin typeface="+mj-lt"/>
                <a:cs typeface="Arial" panose="020B0604020202020204" pitchFamily="34" charset="0"/>
              </a:rPr>
              <a:t>No se adoptó hasta el momento (19 estados)</a:t>
            </a:r>
            <a:endParaRPr lang="en-US" sz="1000" b="1" dirty="0">
              <a:latin typeface="+mj-lt"/>
              <a:cs typeface="Arial" panose="020B0604020202020204" pitchFamily="34" charset="0"/>
            </a:endParaRPr>
          </a:p>
        </p:txBody>
      </p:sp>
      <p:sp>
        <p:nvSpPr>
          <p:cNvPr id="11" name="TextBox 10"/>
          <p:cNvSpPr txBox="1"/>
          <p:nvPr/>
        </p:nvSpPr>
        <p:spPr>
          <a:xfrm>
            <a:off x="1419225" y="5516616"/>
            <a:ext cx="6066379" cy="605294"/>
          </a:xfrm>
          <a:prstGeom prst="rect">
            <a:avLst/>
          </a:prstGeom>
          <a:solidFill>
            <a:srgbClr val="FFFFFF"/>
          </a:solidFill>
        </p:spPr>
        <p:txBody>
          <a:bodyPr wrap="square" lIns="0" rIns="0" rtlCol="0">
            <a:spAutoFit/>
          </a:bodyPr>
          <a:lstStyle/>
          <a:p>
            <a:pPr>
              <a:lnSpc>
                <a:spcPts val="800"/>
              </a:lnSpc>
            </a:pPr>
            <a:r>
              <a:rPr lang="es-ES" sz="800" b="1" dirty="0">
                <a:latin typeface="+mj-lt"/>
                <a:cs typeface="Arial" panose="020B0604020202020204" pitchFamily="34" charset="0"/>
              </a:rPr>
              <a:t>NOTAS: El estado actual de cada estado se basa en el análisis y seguimiento KCMU de la actividad ejecutiva de cada estado. *AR, IA, IN, MI, MT, NH y PA han aprobado las exenciones de la Sección 1115. La cobertura conforme a la exención de PA entró en vigencia el 1/1/15, pero ha convertido la cobertura a una enmienda de plan estatal. La cobertura conforme a la exención de MT entrará en vigencia el 1 de enero de 2016. WI cubre adultos con hasta el 100% del FPL en </a:t>
            </a:r>
            <a:r>
              <a:rPr lang="es-ES" sz="800" b="1" dirty="0" err="1">
                <a:latin typeface="+mj-lt"/>
                <a:cs typeface="Arial" panose="020B0604020202020204" pitchFamily="34" charset="0"/>
              </a:rPr>
              <a:t>Medicaid</a:t>
            </a:r>
            <a:r>
              <a:rPr lang="es-ES" sz="800" b="1" dirty="0">
                <a:latin typeface="+mj-lt"/>
                <a:cs typeface="Arial" panose="020B0604020202020204" pitchFamily="34" charset="0"/>
              </a:rPr>
              <a:t>, pero no adoptó la expansión ACA</a:t>
            </a:r>
            <a:r>
              <a:rPr lang="es-ES" sz="800" b="1" dirty="0" smtClean="0">
                <a:latin typeface="+mj-lt"/>
                <a:cs typeface="Arial" panose="020B0604020202020204" pitchFamily="34" charset="0"/>
              </a:rPr>
              <a:t>.</a:t>
            </a:r>
          </a:p>
          <a:p>
            <a:pPr>
              <a:lnSpc>
                <a:spcPts val="800"/>
              </a:lnSpc>
            </a:pPr>
            <a:r>
              <a:rPr lang="en-US" sz="800" b="1" dirty="0" smtClean="0">
                <a:latin typeface="+mj-lt"/>
                <a:cs typeface="Arial" panose="020B0604020202020204" pitchFamily="34" charset="0"/>
              </a:rPr>
              <a:t>FUENTE</a:t>
            </a:r>
            <a:r>
              <a:rPr lang="en-US" sz="800" b="1" dirty="0">
                <a:latin typeface="+mj-lt"/>
                <a:cs typeface="Arial" panose="020B0604020202020204" pitchFamily="34" charset="0"/>
              </a:rPr>
              <a:t>: "Status of State Action on the Medicaid Expansion Decision," KFF State Health Facts, </a:t>
            </a:r>
            <a:r>
              <a:rPr lang="en-US" sz="800" b="1" dirty="0" err="1">
                <a:latin typeface="+mj-lt"/>
                <a:cs typeface="Arial" panose="020B0604020202020204" pitchFamily="34" charset="0"/>
              </a:rPr>
              <a:t>actualizado</a:t>
            </a:r>
            <a:r>
              <a:rPr lang="en-US" sz="800" b="1" dirty="0">
                <a:latin typeface="+mj-lt"/>
                <a:cs typeface="Arial" panose="020B0604020202020204" pitchFamily="34" charset="0"/>
              </a:rPr>
              <a:t> el 2 de </a:t>
            </a:r>
            <a:r>
              <a:rPr lang="en-US" sz="800" b="1" dirty="0" err="1">
                <a:latin typeface="+mj-lt"/>
                <a:cs typeface="Arial" panose="020B0604020202020204" pitchFamily="34" charset="0"/>
              </a:rPr>
              <a:t>noviembre</a:t>
            </a:r>
            <a:r>
              <a:rPr lang="en-US" sz="800" b="1" dirty="0">
                <a:latin typeface="+mj-lt"/>
                <a:cs typeface="Arial" panose="020B0604020202020204" pitchFamily="34" charset="0"/>
              </a:rPr>
              <a:t> de 2015. </a:t>
            </a:r>
          </a:p>
        </p:txBody>
      </p:sp>
    </p:spTree>
    <p:extLst>
      <p:ext uri="{BB962C8B-B14F-4D97-AF65-F5344CB8AC3E}">
        <p14:creationId xmlns:p14="http://schemas.microsoft.com/office/powerpoint/2010/main" val="126296783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3000"/>
          </a:xfrm>
        </p:spPr>
        <p:txBody>
          <a:bodyPr>
            <a:normAutofit fontScale="90000"/>
          </a:bodyPr>
          <a:lstStyle/>
          <a:p>
            <a:r>
              <a:t/>
            </a:r>
            <a:br/>
            <a:r>
              <a:rPr lang="en-US" sz="4000" dirty="0" smtClean="0"/>
              <a:t>Acceso de inmigrantes a Medicaid y al Programa de Seguro Médico para Niños (CHIP)</a:t>
            </a:r>
            <a:r>
              <a:t/>
            </a:r>
            <a:br/>
            <a:endParaRPr lang="es-US" sz="4000" dirty="0"/>
          </a:p>
        </p:txBody>
      </p:sp>
      <p:sp>
        <p:nvSpPr>
          <p:cNvPr id="2" name="Content Placeholder 1"/>
          <p:cNvSpPr>
            <a:spLocks noGrp="1"/>
          </p:cNvSpPr>
          <p:nvPr>
            <p:ph idx="1"/>
          </p:nvPr>
        </p:nvSpPr>
        <p:spPr>
          <a:xfrm>
            <a:off x="457200" y="1295400"/>
            <a:ext cx="8229600" cy="4800600"/>
          </a:xfrm>
        </p:spPr>
        <p:txBody>
          <a:bodyPr>
            <a:normAutofit lnSpcReduction="10000"/>
          </a:bodyPr>
          <a:lstStyle/>
          <a:p>
            <a:r>
              <a:rPr lang="es-ES_tradnl" sz="1800" dirty="0" smtClean="0"/>
              <a:t>Los inmigrantes que sean "no ciudadanos calificados" generalmente no son elegibles para </a:t>
            </a:r>
            <a:r>
              <a:rPr lang="es-ES_tradnl" sz="1800" dirty="0" err="1" smtClean="0"/>
              <a:t>Medicaid</a:t>
            </a:r>
            <a:r>
              <a:rPr lang="es-ES_tradnl" sz="1800" dirty="0" smtClean="0"/>
              <a:t> y CHIP durante 5 años, luego de recibir su estatus de no ciudadano calificado. A esto se lo conoce como un período de espera de 5 años. Pero existen excepciones (por ejemplo, refugiados y asilados).</a:t>
            </a:r>
          </a:p>
          <a:p>
            <a:pPr lvl="1"/>
            <a:r>
              <a:rPr lang="es-ES_tradnl" sz="1600" dirty="0" smtClean="0"/>
              <a:t>Esto significa que deben tener un estatus de no ciudadano calificado durante 5 años antes de ser elegibles para </a:t>
            </a:r>
            <a:r>
              <a:rPr lang="es-ES_tradnl" sz="1600" dirty="0" err="1" smtClean="0"/>
              <a:t>Medicaid</a:t>
            </a:r>
            <a:r>
              <a:rPr lang="es-ES_tradnl" sz="1600" dirty="0" smtClean="0"/>
              <a:t> y CHIP. </a:t>
            </a:r>
          </a:p>
          <a:p>
            <a:r>
              <a:rPr lang="es-ES_tradnl" sz="1800" dirty="0" smtClean="0"/>
              <a:t>Las personas también deben cumplir con las reglas de elegibilidad de sus estados, incluyendo residencia e ingresos.</a:t>
            </a:r>
          </a:p>
          <a:p>
            <a:r>
              <a:rPr lang="es-ES_tradnl" sz="1800" dirty="0" smtClean="0"/>
              <a:t>Los estados tienen la opción de cubrir a niños hasta los 21 años y/o mujeres embarazadas legalmente residentes </a:t>
            </a:r>
          </a:p>
          <a:p>
            <a:pPr lvl="1"/>
            <a:r>
              <a:rPr lang="es-ES_tradnl" sz="1600" dirty="0" smtClean="0"/>
              <a:t>Los "legalmente residentes" se definen como "legalmente presentes" y son elegibles para </a:t>
            </a:r>
            <a:r>
              <a:rPr lang="es-ES_tradnl" sz="1600" dirty="0" err="1" smtClean="0"/>
              <a:t>Medicaid</a:t>
            </a:r>
            <a:r>
              <a:rPr lang="es-ES_tradnl" sz="1600" dirty="0" smtClean="0"/>
              <a:t> o CHIP en su estado. Esta es la misma definición de "legalmente presente" como se utiliza para la elegibilidad del Mercado que incluye más estatus que "no ciudadano calificado".</a:t>
            </a:r>
          </a:p>
          <a:p>
            <a:pPr lvl="1"/>
            <a:r>
              <a:rPr lang="es-ES_tradnl" sz="1600" dirty="0" smtClean="0"/>
              <a:t>El período de espera de 5 años no aplica. </a:t>
            </a:r>
          </a:p>
          <a:p>
            <a:pPr lvl="1"/>
            <a:r>
              <a:rPr lang="es-ES_tradnl" sz="1600" dirty="0" smtClean="0"/>
              <a:t>Para consultar la lista de estados que cubren a niños y/o mujeres embarazadas legalmente residentes, visite: </a:t>
            </a:r>
            <a:r>
              <a:rPr lang="es-ES_tradnl" sz="1600" dirty="0" smtClean="0">
                <a:hlinkClick r:id="rId3"/>
              </a:rPr>
              <a:t>Medicaid.gov/</a:t>
            </a:r>
            <a:r>
              <a:rPr lang="es-ES_tradnl" sz="1600" dirty="0" err="1" smtClean="0">
                <a:hlinkClick r:id="rId3"/>
              </a:rPr>
              <a:t>medicaid</a:t>
            </a:r>
            <a:r>
              <a:rPr lang="es-ES_tradnl" sz="1600" dirty="0" smtClean="0">
                <a:hlinkClick r:id="rId3"/>
              </a:rPr>
              <a:t>-chip-</a:t>
            </a:r>
            <a:r>
              <a:rPr lang="es-ES_tradnl" sz="1600" dirty="0" err="1" smtClean="0">
                <a:hlinkClick r:id="rId3"/>
              </a:rPr>
              <a:t>program</a:t>
            </a:r>
            <a:r>
              <a:rPr lang="es-ES_tradnl" sz="1600" dirty="0" smtClean="0">
                <a:hlinkClick r:id="rId3"/>
              </a:rPr>
              <a:t>-</a:t>
            </a:r>
            <a:r>
              <a:rPr lang="es-ES_tradnl" sz="1600" dirty="0" err="1" smtClean="0">
                <a:hlinkClick r:id="rId3"/>
              </a:rPr>
              <a:t>information</a:t>
            </a:r>
            <a:r>
              <a:rPr lang="es-ES_tradnl" sz="1600" dirty="0" smtClean="0">
                <a:hlinkClick r:id="rId3"/>
              </a:rPr>
              <a:t>/</a:t>
            </a:r>
            <a:r>
              <a:rPr lang="es-ES_tradnl" sz="1600" dirty="0" err="1" smtClean="0">
                <a:hlinkClick r:id="rId3"/>
              </a:rPr>
              <a:t>by-topics</a:t>
            </a:r>
            <a:r>
              <a:rPr lang="es-ES_tradnl" sz="1600" dirty="0" smtClean="0">
                <a:hlinkClick r:id="rId3"/>
              </a:rPr>
              <a:t>/</a:t>
            </a:r>
            <a:r>
              <a:rPr lang="es-ES_tradnl" sz="1600" dirty="0" err="1" smtClean="0">
                <a:hlinkClick r:id="rId3"/>
              </a:rPr>
              <a:t>outreach</a:t>
            </a:r>
            <a:r>
              <a:rPr lang="es-ES_tradnl" sz="1600" dirty="0" smtClean="0">
                <a:hlinkClick r:id="rId3"/>
              </a:rPr>
              <a:t>-and-</a:t>
            </a:r>
            <a:r>
              <a:rPr lang="es-ES_tradnl" sz="1600" dirty="0" err="1" smtClean="0">
                <a:hlinkClick r:id="rId3"/>
              </a:rPr>
              <a:t>enrollment</a:t>
            </a:r>
            <a:r>
              <a:rPr lang="es-ES_tradnl" sz="1600" dirty="0" smtClean="0">
                <a:hlinkClick r:id="rId3"/>
              </a:rPr>
              <a:t>/lawfully-residing.html</a:t>
            </a:r>
            <a:r>
              <a:rPr lang="es-ES_tradnl" sz="1600" dirty="0" smtClean="0"/>
              <a:t>.</a:t>
            </a:r>
            <a:endParaRPr lang="es-ES_tradnl" sz="1600" dirty="0"/>
          </a:p>
        </p:txBody>
      </p:sp>
      <p:sp>
        <p:nvSpPr>
          <p:cNvPr id="11" name="Date Placeholder 2"/>
          <p:cNvSpPr txBox="1">
            <a:spLocks/>
          </p:cNvSpPr>
          <p:nvPr/>
        </p:nvSpPr>
        <p:spPr>
          <a:xfrm>
            <a:off x="457200" y="634047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rPr>
              <a:t>Noviembre de 2015</a:t>
            </a:r>
            <a:endParaRPr kumimoji="0" lang="es-US" sz="1200" b="0" i="0" u="none" strike="noStrike" kern="1200" cap="none" spc="0" normalizeH="0" baseline="0" noProof="0" dirty="0">
              <a:ln>
                <a:noFill/>
              </a:ln>
              <a:solidFill>
                <a:prstClr val="black"/>
              </a:solidFill>
              <a:effectLst/>
              <a:uLnTx/>
              <a:uFillTx/>
              <a:latin typeface="Calibri" panose="020F0502020204030204" pitchFamily="34" charset="0"/>
              <a:ea typeface="+mn-ea"/>
            </a:endParaRPr>
          </a:p>
        </p:txBody>
      </p:sp>
      <p:sp>
        <p:nvSpPr>
          <p:cNvPr id="9" name="Footer Placeholder 4"/>
          <p:cNvSpPr txBox="1">
            <a:spLocks/>
          </p:cNvSpPr>
          <p:nvPr/>
        </p:nvSpPr>
        <p:spPr>
          <a:xfrm>
            <a:off x="2590800" y="6340475"/>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panose="020F0502020204030204" pitchFamily="34" charset="0"/>
              </a:rPr>
              <a:t>Mercado para familias de inmigrantes</a:t>
            </a:r>
            <a:endParaRPr kumimoji="0" lang="es-US" sz="1200" b="0" i="0" u="none" strike="noStrike" kern="0" cap="none" spc="0" normalizeH="0" baseline="0" noProof="0" dirty="0">
              <a:ln>
                <a:noFill/>
              </a:ln>
              <a:solidFill>
                <a:prstClr val="black"/>
              </a:solidFill>
              <a:effectLst/>
              <a:uLnTx/>
              <a:uFillTx/>
              <a:latin typeface="Calibri" panose="020F0502020204030204" pitchFamily="34" charset="0"/>
              <a:ea typeface="+mn-ea"/>
            </a:endParaRPr>
          </a:p>
        </p:txBody>
      </p:sp>
      <p:sp>
        <p:nvSpPr>
          <p:cNvPr id="10" name="Slide Number Placeholder 7"/>
          <p:cNvSpPr txBox="1">
            <a:spLocks/>
          </p:cNvSpPr>
          <p:nvPr/>
        </p:nvSpPr>
        <p:spPr>
          <a:xfrm>
            <a:off x="6553200" y="63404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C7DC1E6-81B2-456F-AAD5-518541D82B07}" type="slidenum">
              <a:rPr kumimoji="0" lang="en-US" b="0" i="0" u="none" strike="noStrike" kern="0" cap="none" spc="0" normalizeH="0" baseline="0" noProof="0" smtClean="0">
                <a:ln>
                  <a:noFill/>
                </a:ln>
                <a:solidFill>
                  <a:sysClr val="windowText" lastClr="000000"/>
                </a:solidFill>
                <a:effectLst/>
                <a:uLnTx/>
                <a:uFillTx/>
                <a:latin typeface="Calibri" panose="020F05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US" b="0" i="0" u="none" strike="noStrike" kern="0" cap="none" spc="0" normalizeH="0" baseline="0" noProof="0" dirty="0">
              <a:ln>
                <a:noFill/>
              </a:ln>
              <a:solidFill>
                <a:sysClr val="windowText" lastClr="000000"/>
              </a:solidFill>
              <a:effectLst/>
              <a:uLnTx/>
              <a:uFillTx/>
              <a:latin typeface="Calibri" panose="020F0502020204030204" pitchFamily="34" charset="0"/>
              <a:ea typeface="+mn-ea"/>
            </a:endParaRPr>
          </a:p>
        </p:txBody>
      </p:sp>
    </p:spTree>
    <p:extLst>
      <p:ext uri="{BB962C8B-B14F-4D97-AF65-F5344CB8AC3E}">
        <p14:creationId xmlns:p14="http://schemas.microsoft.com/office/powerpoint/2010/main" val="39583292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Autofit/>
          </a:bodyPr>
          <a:lstStyle/>
          <a:p>
            <a:pPr eaLnBrk="1" hangingPunct="1"/>
            <a:r>
              <a:t/>
            </a:r>
            <a:br/>
            <a:r>
              <a:rPr dirty="0" smtClean="0"/>
              <a:t>Elegibilidad - Expansión de Medicaid </a:t>
            </a:r>
            <a:r>
              <a:t/>
            </a:r>
            <a:br/>
            <a:endParaRPr lang="es-US" dirty="0" smtClean="0">
              <a:ea typeface="ＭＳ Ｐゴシック"/>
              <a:cs typeface="ＭＳ Ｐゴシック"/>
            </a:endParaRPr>
          </a:p>
        </p:txBody>
      </p:sp>
      <p:sp>
        <p:nvSpPr>
          <p:cNvPr id="7" name="Content Placeholder 2"/>
          <p:cNvSpPr txBox="1">
            <a:spLocks/>
          </p:cNvSpPr>
          <p:nvPr/>
        </p:nvSpPr>
        <p:spPr bwMode="auto">
          <a:xfrm>
            <a:off x="457200" y="1360351"/>
            <a:ext cx="82296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fontScale="92500" lnSpcReduction="10000"/>
          </a:bodyPr>
          <a:lstStyle>
            <a:lvl1pPr marL="342900" indent="-342900" algn="l" rtl="0" eaLnBrk="0" fontAlgn="base" hangingPunct="0">
              <a:spcBef>
                <a:spcPts val="600"/>
              </a:spcBef>
              <a:spcAft>
                <a:spcPct val="0"/>
              </a:spcAft>
              <a:buFont typeface="Wingdings" pitchFamily="2" charset="2"/>
              <a:buChar char="§"/>
              <a:defRPr sz="3200" kern="1200">
                <a:solidFill>
                  <a:schemeClr val="tx1"/>
                </a:solidFill>
                <a:latin typeface="+mn-lt"/>
                <a:ea typeface="+mn-ea"/>
                <a:cs typeface="+mn-cs"/>
              </a:defRPr>
            </a:lvl1pPr>
            <a:lvl2pPr marL="742950" indent="-285750" algn="l" rtl="0" eaLnBrk="0" fontAlgn="base" hangingPunct="0">
              <a:spcBef>
                <a:spcPts val="6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ts val="600"/>
              </a:spcBef>
              <a:spcAft>
                <a:spcPct val="0"/>
              </a:spcAft>
              <a:buSzPct val="50000"/>
              <a:buFont typeface="Wingdings" pitchFamily="2" charset="2"/>
              <a:buChar char="q"/>
              <a:defRPr sz="2800" kern="1200">
                <a:solidFill>
                  <a:schemeClr val="tx1"/>
                </a:solidFill>
                <a:latin typeface="+mn-lt"/>
                <a:ea typeface="+mn-ea"/>
                <a:cs typeface="+mn-cs"/>
              </a:defRPr>
            </a:lvl3pPr>
            <a:lvl4pPr marL="1600200" indent="-228600" algn="l" rtl="0" eaLnBrk="0" fontAlgn="base" hangingPunct="0">
              <a:spcBef>
                <a:spcPts val="600"/>
              </a:spcBef>
              <a:spcAft>
                <a:spcPct val="0"/>
              </a:spcAft>
              <a:buFont typeface="Wingdings" pitchFamily="2" charset="2"/>
              <a:buChar char="§"/>
              <a:defRPr sz="2800" kern="1200">
                <a:solidFill>
                  <a:schemeClr val="tx1"/>
                </a:solidFill>
                <a:latin typeface="+mn-lt"/>
                <a:ea typeface="+mn-ea"/>
                <a:cs typeface="+mn-cs"/>
              </a:defRPr>
            </a:lvl4pPr>
            <a:lvl5pPr marL="2057400" indent="-228600" algn="l" rtl="0" eaLnBrk="0" fontAlgn="base" hangingPunct="0">
              <a:spcBef>
                <a:spcPts val="600"/>
              </a:spcBef>
              <a:spcAft>
                <a:spcPct val="0"/>
              </a:spcAft>
              <a:buFont typeface="Arial"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s-ES_tradnl" sz="3000" dirty="0" smtClean="0"/>
              <a:t>Grupos de elegibilidad de la Ley de Cuidado de Salud a Bajo Precio: </a:t>
            </a:r>
          </a:p>
          <a:p>
            <a:pPr marL="914400" lvl="1" indent="-514350">
              <a:buFont typeface="+mj-lt"/>
              <a:buAutoNum type="arabicPeriod"/>
            </a:pPr>
            <a:r>
              <a:rPr lang="es-ES_tradnl" sz="2400" dirty="0" smtClean="0"/>
              <a:t>Grupo de adultos</a:t>
            </a:r>
          </a:p>
          <a:p>
            <a:pPr marL="1260475" lvl="2" indent="-282575">
              <a:buSzPct val="100000"/>
              <a:buFont typeface="Arial" panose="020B0604020202020204" pitchFamily="34" charset="0"/>
              <a:buChar char="•"/>
            </a:pPr>
            <a:r>
              <a:rPr lang="es-ES_tradnl" sz="2200" dirty="0" smtClean="0"/>
              <a:t>De 19 a 64 años con ingresos por debajo del 133% del FPL</a:t>
            </a:r>
          </a:p>
          <a:p>
            <a:pPr marL="971550" lvl="1" indent="-514350">
              <a:buFont typeface="+mj-lt"/>
              <a:buAutoNum type="arabicPeriod"/>
            </a:pPr>
            <a:r>
              <a:rPr lang="es-ES_tradnl" sz="2400" dirty="0" smtClean="0"/>
              <a:t>Grupo bajo cuidado adoptivo previamente</a:t>
            </a:r>
          </a:p>
          <a:p>
            <a:pPr marL="1260475" lvl="2" indent="-282575">
              <a:lnSpc>
                <a:spcPts val="2200"/>
              </a:lnSpc>
              <a:buSzPct val="100000"/>
              <a:buFont typeface="Arial" panose="020B0604020202020204" pitchFamily="34" charset="0"/>
              <a:buChar char="•"/>
            </a:pPr>
            <a:r>
              <a:rPr lang="es-ES_tradnl" sz="2200" dirty="0" smtClean="0"/>
              <a:t>Menores de 26 años que estaban inscriptos en </a:t>
            </a:r>
            <a:r>
              <a:rPr lang="es-ES_tradnl" sz="2200" dirty="0" err="1" smtClean="0"/>
              <a:t>Medicaid</a:t>
            </a:r>
            <a:r>
              <a:rPr lang="es-ES_tradnl" sz="2200" dirty="0" smtClean="0"/>
              <a:t> mientras estaban bajo cuidado adoptivo a los 18 años o que hayan alcanzado la mayoría de edad para recibir dicho cuidado (sin evaluación de ingresos)</a:t>
            </a:r>
          </a:p>
          <a:p>
            <a:pPr marL="971550" lvl="1" indent="-514350">
              <a:lnSpc>
                <a:spcPts val="2800"/>
              </a:lnSpc>
              <a:buFont typeface="+mj-lt"/>
              <a:buAutoNum type="arabicPeriod"/>
            </a:pPr>
            <a:r>
              <a:rPr lang="es-ES_tradnl" sz="2400" dirty="0" smtClean="0"/>
              <a:t>Grupo de elegibilidad opcional para personas con ingresos por encima de 133% del FPL</a:t>
            </a:r>
          </a:p>
          <a:p>
            <a:pPr marL="1260475" lvl="2" indent="-282575">
              <a:buSzPct val="100000"/>
              <a:buFont typeface="Arial" panose="020B0604020202020204" pitchFamily="34" charset="0"/>
              <a:buChar char="•"/>
            </a:pPr>
            <a:r>
              <a:rPr lang="es-ES_tradnl" sz="2200" dirty="0" smtClean="0"/>
              <a:t>Menores de 65 años con ingresos por encima del 133%</a:t>
            </a:r>
            <a:br>
              <a:rPr lang="es-ES_tradnl" sz="2200" dirty="0" smtClean="0"/>
            </a:br>
            <a:r>
              <a:rPr lang="es-ES_tradnl" sz="2200" dirty="0" smtClean="0"/>
              <a:t> del FPL</a:t>
            </a:r>
          </a:p>
          <a:p>
            <a:pPr marL="0" indent="0">
              <a:buNone/>
            </a:pPr>
            <a:endParaRPr lang="es-US" dirty="0"/>
          </a:p>
        </p:txBody>
      </p:sp>
      <p:sp>
        <p:nvSpPr>
          <p:cNvPr id="3" name="Date Placeholder 2"/>
          <p:cNvSpPr>
            <a:spLocks noGrp="1"/>
          </p:cNvSpPr>
          <p:nvPr>
            <p:ph type="dt" sz="half" idx="10"/>
          </p:nvPr>
        </p:nvSpPr>
        <p:spPr/>
        <p:txBody>
          <a:bodyPr/>
          <a:lstStyle/>
          <a:p>
            <a:r>
              <a:rPr lang="en-US" smtClean="0"/>
              <a:t>November 2015</a:t>
            </a:r>
            <a:endParaRPr lang="es-US" dirty="0"/>
          </a:p>
        </p:txBody>
      </p:sp>
      <p:sp>
        <p:nvSpPr>
          <p:cNvPr id="12" name="Footer Placeholder 4"/>
          <p:cNvSpPr>
            <a:spLocks noGrp="1"/>
          </p:cNvSpPr>
          <p:nvPr>
            <p:ph type="ftr" sz="quarter" idx="4294967295"/>
          </p:nvPr>
        </p:nvSpPr>
        <p:spPr>
          <a:xfrm>
            <a:off x="2590800" y="6340475"/>
            <a:ext cx="39624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solidFill>
                  <a:prstClr val="black"/>
                </a:solidFill>
              </a:rPr>
              <a:t>Marketplace for Immigrant Families</a:t>
            </a:r>
            <a:endParaRPr lang="es-US" dirty="0">
              <a:solidFill>
                <a:prstClr val="black"/>
              </a:solidFill>
            </a:endParaRPr>
          </a:p>
        </p:txBody>
      </p:sp>
      <p:sp>
        <p:nvSpPr>
          <p:cNvPr id="10" name="Slide Number Placeholder 5"/>
          <p:cNvSpPr>
            <a:spLocks noGrp="1"/>
          </p:cNvSpPr>
          <p:nvPr>
            <p:ph type="sldNum" sz="quarter" idx="12"/>
          </p:nvPr>
        </p:nvSpPr>
        <p:spPr/>
        <p:txBody>
          <a:bodyPr/>
          <a:lstStyle/>
          <a:p>
            <a:pPr algn="r"/>
            <a:fld id="{9418AAB6-4650-4C46-97D6-618B9D2525ED}" type="slidenum">
              <a:rPr lang="en-US" smtClean="0">
                <a:latin typeface="+mn-lt"/>
              </a:rPr>
              <a:pPr algn="r"/>
              <a:t>25</a:t>
            </a:fld>
            <a:endParaRPr lang="es-US" dirty="0">
              <a:latin typeface="+mn-lt"/>
            </a:endParaRPr>
          </a:p>
        </p:txBody>
      </p:sp>
    </p:spTree>
    <p:extLst>
      <p:ext uri="{BB962C8B-B14F-4D97-AF65-F5344CB8AC3E}">
        <p14:creationId xmlns:p14="http://schemas.microsoft.com/office/powerpoint/2010/main" val="15500553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Autofit/>
          </a:bodyPr>
          <a:lstStyle/>
          <a:p>
            <a:r>
              <a:rPr dirty="0" smtClean="0"/>
              <a:t>Acceso de inmigrantes a Medicaid y al CHIP (no ciudadanos calificados)</a:t>
            </a:r>
            <a:endParaRPr lang="es-US" dirty="0"/>
          </a:p>
        </p:txBody>
      </p:sp>
      <p:sp>
        <p:nvSpPr>
          <p:cNvPr id="2" name="Content Placeholder 1"/>
          <p:cNvSpPr>
            <a:spLocks noGrp="1"/>
          </p:cNvSpPr>
          <p:nvPr>
            <p:ph idx="1"/>
          </p:nvPr>
        </p:nvSpPr>
        <p:spPr>
          <a:xfrm>
            <a:off x="457200" y="1371600"/>
            <a:ext cx="8229600" cy="4953000"/>
          </a:xfrm>
        </p:spPr>
        <p:txBody>
          <a:bodyPr>
            <a:normAutofit fontScale="92500" lnSpcReduction="20000"/>
          </a:bodyPr>
          <a:lstStyle/>
          <a:p>
            <a:r>
              <a:rPr lang="en-US" sz="2400" dirty="0" smtClean="0"/>
              <a:t>El término "no ciudadano calificado" incluye, pero no se limita únicamente a:</a:t>
            </a:r>
          </a:p>
          <a:p>
            <a:pPr lvl="1"/>
            <a:r>
              <a:rPr lang="en-US" sz="1600" dirty="0" smtClean="0"/>
              <a:t>Residente permanente legal (LPR/titular de tarjeta verde) </a:t>
            </a:r>
            <a:endParaRPr lang="es-US" sz="1600" dirty="0" smtClean="0"/>
          </a:p>
          <a:p>
            <a:pPr lvl="1"/>
            <a:r>
              <a:rPr lang="en-US" sz="1600" dirty="0" smtClean="0"/>
              <a:t>Asilados</a:t>
            </a:r>
          </a:p>
          <a:p>
            <a:pPr lvl="1"/>
            <a:r>
              <a:rPr lang="en-US" sz="1600" dirty="0" smtClean="0"/>
              <a:t>Refugiados</a:t>
            </a:r>
          </a:p>
          <a:p>
            <a:pPr lvl="1"/>
            <a:r>
              <a:rPr lang="en-US" sz="1600" dirty="0" smtClean="0"/>
              <a:t>Cubanos/ haitianos admitidos</a:t>
            </a:r>
          </a:p>
          <a:p>
            <a:pPr lvl="1"/>
            <a:r>
              <a:rPr lang="en-US" sz="1600" dirty="0" smtClean="0"/>
              <a:t>Entró a los EE. UU. bajo palabra durante al menos un año </a:t>
            </a:r>
            <a:endParaRPr lang="es-US" sz="1600" dirty="0" smtClean="0"/>
          </a:p>
          <a:p>
            <a:pPr lvl="1"/>
            <a:r>
              <a:rPr lang="en-US" sz="1600" dirty="0" smtClean="0"/>
              <a:t>Entrada condicional concedida antes de 1980</a:t>
            </a:r>
          </a:p>
          <a:p>
            <a:pPr lvl="1"/>
            <a:r>
              <a:rPr lang="en-US" sz="1600" dirty="0" smtClean="0"/>
              <a:t>No ciudadanos, cónyuges, hijos o padre/madre maltratados que tengan una solicitud pendiente o aprobada con el DHS</a:t>
            </a:r>
          </a:p>
          <a:p>
            <a:pPr lvl="1"/>
            <a:r>
              <a:rPr lang="en-US" sz="1600" dirty="0" smtClean="0"/>
              <a:t>Víctimas de tráfico de personas y su cónyuge, hijo, hermano(a) o padre/madre y personas con una solicitud pendiente para una visa de víctima de tráfico de personas</a:t>
            </a:r>
            <a:r>
              <a:rPr lang="en-US" sz="1600" dirty="0"/>
              <a:t> </a:t>
            </a:r>
            <a:endParaRPr lang="es-US" sz="1600" dirty="0" smtClean="0"/>
          </a:p>
          <a:p>
            <a:pPr lvl="1"/>
            <a:r>
              <a:rPr lang="en-US" sz="1600" dirty="0" smtClean="0"/>
              <a:t>Personas con suspensión de deportación o expulsión concedidas</a:t>
            </a:r>
          </a:p>
          <a:p>
            <a:pPr lvl="1"/>
            <a:r>
              <a:rPr lang="en-US" sz="1600" dirty="0" smtClean="0"/>
              <a:t>Algunos inmigrantes amerasiáticos </a:t>
            </a:r>
          </a:p>
          <a:p>
            <a:pPr lvl="1"/>
            <a:r>
              <a:rPr lang="en-US" sz="1600" dirty="0" smtClean="0"/>
              <a:t>Miembros de una tribu indígena reconocida federalmente o algunos indígenas americanos nacidos en Canadá </a:t>
            </a:r>
            <a:endParaRPr lang="es-US" sz="1600" dirty="0" smtClean="0"/>
          </a:p>
          <a:p>
            <a:pPr lvl="1">
              <a:lnSpc>
                <a:spcPct val="120000"/>
              </a:lnSpc>
              <a:spcBef>
                <a:spcPts val="300"/>
              </a:spcBef>
            </a:pPr>
            <a:r>
              <a:rPr lang="en-US" sz="1600" dirty="0"/>
              <a:t>Titulares de visas de inmigrante especiales de Irak o Afganistán</a:t>
            </a:r>
          </a:p>
          <a:p>
            <a:r>
              <a:rPr lang="en-US" sz="1800" dirty="0" smtClean="0"/>
              <a:t>Los no ciudadanos calificados también deben cumplir con todos los demás requisitos de elegibilidad para Medicaid en su estado (es decir, requisitos de ingresos y residencia en su estado).</a:t>
            </a:r>
            <a:endParaRPr lang="es-US" sz="1800" dirty="0"/>
          </a:p>
        </p:txBody>
      </p:sp>
      <p:sp>
        <p:nvSpPr>
          <p:cNvPr id="9" name="Date Placeholder 2"/>
          <p:cNvSpPr txBox="1">
            <a:spLocks/>
          </p:cNvSpPr>
          <p:nvPr/>
        </p:nvSpPr>
        <p:spPr>
          <a:xfrm>
            <a:off x="457200" y="634047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rPr>
              <a:t>Noviembre de 2015</a:t>
            </a:r>
            <a:endParaRPr kumimoji="0" lang="es-US" sz="1200" b="0" i="0" u="none" strike="noStrike" kern="1200" cap="none" spc="0" normalizeH="0" baseline="0" noProof="0" dirty="0">
              <a:ln>
                <a:noFill/>
              </a:ln>
              <a:solidFill>
                <a:prstClr val="black"/>
              </a:solidFill>
              <a:effectLst/>
              <a:uLnTx/>
              <a:uFillTx/>
              <a:latin typeface="Calibri" panose="020F0502020204030204" pitchFamily="34" charset="0"/>
              <a:ea typeface="+mn-ea"/>
            </a:endParaRPr>
          </a:p>
        </p:txBody>
      </p:sp>
      <p:sp>
        <p:nvSpPr>
          <p:cNvPr id="7" name="Footer Placeholder 4"/>
          <p:cNvSpPr txBox="1">
            <a:spLocks/>
          </p:cNvSpPr>
          <p:nvPr/>
        </p:nvSpPr>
        <p:spPr>
          <a:xfrm>
            <a:off x="2590800" y="6340475"/>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panose="020F0502020204030204" pitchFamily="34" charset="0"/>
              </a:rPr>
              <a:t>Mercado para familias de inmigrantes</a:t>
            </a:r>
            <a:endParaRPr kumimoji="0" lang="es-US" sz="1200" b="0" i="0" u="none" strike="noStrike" kern="0" cap="none" spc="0" normalizeH="0" baseline="0" noProof="0" dirty="0">
              <a:ln>
                <a:noFill/>
              </a:ln>
              <a:solidFill>
                <a:prstClr val="black"/>
              </a:solidFill>
              <a:effectLst/>
              <a:uLnTx/>
              <a:uFillTx/>
              <a:latin typeface="Calibri" panose="020F0502020204030204" pitchFamily="34" charset="0"/>
              <a:ea typeface="+mn-ea"/>
            </a:endParaRPr>
          </a:p>
        </p:txBody>
      </p:sp>
      <p:sp>
        <p:nvSpPr>
          <p:cNvPr id="8" name="Slide Number Placeholder 7"/>
          <p:cNvSpPr txBox="1">
            <a:spLocks/>
          </p:cNvSpPr>
          <p:nvPr/>
        </p:nvSpPr>
        <p:spPr>
          <a:xfrm>
            <a:off x="6553200" y="63404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C7DC1E6-81B2-456F-AAD5-518541D82B07}" type="slidenum">
              <a:rPr kumimoji="0" lang="en-US" b="0" i="0" u="none" strike="noStrike" kern="0" cap="none" spc="0" normalizeH="0" baseline="0" noProof="0" smtClean="0">
                <a:ln>
                  <a:noFill/>
                </a:ln>
                <a:solidFill>
                  <a:sysClr val="windowText" lastClr="000000"/>
                </a:solidFill>
                <a:effectLst/>
                <a:uLnTx/>
                <a:uFillTx/>
                <a:latin typeface="Calibri" panose="020F05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s-US" b="0" i="0" u="none" strike="noStrike" kern="0" cap="none" spc="0" normalizeH="0" baseline="0" noProof="0" dirty="0">
              <a:ln>
                <a:noFill/>
              </a:ln>
              <a:solidFill>
                <a:sysClr val="windowText" lastClr="000000"/>
              </a:solidFill>
              <a:effectLst/>
              <a:uLnTx/>
              <a:uFillTx/>
              <a:latin typeface="Calibri" panose="020F0502020204030204" pitchFamily="34" charset="0"/>
              <a:ea typeface="+mn-ea"/>
            </a:endParaRPr>
          </a:p>
        </p:txBody>
      </p:sp>
    </p:spTree>
    <p:extLst>
      <p:ext uri="{BB962C8B-B14F-4D97-AF65-F5344CB8AC3E}">
        <p14:creationId xmlns:p14="http://schemas.microsoft.com/office/powerpoint/2010/main" val="10915315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Autofit/>
          </a:bodyPr>
          <a:lstStyle/>
          <a:p>
            <a:r>
              <a:rPr sz="3400" dirty="0" smtClean="0"/>
              <a:t>Acceso de inmigrantes a Medicaid y CHIP (excepciones al período de espera de 5 años)</a:t>
            </a:r>
            <a:endParaRPr lang="es-US" sz="3400" dirty="0"/>
          </a:p>
        </p:txBody>
      </p:sp>
      <p:sp>
        <p:nvSpPr>
          <p:cNvPr id="2" name="Content Placeholder 1"/>
          <p:cNvSpPr>
            <a:spLocks noGrp="1"/>
          </p:cNvSpPr>
          <p:nvPr>
            <p:ph idx="1"/>
          </p:nvPr>
        </p:nvSpPr>
        <p:spPr>
          <a:xfrm>
            <a:off x="445477" y="1271099"/>
            <a:ext cx="8686800" cy="5069376"/>
          </a:xfrm>
        </p:spPr>
        <p:txBody>
          <a:bodyPr>
            <a:noAutofit/>
          </a:bodyPr>
          <a:lstStyle/>
          <a:p>
            <a:pPr>
              <a:lnSpc>
                <a:spcPct val="120000"/>
              </a:lnSpc>
              <a:spcBef>
                <a:spcPts val="300"/>
              </a:spcBef>
            </a:pPr>
            <a:r>
              <a:rPr lang="en-US" sz="1800" dirty="0" smtClean="0"/>
              <a:t>Algunos no ciudadanos calificados están exentos del período de espera de 5 años para Medicaid y CHIP</a:t>
            </a:r>
          </a:p>
          <a:p>
            <a:pPr lvl="1">
              <a:lnSpc>
                <a:spcPts val="2300"/>
              </a:lnSpc>
              <a:spcBef>
                <a:spcPts val="300"/>
              </a:spcBef>
            </a:pPr>
            <a:r>
              <a:rPr lang="en-US" sz="1800" dirty="0" smtClean="0"/>
              <a:t>Refugiados</a:t>
            </a:r>
            <a:endParaRPr lang="es-US" sz="1800" strike="sngStrike" dirty="0" smtClean="0"/>
          </a:p>
          <a:p>
            <a:pPr lvl="1">
              <a:lnSpc>
                <a:spcPts val="2300"/>
              </a:lnSpc>
              <a:spcBef>
                <a:spcPts val="300"/>
              </a:spcBef>
            </a:pPr>
            <a:r>
              <a:rPr lang="en-US" sz="1800" dirty="0" smtClean="0"/>
              <a:t>Asilados</a:t>
            </a:r>
          </a:p>
          <a:p>
            <a:pPr lvl="1">
              <a:lnSpc>
                <a:spcPts val="2300"/>
              </a:lnSpc>
              <a:spcBef>
                <a:spcPts val="300"/>
              </a:spcBef>
            </a:pPr>
            <a:r>
              <a:rPr lang="en-US" sz="1800" dirty="0" smtClean="0"/>
              <a:t>Personas con suspensión de deportación o expulsión concedidas</a:t>
            </a:r>
          </a:p>
          <a:p>
            <a:pPr lvl="1">
              <a:lnSpc>
                <a:spcPts val="2300"/>
              </a:lnSpc>
              <a:spcBef>
                <a:spcPts val="300"/>
              </a:spcBef>
            </a:pPr>
            <a:r>
              <a:rPr lang="en-US" sz="1800" dirty="0" smtClean="0"/>
              <a:t>Cubanos y haitianos admitidos</a:t>
            </a:r>
          </a:p>
          <a:p>
            <a:pPr lvl="1">
              <a:lnSpc>
                <a:spcPts val="2300"/>
              </a:lnSpc>
              <a:spcBef>
                <a:spcPts val="300"/>
              </a:spcBef>
            </a:pPr>
            <a:r>
              <a:rPr lang="en-US" sz="1800" dirty="0" smtClean="0"/>
              <a:t>Inmigrantes amerasiáticos</a:t>
            </a:r>
          </a:p>
          <a:p>
            <a:pPr lvl="1">
              <a:lnSpc>
                <a:spcPts val="2300"/>
              </a:lnSpc>
              <a:spcBef>
                <a:spcPts val="300"/>
              </a:spcBef>
            </a:pPr>
            <a:r>
              <a:rPr lang="en-US" sz="1800" dirty="0" smtClean="0"/>
              <a:t>Titulares de visas de inmigrante especiales de Irak o Afganistán</a:t>
            </a:r>
          </a:p>
          <a:p>
            <a:pPr lvl="1">
              <a:lnSpc>
                <a:spcPts val="2300"/>
              </a:lnSpc>
              <a:spcBef>
                <a:spcPts val="300"/>
              </a:spcBef>
            </a:pPr>
            <a:r>
              <a:rPr lang="en-US" sz="1800" dirty="0"/>
              <a:t>Residentes permanentes legales que se ajustan desde un estado exento del período de espera de 5 años </a:t>
            </a:r>
          </a:p>
          <a:p>
            <a:pPr lvl="1">
              <a:lnSpc>
                <a:spcPts val="2300"/>
              </a:lnSpc>
              <a:spcBef>
                <a:spcPts val="300"/>
              </a:spcBef>
            </a:pPr>
            <a:r>
              <a:rPr lang="en-US" sz="1800" dirty="0" smtClean="0"/>
              <a:t>Víctima de tráfico de personas y su cónyuge, hijo, hermano(a) o padre/madre </a:t>
            </a:r>
            <a:endParaRPr lang="es-US" sz="1800" dirty="0" smtClean="0"/>
          </a:p>
          <a:p>
            <a:pPr lvl="1">
              <a:lnSpc>
                <a:spcPts val="2300"/>
              </a:lnSpc>
              <a:spcBef>
                <a:spcPts val="300"/>
              </a:spcBef>
            </a:pPr>
            <a:r>
              <a:rPr lang="en-US" sz="1800" dirty="0"/>
              <a:t>Veteranos y militares en actividad y sus cónyuges y dependientes solteros que también tengan el estado de "no ciudadano calificado" </a:t>
            </a:r>
            <a:endParaRPr lang="es-US" sz="1800" strike="sngStrike" dirty="0" smtClean="0"/>
          </a:p>
          <a:p>
            <a:pPr lvl="1">
              <a:lnSpc>
                <a:spcPts val="2300"/>
              </a:lnSpc>
              <a:spcBef>
                <a:spcPts val="300"/>
              </a:spcBef>
            </a:pPr>
            <a:r>
              <a:rPr lang="en-US" sz="1800" dirty="0" smtClean="0"/>
              <a:t>Miembros de una tribu indígena reconocida federalmente o indígena americano nacido en Canadá</a:t>
            </a:r>
          </a:p>
          <a:p>
            <a:pPr marL="341312" lvl="1" indent="0">
              <a:lnSpc>
                <a:spcPct val="120000"/>
              </a:lnSpc>
              <a:spcBef>
                <a:spcPts val="300"/>
              </a:spcBef>
              <a:buNone/>
            </a:pPr>
            <a:endParaRPr lang="es-US" sz="1600" dirty="0"/>
          </a:p>
        </p:txBody>
      </p:sp>
      <p:sp>
        <p:nvSpPr>
          <p:cNvPr id="9" name="Date Placeholder 2"/>
          <p:cNvSpPr txBox="1">
            <a:spLocks/>
          </p:cNvSpPr>
          <p:nvPr/>
        </p:nvSpPr>
        <p:spPr>
          <a:xfrm>
            <a:off x="457200" y="634047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rPr>
              <a:t>Noviembre de 2015</a:t>
            </a:r>
            <a:endParaRPr kumimoji="0" lang="es-US" sz="1200" b="0" i="0" u="none" strike="noStrike" kern="1200" cap="none" spc="0" normalizeH="0" baseline="0" noProof="0" dirty="0">
              <a:ln>
                <a:noFill/>
              </a:ln>
              <a:solidFill>
                <a:prstClr val="black"/>
              </a:solidFill>
              <a:effectLst/>
              <a:uLnTx/>
              <a:uFillTx/>
              <a:latin typeface="Calibri" panose="020F0502020204030204" pitchFamily="34" charset="0"/>
              <a:ea typeface="+mn-ea"/>
            </a:endParaRPr>
          </a:p>
        </p:txBody>
      </p:sp>
      <p:sp>
        <p:nvSpPr>
          <p:cNvPr id="7" name="Footer Placeholder 4"/>
          <p:cNvSpPr txBox="1">
            <a:spLocks/>
          </p:cNvSpPr>
          <p:nvPr/>
        </p:nvSpPr>
        <p:spPr>
          <a:xfrm>
            <a:off x="2590800" y="6340475"/>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panose="020F0502020204030204" pitchFamily="34" charset="0"/>
              </a:rPr>
              <a:t>Mercado para familias de inmigrantes</a:t>
            </a:r>
            <a:endParaRPr kumimoji="0" lang="es-US" sz="1200" b="0" i="0" u="none" strike="noStrike" kern="0" cap="none" spc="0" normalizeH="0" baseline="0" noProof="0" dirty="0">
              <a:ln>
                <a:noFill/>
              </a:ln>
              <a:solidFill>
                <a:prstClr val="black"/>
              </a:solidFill>
              <a:effectLst/>
              <a:uLnTx/>
              <a:uFillTx/>
              <a:latin typeface="Calibri" panose="020F0502020204030204" pitchFamily="34" charset="0"/>
              <a:ea typeface="+mn-ea"/>
            </a:endParaRPr>
          </a:p>
        </p:txBody>
      </p:sp>
      <p:sp>
        <p:nvSpPr>
          <p:cNvPr id="8" name="Slide Number Placeholder 7"/>
          <p:cNvSpPr txBox="1">
            <a:spLocks/>
          </p:cNvSpPr>
          <p:nvPr/>
        </p:nvSpPr>
        <p:spPr>
          <a:xfrm>
            <a:off x="6553200" y="63404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C7DC1E6-81B2-456F-AAD5-518541D82B07}" type="slidenum">
              <a:rPr kumimoji="0" lang="en-US" b="0" i="0" u="none" strike="noStrike" kern="0" cap="none" spc="0" normalizeH="0" baseline="0" noProof="0" smtClean="0">
                <a:ln>
                  <a:noFill/>
                </a:ln>
                <a:solidFill>
                  <a:sysClr val="windowText" lastClr="000000"/>
                </a:solidFill>
                <a:effectLst/>
                <a:uLnTx/>
                <a:uFillTx/>
                <a:latin typeface="Calibri" panose="020F05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s-US" b="0" i="0" u="none" strike="noStrike" kern="0" cap="none" spc="0" normalizeH="0" baseline="0" noProof="0" dirty="0">
              <a:ln>
                <a:noFill/>
              </a:ln>
              <a:solidFill>
                <a:sysClr val="windowText" lastClr="000000"/>
              </a:solidFill>
              <a:effectLst/>
              <a:uLnTx/>
              <a:uFillTx/>
              <a:latin typeface="Calibri" panose="020F0502020204030204" pitchFamily="34" charset="0"/>
              <a:ea typeface="+mn-ea"/>
            </a:endParaRPr>
          </a:p>
        </p:txBody>
      </p:sp>
    </p:spTree>
    <p:extLst>
      <p:ext uri="{BB962C8B-B14F-4D97-AF65-F5344CB8AC3E}">
        <p14:creationId xmlns:p14="http://schemas.microsoft.com/office/powerpoint/2010/main" val="23591310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dirty="0" smtClean="0"/>
              <a:t>Medic</a:t>
            </a:r>
            <a:r>
              <a:rPr lang="en-US" dirty="0" smtClean="0"/>
              <a:t>aid</a:t>
            </a:r>
            <a:r>
              <a:rPr dirty="0" smtClean="0"/>
              <a:t> y el Mercado</a:t>
            </a:r>
            <a:endParaRPr lang="es-US" dirty="0"/>
          </a:p>
        </p:txBody>
      </p:sp>
      <p:sp>
        <p:nvSpPr>
          <p:cNvPr id="2" name="Content Placeholder 1"/>
          <p:cNvSpPr>
            <a:spLocks noGrp="1"/>
          </p:cNvSpPr>
          <p:nvPr>
            <p:ph idx="1"/>
          </p:nvPr>
        </p:nvSpPr>
        <p:spPr>
          <a:xfrm>
            <a:off x="457200" y="1447800"/>
            <a:ext cx="8229600" cy="4525963"/>
          </a:xfrm>
        </p:spPr>
        <p:txBody>
          <a:bodyPr>
            <a:normAutofit fontScale="62500" lnSpcReduction="20000"/>
          </a:bodyPr>
          <a:lstStyle/>
          <a:p>
            <a:pPr>
              <a:lnSpc>
                <a:spcPct val="110000"/>
              </a:lnSpc>
              <a:spcBef>
                <a:spcPts val="600"/>
              </a:spcBef>
            </a:pPr>
            <a:r>
              <a:rPr lang="en-US" sz="3600" dirty="0" smtClean="0">
                <a:latin typeface="Calibri" pitchFamily="34" charset="0"/>
              </a:rPr>
              <a:t>Si es elegible para Medicaid, no es elegible para los </a:t>
            </a:r>
            <a:r>
              <a:rPr lang="en-US" sz="3600" dirty="0" err="1" smtClean="0">
                <a:latin typeface="Calibri" pitchFamily="34" charset="0"/>
              </a:rPr>
              <a:t>créditos</a:t>
            </a:r>
            <a:r>
              <a:rPr lang="en-US" sz="3600" dirty="0" smtClean="0">
                <a:latin typeface="Calibri" pitchFamily="34" charset="0"/>
              </a:rPr>
              <a:t> </a:t>
            </a:r>
            <a:r>
              <a:rPr lang="en-US" sz="3600" dirty="0" err="1" smtClean="0">
                <a:latin typeface="Calibri" pitchFamily="34" charset="0"/>
              </a:rPr>
              <a:t>fiscales</a:t>
            </a:r>
            <a:r>
              <a:rPr lang="en-US" sz="3600" dirty="0" smtClean="0">
                <a:latin typeface="Calibri" pitchFamily="34" charset="0"/>
              </a:rPr>
              <a:t> para las primas ni las reducciones de gastos compartidos para las coberturas en el Mercado</a:t>
            </a:r>
            <a:endParaRPr lang="es-US" sz="3600" dirty="0">
              <a:latin typeface="Calibri" pitchFamily="34" charset="0"/>
              <a:ea typeface="ＭＳ Ｐゴシック" pitchFamily="34" charset="-128"/>
            </a:endParaRPr>
          </a:p>
          <a:p>
            <a:pPr>
              <a:lnSpc>
                <a:spcPct val="110000"/>
              </a:lnSpc>
              <a:spcBef>
                <a:spcPts val="600"/>
              </a:spcBef>
            </a:pPr>
            <a:r>
              <a:rPr lang="en-US" sz="3600" dirty="0" smtClean="0">
                <a:latin typeface="Calibri" pitchFamily="34" charset="0"/>
              </a:rPr>
              <a:t>Puede vivir en un estado que NO haya expandido la cobertura de Medicaid</a:t>
            </a:r>
          </a:p>
          <a:p>
            <a:pPr lvl="1">
              <a:lnSpc>
                <a:spcPct val="110000"/>
              </a:lnSpc>
              <a:spcBef>
                <a:spcPts val="600"/>
              </a:spcBef>
            </a:pPr>
            <a:r>
              <a:rPr lang="en-US" sz="3100" dirty="0" smtClean="0">
                <a:latin typeface="Calibri" pitchFamily="34" charset="0"/>
              </a:rPr>
              <a:t>Si sus ingresos están </a:t>
            </a:r>
            <a:r>
              <a:rPr lang="en-US" sz="3100" b="1" dirty="0" smtClean="0">
                <a:latin typeface="Calibri" pitchFamily="34" charset="0"/>
              </a:rPr>
              <a:t>por encima del </a:t>
            </a:r>
            <a:r>
              <a:rPr lang="en-US" sz="3100" dirty="0" smtClean="0">
                <a:latin typeface="Calibri" pitchFamily="34" charset="0"/>
              </a:rPr>
              <a:t>100% del FPL, puede ser elegible para los </a:t>
            </a:r>
            <a:r>
              <a:rPr lang="en-US" sz="3100" dirty="0" err="1" smtClean="0">
                <a:latin typeface="Calibri" pitchFamily="34" charset="0"/>
              </a:rPr>
              <a:t>créditos</a:t>
            </a:r>
            <a:r>
              <a:rPr lang="en-US" sz="3100" dirty="0" smtClean="0">
                <a:latin typeface="Calibri" pitchFamily="34" charset="0"/>
              </a:rPr>
              <a:t> </a:t>
            </a:r>
            <a:r>
              <a:rPr lang="en-US" sz="3100" dirty="0" err="1" smtClean="0">
                <a:latin typeface="Calibri" pitchFamily="34" charset="0"/>
              </a:rPr>
              <a:t>fiscales</a:t>
            </a:r>
            <a:r>
              <a:rPr lang="en-US" sz="3100" dirty="0" smtClean="0">
                <a:latin typeface="Calibri" pitchFamily="34" charset="0"/>
              </a:rPr>
              <a:t> para las primas y las reducciones de gastos compartidos (aproximadamente $23,850 para una familia de 4 en 2015 [superior en Alaska y Hawái])</a:t>
            </a:r>
            <a:endParaRPr lang="es-US" sz="3100" dirty="0">
              <a:latin typeface="Calibri" pitchFamily="34" charset="0"/>
              <a:ea typeface="ＭＳ Ｐゴシック" pitchFamily="34" charset="-128"/>
            </a:endParaRPr>
          </a:p>
          <a:p>
            <a:pPr lvl="1">
              <a:lnSpc>
                <a:spcPct val="110000"/>
              </a:lnSpc>
              <a:spcBef>
                <a:spcPts val="600"/>
              </a:spcBef>
            </a:pPr>
            <a:r>
              <a:rPr lang="en-US" sz="3100" dirty="0" smtClean="0">
                <a:latin typeface="Calibri" pitchFamily="34" charset="0"/>
              </a:rPr>
              <a:t>Si sus ingresos están </a:t>
            </a:r>
            <a:r>
              <a:rPr lang="en-US" sz="3100" b="1" dirty="0" smtClean="0">
                <a:latin typeface="Calibri" pitchFamily="34" charset="0"/>
              </a:rPr>
              <a:t>por debajo del </a:t>
            </a:r>
            <a:r>
              <a:rPr lang="en-US" sz="3100" dirty="0" smtClean="0">
                <a:latin typeface="Calibri" pitchFamily="34" charset="0"/>
              </a:rPr>
              <a:t>100% del FPL, no es elegible para un </a:t>
            </a:r>
            <a:r>
              <a:rPr lang="en-US" sz="3100" dirty="0" err="1" smtClean="0">
                <a:latin typeface="Calibri" pitchFamily="34" charset="0"/>
              </a:rPr>
              <a:t>crédito</a:t>
            </a:r>
            <a:r>
              <a:rPr lang="en-US" sz="3100" dirty="0" smtClean="0">
                <a:latin typeface="Calibri" pitchFamily="34" charset="0"/>
              </a:rPr>
              <a:t> fiscal para las primas ni para reducciones de gastos compartidos, a menos que</a:t>
            </a:r>
            <a:r>
              <a:rPr lang="en-US" sz="3100" dirty="0" smtClean="0"/>
              <a:t> sea un inmigrante legalmente presente y no sea elegible para Medicaid o CHIP </a:t>
            </a:r>
            <a:r>
              <a:rPr lang="en-US" sz="3100" b="1" dirty="0" smtClean="0"/>
              <a:t>en función de su estado de inmigración </a:t>
            </a:r>
            <a:endParaRPr lang="es-US" sz="3100" b="1" dirty="0"/>
          </a:p>
          <a:p>
            <a:pPr lvl="2">
              <a:lnSpc>
                <a:spcPct val="110000"/>
              </a:lnSpc>
              <a:spcBef>
                <a:spcPts val="600"/>
              </a:spcBef>
            </a:pPr>
            <a:r>
              <a:rPr lang="en-US" sz="2700" dirty="0" smtClean="0">
                <a:latin typeface="Calibri" pitchFamily="34" charset="0"/>
              </a:rPr>
              <a:t>Elegible para una exención de la cuota por dificultad (pago por responsabilidad compartida) por no poder mantener una cobertura esencial mínima</a:t>
            </a:r>
            <a:endParaRPr lang="es-US" sz="2700" dirty="0">
              <a:latin typeface="Calibri" pitchFamily="34" charset="0"/>
              <a:ea typeface="ＭＳ Ｐゴシック" pitchFamily="34" charset="-128"/>
            </a:endParaRPr>
          </a:p>
        </p:txBody>
      </p:sp>
      <p:sp>
        <p:nvSpPr>
          <p:cNvPr id="9" name="Date Placeholder 2"/>
          <p:cNvSpPr txBox="1">
            <a:spLocks/>
          </p:cNvSpPr>
          <p:nvPr/>
        </p:nvSpPr>
        <p:spPr>
          <a:xfrm>
            <a:off x="457200" y="634047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rPr>
              <a:t>Noviembre de 2015</a:t>
            </a:r>
            <a:endParaRPr kumimoji="0" lang="es-US" sz="1200" b="0" i="0" u="none" strike="noStrike" kern="1200" cap="none" spc="0" normalizeH="0" baseline="0" noProof="0" dirty="0">
              <a:ln>
                <a:noFill/>
              </a:ln>
              <a:solidFill>
                <a:prstClr val="black"/>
              </a:solidFill>
              <a:effectLst/>
              <a:uLnTx/>
              <a:uFillTx/>
              <a:latin typeface="Calibri" panose="020F0502020204030204" pitchFamily="34" charset="0"/>
              <a:ea typeface="+mn-ea"/>
            </a:endParaRPr>
          </a:p>
        </p:txBody>
      </p:sp>
      <p:sp>
        <p:nvSpPr>
          <p:cNvPr id="7" name="Footer Placeholder 4"/>
          <p:cNvSpPr txBox="1">
            <a:spLocks/>
          </p:cNvSpPr>
          <p:nvPr/>
        </p:nvSpPr>
        <p:spPr>
          <a:xfrm>
            <a:off x="2590800" y="6340475"/>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panose="020F0502020204030204" pitchFamily="34" charset="0"/>
              </a:rPr>
              <a:t>Mercado para familias de inmigrantes</a:t>
            </a:r>
            <a:endParaRPr kumimoji="0" lang="es-US" sz="1200" b="0" i="0" u="none" strike="noStrike" kern="0" cap="none" spc="0" normalizeH="0" baseline="0" noProof="0" dirty="0">
              <a:ln>
                <a:noFill/>
              </a:ln>
              <a:solidFill>
                <a:prstClr val="black"/>
              </a:solidFill>
              <a:effectLst/>
              <a:uLnTx/>
              <a:uFillTx/>
              <a:latin typeface="Calibri" panose="020F0502020204030204" pitchFamily="34" charset="0"/>
              <a:ea typeface="+mn-ea"/>
            </a:endParaRPr>
          </a:p>
        </p:txBody>
      </p:sp>
      <p:sp>
        <p:nvSpPr>
          <p:cNvPr id="8" name="Slide Number Placeholder 7"/>
          <p:cNvSpPr txBox="1">
            <a:spLocks/>
          </p:cNvSpPr>
          <p:nvPr/>
        </p:nvSpPr>
        <p:spPr>
          <a:xfrm>
            <a:off x="6553200" y="63404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C7DC1E6-81B2-456F-AAD5-518541D82B07}" type="slidenum">
              <a:rPr kumimoji="0" lang="en-US" b="0" i="0" u="none" strike="noStrike" kern="0" cap="none" spc="0" normalizeH="0" baseline="0" noProof="0" smtClean="0">
                <a:ln>
                  <a:noFill/>
                </a:ln>
                <a:solidFill>
                  <a:sysClr val="windowText" lastClr="000000"/>
                </a:solidFill>
                <a:effectLst/>
                <a:uLnTx/>
                <a:uFillTx/>
                <a:latin typeface="Calibri" panose="020F05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s-US" b="0" i="0" u="none" strike="noStrike" kern="0" cap="none" spc="0" normalizeH="0" baseline="0" noProof="0" dirty="0">
              <a:ln>
                <a:noFill/>
              </a:ln>
              <a:solidFill>
                <a:sysClr val="windowText" lastClr="000000"/>
              </a:solidFill>
              <a:effectLst/>
              <a:uLnTx/>
              <a:uFillTx/>
              <a:latin typeface="Calibri" panose="020F0502020204030204" pitchFamily="34" charset="0"/>
              <a:ea typeface="+mn-ea"/>
            </a:endParaRPr>
          </a:p>
        </p:txBody>
      </p:sp>
    </p:spTree>
    <p:extLst>
      <p:ext uri="{BB962C8B-B14F-4D97-AF65-F5344CB8AC3E}">
        <p14:creationId xmlns:p14="http://schemas.microsoft.com/office/powerpoint/2010/main" val="28780749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dirty="0" smtClean="0"/>
              <a:t>Todos deben:</a:t>
            </a:r>
            <a:endParaRPr lang="es-US" dirty="0"/>
          </a:p>
        </p:txBody>
      </p:sp>
      <p:graphicFrame>
        <p:nvGraphicFramePr>
          <p:cNvPr id="10" name="Table 9" descr="1. Ya tienen y no deben hacer nada.&#10;2. Están exentos y no deben pagar una cuota si no están cubiertos.&#10;3. Deben pagar una cuota." title="Cuadro de cómo las personas se verán afectadas por la cobertura esencial mínima"/>
          <p:cNvGraphicFramePr>
            <a:graphicFrameLocks noGrp="1"/>
          </p:cNvGraphicFramePr>
          <p:nvPr>
            <p:extLst>
              <p:ext uri="{D42A27DB-BD31-4B8C-83A1-F6EECF244321}">
                <p14:modId xmlns:p14="http://schemas.microsoft.com/office/powerpoint/2010/main" val="1825095816"/>
              </p:ext>
            </p:extLst>
          </p:nvPr>
        </p:nvGraphicFramePr>
        <p:xfrm>
          <a:off x="449979" y="1371600"/>
          <a:ext cx="8378370" cy="4876800"/>
        </p:xfrm>
        <a:graphic>
          <a:graphicData uri="http://schemas.openxmlformats.org/drawingml/2006/table">
            <a:tbl>
              <a:tblPr firstRow="1" bandRow="1">
                <a:tableStyleId>{5FD0F851-EC5A-4D38-B0AD-8093EC10F338}</a:tableStyleId>
              </a:tblPr>
              <a:tblGrid>
                <a:gridCol w="2739572"/>
                <a:gridCol w="2846008"/>
                <a:gridCol w="2792790"/>
              </a:tblGrid>
              <a:tr h="4876800">
                <a:tc>
                  <a:txBody>
                    <a:bodyPr/>
                    <a:lstStyle/>
                    <a:p>
                      <a:pPr marL="347663" indent="-347663"/>
                      <a:r>
                        <a:rPr lang="en-US" sz="2400" dirty="0" smtClean="0">
                          <a:latin typeface="+mj-lt"/>
                        </a:rPr>
                        <a:t> 1. </a:t>
                      </a:r>
                      <a:r>
                        <a:rPr lang="en-US" sz="2400" dirty="0" smtClean="0">
                          <a:solidFill>
                            <a:schemeClr val="tx1"/>
                          </a:solidFill>
                          <a:latin typeface="+mj-lt"/>
                        </a:rPr>
                        <a:t>Tener una cobertura </a:t>
                      </a:r>
                      <a:r>
                        <a:rPr lang="en-US" sz="2400" dirty="0" err="1" smtClean="0">
                          <a:solidFill>
                            <a:schemeClr val="tx1"/>
                          </a:solidFill>
                          <a:latin typeface="+mj-lt"/>
                        </a:rPr>
                        <a:t>esencial</a:t>
                      </a:r>
                      <a:r>
                        <a:rPr lang="en-US" sz="2400" dirty="0" smtClean="0">
                          <a:solidFill>
                            <a:schemeClr val="tx1"/>
                          </a:solidFill>
                          <a:latin typeface="+mj-lt"/>
                        </a:rPr>
                        <a:t> </a:t>
                      </a:r>
                      <a:br>
                        <a:rPr lang="en-US" sz="2400" dirty="0" smtClean="0">
                          <a:solidFill>
                            <a:schemeClr val="tx1"/>
                          </a:solidFill>
                          <a:latin typeface="+mj-lt"/>
                        </a:rPr>
                      </a:br>
                      <a:r>
                        <a:rPr lang="en-US" sz="2400" dirty="0" err="1" smtClean="0">
                          <a:solidFill>
                            <a:schemeClr val="tx1"/>
                          </a:solidFill>
                          <a:latin typeface="+mj-lt"/>
                        </a:rPr>
                        <a:t>mínima</a:t>
                      </a:r>
                      <a:endParaRPr lang="en-US" sz="2400" dirty="0" smtClean="0">
                        <a:solidFill>
                          <a:schemeClr val="tx1"/>
                        </a:solidFill>
                        <a:latin typeface="+mj-lt"/>
                      </a:endParaRPr>
                    </a:p>
                    <a:p>
                      <a:pPr marL="347663" indent="-347663"/>
                      <a:endParaRPr lang="es-US" sz="2200" dirty="0">
                        <a:solidFill>
                          <a:schemeClr val="tx1"/>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US" sz="2400" b="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US" sz="2400" b="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US" sz="2400" b="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US" sz="2400" b="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US" sz="1600" b="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latin typeface="+mj-lt"/>
                        </a:rPr>
                        <a:t>Ya están cubiertos y no deben hacer nada.</a:t>
                      </a:r>
                      <a:endParaRPr lang="es-US" sz="2400" dirty="0">
                        <a:latin typeface="+mj-lt"/>
                      </a:endParaRPr>
                    </a:p>
                  </a:txBody>
                  <a:tcPr>
                    <a:lnR w="12700" cap="flat" cmpd="sng" algn="ctr">
                      <a:solidFill>
                        <a:schemeClr val="tx1"/>
                      </a:solidFill>
                      <a:prstDash val="solid"/>
                      <a:round/>
                      <a:headEnd type="none" w="med" len="med"/>
                      <a:tailEnd type="none" w="med" len="med"/>
                    </a:lnR>
                    <a:solidFill>
                      <a:schemeClr val="accent5">
                        <a:lumMod val="40000"/>
                        <a:lumOff val="60000"/>
                      </a:schemeClr>
                    </a:solidFill>
                  </a:tcPr>
                </a:tc>
                <a:tc>
                  <a:txBody>
                    <a:bodyPr/>
                    <a:lstStyle/>
                    <a:p>
                      <a:pPr marL="290513" indent="-290513"/>
                      <a:r>
                        <a:rPr lang="en-US" sz="2400" b="1" dirty="0" smtClean="0">
                          <a:latin typeface="+mj-lt"/>
                        </a:rPr>
                        <a:t>2</a:t>
                      </a:r>
                      <a:r>
                        <a:rPr lang="en-US" sz="2400" b="1" dirty="0" smtClean="0">
                          <a:solidFill>
                            <a:schemeClr val="tx1"/>
                          </a:solidFill>
                          <a:latin typeface="+mj-lt"/>
                        </a:rPr>
                        <a:t>. Tener una exención del pago por responsabilidad </a:t>
                      </a:r>
                      <a:r>
                        <a:rPr lang="en-US" sz="2400" b="1" dirty="0" err="1" smtClean="0">
                          <a:solidFill>
                            <a:schemeClr val="tx1"/>
                          </a:solidFill>
                          <a:latin typeface="+mj-lt"/>
                        </a:rPr>
                        <a:t>compartida</a:t>
                      </a:r>
                      <a:r>
                        <a:rPr sz="2400" dirty="0"/>
                        <a:t> </a:t>
                      </a:r>
                      <a:r>
                        <a:rPr lang="en-US" sz="2400" b="1" dirty="0" smtClean="0">
                          <a:solidFill>
                            <a:schemeClr val="tx1"/>
                          </a:solidFill>
                          <a:latin typeface="+mj-lt"/>
                        </a:rPr>
                        <a:t>(</a:t>
                      </a:r>
                      <a:r>
                        <a:rPr lang="en-US" sz="2400" b="1" dirty="0" err="1" smtClean="0">
                          <a:solidFill>
                            <a:schemeClr val="tx1"/>
                          </a:solidFill>
                          <a:latin typeface="+mj-lt"/>
                        </a:rPr>
                        <a:t>multa</a:t>
                      </a:r>
                      <a:r>
                        <a:rPr lang="en-US" sz="2400" b="1" dirty="0" smtClean="0">
                          <a:solidFill>
                            <a:schemeClr val="tx1"/>
                          </a:solidFill>
                          <a:latin typeface="+mj-lt"/>
                        </a:rPr>
                        <a:t>)</a:t>
                      </a:r>
                      <a:endParaRPr lang="es-US" sz="2400" dirty="0">
                        <a:solidFill>
                          <a:schemeClr val="tx1"/>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US" sz="2400" b="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US" sz="2400" b="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latin typeface="+mj-lt"/>
                        </a:rPr>
                        <a:t>No deben tener una cobertura y no deberán pagar una cuota por no tener cobertura.</a:t>
                      </a:r>
                      <a:endParaRPr lang="es-US" sz="2400" dirty="0">
                        <a:latin typeface="+mj-l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347663" indent="-347663">
                        <a:buFont typeface="+mj-lt"/>
                        <a:buAutoNum type="arabicPeriod" startAt="3"/>
                      </a:pPr>
                      <a:r>
                        <a:rPr lang="en-US" sz="2400" b="1" dirty="0" smtClean="0">
                          <a:solidFill>
                            <a:schemeClr val="accent1">
                              <a:lumMod val="50000"/>
                            </a:schemeClr>
                          </a:solidFill>
                          <a:latin typeface="+mj-lt"/>
                        </a:rPr>
                        <a:t>Pagar </a:t>
                      </a:r>
                      <a:r>
                        <a:rPr lang="en-US" sz="2400" b="1" dirty="0" err="1" smtClean="0">
                          <a:solidFill>
                            <a:schemeClr val="accent1">
                              <a:lumMod val="50000"/>
                            </a:schemeClr>
                          </a:solidFill>
                          <a:latin typeface="+mj-lt"/>
                        </a:rPr>
                        <a:t>una</a:t>
                      </a:r>
                      <a:r>
                        <a:rPr lang="en-US" sz="2400" b="1" dirty="0" smtClean="0">
                          <a:solidFill>
                            <a:schemeClr val="accent1">
                              <a:lumMod val="50000"/>
                            </a:schemeClr>
                          </a:solidFill>
                          <a:latin typeface="+mj-lt"/>
                        </a:rPr>
                        <a:t> </a:t>
                      </a:r>
                      <a:r>
                        <a:rPr lang="en-US" sz="2400" b="1" dirty="0" err="1" smtClean="0">
                          <a:solidFill>
                            <a:schemeClr val="accent1">
                              <a:lumMod val="50000"/>
                            </a:schemeClr>
                          </a:solidFill>
                          <a:latin typeface="+mj-lt"/>
                        </a:rPr>
                        <a:t>multa</a:t>
                      </a:r>
                      <a:r>
                        <a:rPr lang="en-US" sz="2400" b="1" dirty="0" smtClean="0">
                          <a:solidFill>
                            <a:schemeClr val="accent1">
                              <a:lumMod val="50000"/>
                            </a:schemeClr>
                          </a:solidFill>
                          <a:latin typeface="+mj-lt"/>
                        </a:rPr>
                        <a:t> </a:t>
                      </a:r>
                      <a:r>
                        <a:rPr lang="en-US" sz="2400" b="0" dirty="0" smtClean="0">
                          <a:solidFill>
                            <a:schemeClr val="tx1"/>
                          </a:solidFill>
                          <a:latin typeface="+mj-lt"/>
                        </a:rPr>
                        <a:t>(pago por responsabilidad compartida)</a:t>
                      </a:r>
                      <a:endParaRPr lang="es-US" sz="2400" b="0" dirty="0">
                        <a:solidFill>
                          <a:schemeClr val="tx1"/>
                        </a:solidFill>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US" sz="1600" b="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US" sz="2400" b="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US" sz="2400" b="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US" sz="2400" b="0" dirty="0" smtClean="0">
                        <a:latin typeface="+mj-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2400" b="0" dirty="0" smtClean="0">
                          <a:latin typeface="+mj-lt"/>
                        </a:rPr>
                        <a:t>Deben considerar tener una cobertura. Si no lo hacen, pagarán </a:t>
                      </a:r>
                      <a:r>
                        <a:rPr lang="en-US" sz="2400" b="0" dirty="0" err="1" smtClean="0">
                          <a:latin typeface="+mj-lt"/>
                        </a:rPr>
                        <a:t>una</a:t>
                      </a:r>
                      <a:r>
                        <a:rPr lang="en-US" sz="2400" b="0" dirty="0" smtClean="0">
                          <a:latin typeface="+mj-lt"/>
                        </a:rPr>
                        <a:t> </a:t>
                      </a:r>
                      <a:r>
                        <a:rPr lang="en-US" sz="2400" b="0" dirty="0" err="1" smtClean="0">
                          <a:latin typeface="+mj-lt"/>
                        </a:rPr>
                        <a:t>multa</a:t>
                      </a:r>
                      <a:r>
                        <a:rPr lang="en-US" sz="2400" b="0" dirty="0" smtClean="0">
                          <a:latin typeface="+mj-lt"/>
                        </a:rPr>
                        <a:t>.</a:t>
                      </a:r>
                      <a:endParaRPr lang="es-US" sz="2400" dirty="0">
                        <a:latin typeface="+mj-lt"/>
                      </a:endParaRPr>
                    </a:p>
                  </a:txBody>
                  <a:tcPr>
                    <a:lnL w="12700" cap="flat" cmpd="sng" algn="ctr">
                      <a:solidFill>
                        <a:schemeClr val="tx1"/>
                      </a:solidFill>
                      <a:prstDash val="solid"/>
                      <a:round/>
                      <a:headEnd type="none" w="med" len="med"/>
                      <a:tailEnd type="none" w="med" len="med"/>
                    </a:lnL>
                    <a:solidFill>
                      <a:schemeClr val="accent5">
                        <a:lumMod val="40000"/>
                        <a:lumOff val="60000"/>
                      </a:schemeClr>
                    </a:solidFill>
                  </a:tcPr>
                </a:tc>
              </a:tr>
            </a:tbl>
          </a:graphicData>
        </a:graphic>
      </p:graphicFrame>
      <p:pic>
        <p:nvPicPr>
          <p:cNvPr id="2061" name="Picture 13" descr="Fotografía de un grupo de personas" title="Fotografía de un grupo de persona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0204" y="3276761"/>
            <a:ext cx="1817418" cy="11725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descr="Texto gráfico de O" title="O"/>
          <p:cNvSpPr txBox="1"/>
          <p:nvPr/>
        </p:nvSpPr>
        <p:spPr>
          <a:xfrm>
            <a:off x="2677622" y="2188517"/>
            <a:ext cx="801732" cy="461665"/>
          </a:xfrm>
          <a:prstGeom prst="rect">
            <a:avLst/>
          </a:prstGeom>
          <a:solidFill>
            <a:srgbClr val="FDC825"/>
          </a:solidFill>
        </p:spPr>
        <p:txBody>
          <a:bodyPr wrap="square" rtlCol="0">
            <a:spAutoFit/>
          </a:bodyPr>
          <a:lstStyle/>
          <a:p>
            <a:pPr algn="ctr"/>
            <a:r>
              <a:rPr lang="en-US" sz="2400" b="1" dirty="0" smtClean="0">
                <a:solidFill>
                  <a:prstClr val="black"/>
                </a:solidFill>
                <a:latin typeface="Calibri"/>
              </a:rPr>
              <a:t>O</a:t>
            </a:r>
            <a:endParaRPr lang="es-US" sz="2400" b="1" dirty="0">
              <a:solidFill>
                <a:prstClr val="black"/>
              </a:solidFill>
              <a:latin typeface="Calibri"/>
            </a:endParaRPr>
          </a:p>
        </p:txBody>
      </p:sp>
      <p:pic>
        <p:nvPicPr>
          <p:cNvPr id="2062" name="Picture 14" descr="Tratamiento estilizado de la palabra EXENTO" title="Tratamiento estilizado de la palabra EXENT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0497" y="3698544"/>
            <a:ext cx="1217335" cy="628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descr="Texto gráfico de O" title="O"/>
          <p:cNvSpPr txBox="1"/>
          <p:nvPr/>
        </p:nvSpPr>
        <p:spPr>
          <a:xfrm>
            <a:off x="5626586" y="2188518"/>
            <a:ext cx="702225" cy="461665"/>
          </a:xfrm>
          <a:prstGeom prst="rect">
            <a:avLst/>
          </a:prstGeom>
          <a:solidFill>
            <a:srgbClr val="FDC825"/>
          </a:solidFill>
        </p:spPr>
        <p:txBody>
          <a:bodyPr wrap="square" rtlCol="0">
            <a:spAutoFit/>
          </a:bodyPr>
          <a:lstStyle/>
          <a:p>
            <a:pPr algn="ctr"/>
            <a:r>
              <a:rPr lang="en-US" sz="2400" b="1" dirty="0" smtClean="0">
                <a:solidFill>
                  <a:prstClr val="black"/>
                </a:solidFill>
                <a:latin typeface="Calibri"/>
              </a:rPr>
              <a:t>O</a:t>
            </a:r>
            <a:endParaRPr lang="es-US" sz="2400" b="1" dirty="0">
              <a:solidFill>
                <a:prstClr val="black"/>
              </a:solidFill>
              <a:latin typeface="Calibri"/>
            </a:endParaRPr>
          </a:p>
        </p:txBody>
      </p:sp>
      <p:pic>
        <p:nvPicPr>
          <p:cNvPr id="2059" name="Picture 11" descr="Gráfico mostrando una parte de un formulario de impuestos" title="Gráfico mostrando una parte de un formulario de impuestos"/>
          <p:cNvPicPr>
            <a:picLocks noChangeAspect="1" noChangeArrowheads="1"/>
          </p:cNvPicPr>
          <p:nvPr/>
        </p:nvPicPr>
        <p:blipFill rotWithShape="1">
          <a:blip r:embed="rId5">
            <a:extLst>
              <a:ext uri="{28A0092B-C50C-407E-A947-70E740481C1C}">
                <a14:useLocalDpi xmlns:a14="http://schemas.microsoft.com/office/drawing/2010/main" val="0"/>
              </a:ext>
            </a:extLst>
          </a:blip>
          <a:srcRect b="11224"/>
          <a:stretch/>
        </p:blipFill>
        <p:spPr bwMode="auto">
          <a:xfrm>
            <a:off x="6473493" y="3063128"/>
            <a:ext cx="1753555" cy="10359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Date Placeholder 1"/>
          <p:cNvSpPr>
            <a:spLocks noGrp="1"/>
          </p:cNvSpPr>
          <p:nvPr>
            <p:ph type="dt" sz="half" idx="4294967295"/>
          </p:nvPr>
        </p:nvSpPr>
        <p:spPr>
          <a:xfrm>
            <a:off x="457200" y="6340475"/>
            <a:ext cx="2133600" cy="365125"/>
          </a:xfrm>
          <a:prstGeom prst="rect">
            <a:avLst/>
          </a:prstGeom>
        </p:spPr>
        <p:txBody>
          <a:bodyPr/>
          <a:lstStyle/>
          <a:p>
            <a:r>
              <a:rPr lang="en-US" sz="1200" smtClean="0">
                <a:solidFill>
                  <a:prstClr val="black"/>
                </a:solidFill>
                <a:latin typeface="Calibri"/>
              </a:rPr>
              <a:t>November 2015</a:t>
            </a:r>
            <a:endParaRPr lang="es-US" sz="1200" dirty="0">
              <a:solidFill>
                <a:prstClr val="black"/>
              </a:solidFill>
              <a:latin typeface="Calibri"/>
            </a:endParaRPr>
          </a:p>
        </p:txBody>
      </p:sp>
      <p:sp>
        <p:nvSpPr>
          <p:cNvPr id="16" name="Footer Placeholder 2"/>
          <p:cNvSpPr>
            <a:spLocks noGrp="1"/>
          </p:cNvSpPr>
          <p:nvPr>
            <p:ph type="ftr" sz="quarter" idx="4294967295"/>
          </p:nvPr>
        </p:nvSpPr>
        <p:spPr>
          <a:xfrm>
            <a:off x="2590800" y="6340475"/>
            <a:ext cx="3962400" cy="365125"/>
          </a:xfrm>
          <a:prstGeom prst="rect">
            <a:avLst/>
          </a:prstGeom>
        </p:spPr>
        <p:txBody>
          <a:bodyPr/>
          <a:lstStyle/>
          <a:p>
            <a:pPr algn="ctr"/>
            <a:r>
              <a:rPr lang="en-US" sz="1200" smtClean="0">
                <a:solidFill>
                  <a:prstClr val="black"/>
                </a:solidFill>
                <a:latin typeface="Calibri"/>
              </a:rPr>
              <a:t>Marketplace for Immigrant Families</a:t>
            </a:r>
            <a:endParaRPr lang="es-US" sz="1200" dirty="0">
              <a:solidFill>
                <a:prstClr val="black"/>
              </a:solidFill>
              <a:latin typeface="Calibri"/>
            </a:endParaRPr>
          </a:p>
        </p:txBody>
      </p:sp>
      <p:sp>
        <p:nvSpPr>
          <p:cNvPr id="19" name="Slide Number Placeholder 3"/>
          <p:cNvSpPr>
            <a:spLocks noGrp="1"/>
          </p:cNvSpPr>
          <p:nvPr>
            <p:ph type="sldNum" sz="quarter" idx="4294967295"/>
          </p:nvPr>
        </p:nvSpPr>
        <p:spPr>
          <a:xfrm>
            <a:off x="6553200" y="6340475"/>
            <a:ext cx="2133600" cy="365125"/>
          </a:xfrm>
          <a:prstGeom prst="rect">
            <a:avLst/>
          </a:prstGeom>
        </p:spPr>
        <p:txBody>
          <a:bodyPr/>
          <a:lstStyle/>
          <a:p>
            <a:fld id="{FB96A6F3-21FB-4D68-B526-5404B4C85F47}" type="slidenum">
              <a:rPr lang="en-US" smtClean="0">
                <a:solidFill>
                  <a:prstClr val="black"/>
                </a:solidFill>
                <a:latin typeface="Calibri"/>
              </a:rPr>
              <a:pPr/>
              <a:t>29</a:t>
            </a:fld>
            <a:endParaRPr lang="es-US" dirty="0">
              <a:solidFill>
                <a:prstClr val="black"/>
              </a:solidFill>
              <a:latin typeface="Calibri"/>
            </a:endParaRPr>
          </a:p>
        </p:txBody>
      </p:sp>
    </p:spTree>
    <p:extLst>
      <p:ext uri="{BB962C8B-B14F-4D97-AF65-F5344CB8AC3E}">
        <p14:creationId xmlns:p14="http://schemas.microsoft.com/office/powerpoint/2010/main" val="248214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solidFill>
                  <a:srgbClr val="FFC000"/>
                </a:solidFill>
              </a:rPr>
              <a:t>7 factores que las familias de inmigrantes deben saber sobre la cobertura del Mercado</a:t>
            </a:r>
            <a:endParaRPr lang="es-US" dirty="0">
              <a:solidFill>
                <a:srgbClr val="FFC000"/>
              </a:solidFill>
            </a:endParaRPr>
          </a:p>
        </p:txBody>
      </p:sp>
      <p:sp>
        <p:nvSpPr>
          <p:cNvPr id="5" name="Footer Placeholder 4"/>
          <p:cNvSpPr>
            <a:spLocks noGrp="1"/>
          </p:cNvSpPr>
          <p:nvPr>
            <p:ph type="ftr" sz="quarter" idx="11"/>
          </p:nvPr>
        </p:nvSpPr>
        <p:spPr/>
        <p:txBody>
          <a:bodyPr/>
          <a:lstStyle/>
          <a:p>
            <a:r>
              <a:rPr lang="en-US" smtClean="0"/>
              <a:t>Marketplace for Immigrant Families</a:t>
            </a:r>
            <a:endParaRPr lang="es-US" dirty="0"/>
          </a:p>
        </p:txBody>
      </p:sp>
      <p:sp>
        <p:nvSpPr>
          <p:cNvPr id="6" name="Slide Number Placeholder 5"/>
          <p:cNvSpPr>
            <a:spLocks noGrp="1"/>
          </p:cNvSpPr>
          <p:nvPr>
            <p:ph type="sldNum" sz="quarter" idx="12"/>
          </p:nvPr>
        </p:nvSpPr>
        <p:spPr/>
        <p:txBody>
          <a:bodyPr/>
          <a:lstStyle/>
          <a:p>
            <a:fld id="{78C0CC3C-85F1-4D86-9B70-8D9F8B17F046}" type="slidenum">
              <a:rPr lang="en-US" smtClean="0"/>
              <a:pPr/>
              <a:t>3</a:t>
            </a:fld>
            <a:endParaRPr lang="es-US" dirty="0"/>
          </a:p>
        </p:txBody>
      </p:sp>
      <p:pic>
        <p:nvPicPr>
          <p:cNvPr id="7" name="Content Placeholder 6" descr="Explica 7 factores que las familias de inmigrantes deben saber sobre la cobertura del Mercado." title="Gráfico del producto CMS No. 11870"/>
          <p:cNvPicPr>
            <a:picLocks noGrp="1" noChangeAspect="1"/>
          </p:cNvPicPr>
          <p:nvPr>
            <p:ph idx="1"/>
          </p:nvPr>
        </p:nvPicPr>
        <p:blipFill rotWithShape="1">
          <a:blip r:embed="rId3"/>
          <a:srcRect l="19650" t="11786" r="20715" b="7401"/>
          <a:stretch/>
        </p:blipFill>
        <p:spPr>
          <a:xfrm>
            <a:off x="241324" y="0"/>
            <a:ext cx="8445476" cy="6427392"/>
          </a:xfrm>
          <a:prstGeom prst="rect">
            <a:avLst/>
          </a:prstGeom>
        </p:spPr>
      </p:pic>
      <p:sp>
        <p:nvSpPr>
          <p:cNvPr id="2" name="Date Placeholder 1"/>
          <p:cNvSpPr>
            <a:spLocks noGrp="1"/>
          </p:cNvSpPr>
          <p:nvPr>
            <p:ph type="dt" sz="half" idx="10"/>
          </p:nvPr>
        </p:nvSpPr>
        <p:spPr/>
        <p:txBody>
          <a:bodyPr/>
          <a:lstStyle/>
          <a:p>
            <a:r>
              <a:rPr lang="en-US" smtClean="0"/>
              <a:t>November 2015</a:t>
            </a:r>
            <a:endParaRPr lang="es-US" dirty="0"/>
          </a:p>
        </p:txBody>
      </p:sp>
      <p:sp>
        <p:nvSpPr>
          <p:cNvPr id="8" name="Oval 7"/>
          <p:cNvSpPr/>
          <p:nvPr/>
        </p:nvSpPr>
        <p:spPr>
          <a:xfrm>
            <a:off x="465219" y="1518842"/>
            <a:ext cx="1668379" cy="1295400"/>
          </a:xfrm>
          <a:prstGeom prst="ellipse">
            <a:avLst/>
          </a:prstGeom>
          <a:solidFill>
            <a:srgbClr val="003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p:cNvSpPr txBox="1"/>
          <p:nvPr/>
        </p:nvSpPr>
        <p:spPr>
          <a:xfrm>
            <a:off x="575508" y="1656532"/>
            <a:ext cx="1447800" cy="1169551"/>
          </a:xfrm>
          <a:prstGeom prst="rect">
            <a:avLst/>
          </a:prstGeom>
          <a:noFill/>
        </p:spPr>
        <p:txBody>
          <a:bodyPr wrap="square" rtlCol="0">
            <a:spAutoFit/>
          </a:bodyPr>
          <a:lstStyle/>
          <a:p>
            <a:pPr algn="ctr"/>
            <a:r>
              <a:rPr lang="es-US" sz="1000" dirty="0">
                <a:solidFill>
                  <a:srgbClr val="F8F8F8"/>
                </a:solidFill>
                <a:latin typeface="Arial" panose="020B0604020202020204" pitchFamily="34" charset="0"/>
                <a:cs typeface="Arial" panose="020B0604020202020204" pitchFamily="34" charset="0"/>
              </a:rPr>
              <a:t>Debe ser ciudadano estadounidense o estar legalmente presente en los EE. UU. para ser elegible para una cobertura del Mercado</a:t>
            </a:r>
            <a:r>
              <a:rPr lang="es-US" sz="1000" dirty="0">
                <a:latin typeface="Arial" panose="020B0604020202020204" pitchFamily="34" charset="0"/>
                <a:cs typeface="Arial" panose="020B0604020202020204" pitchFamily="34" charset="0"/>
              </a:rPr>
              <a:t>.</a:t>
            </a:r>
            <a:endParaRPr lang="en-US" sz="1000" dirty="0">
              <a:latin typeface="Arial" panose="020B0604020202020204" pitchFamily="34" charset="0"/>
              <a:cs typeface="Arial" panose="020B0604020202020204" pitchFamily="34" charset="0"/>
            </a:endParaRPr>
          </a:p>
        </p:txBody>
      </p:sp>
      <p:sp>
        <p:nvSpPr>
          <p:cNvPr id="9" name="Oval 8"/>
          <p:cNvSpPr/>
          <p:nvPr/>
        </p:nvSpPr>
        <p:spPr>
          <a:xfrm>
            <a:off x="2475806" y="1447800"/>
            <a:ext cx="1867594" cy="1524000"/>
          </a:xfrm>
          <a:prstGeom prst="ellipse">
            <a:avLst/>
          </a:prstGeom>
          <a:solidFill>
            <a:srgbClr val="003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p:cNvSpPr/>
          <p:nvPr/>
        </p:nvSpPr>
        <p:spPr>
          <a:xfrm>
            <a:off x="4603531" y="1391288"/>
            <a:ext cx="1867594" cy="1524000"/>
          </a:xfrm>
          <a:prstGeom prst="ellipse">
            <a:avLst/>
          </a:prstGeom>
          <a:solidFill>
            <a:srgbClr val="003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10"/>
          <p:cNvSpPr/>
          <p:nvPr/>
        </p:nvSpPr>
        <p:spPr>
          <a:xfrm>
            <a:off x="6858000" y="1370088"/>
            <a:ext cx="1716786" cy="1524000"/>
          </a:xfrm>
          <a:prstGeom prst="ellipse">
            <a:avLst/>
          </a:prstGeom>
          <a:solidFill>
            <a:srgbClr val="003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Oval 11"/>
          <p:cNvSpPr/>
          <p:nvPr/>
        </p:nvSpPr>
        <p:spPr>
          <a:xfrm>
            <a:off x="5715000" y="3352800"/>
            <a:ext cx="1828800" cy="1676400"/>
          </a:xfrm>
          <a:prstGeom prst="ellipse">
            <a:avLst/>
          </a:prstGeom>
          <a:solidFill>
            <a:srgbClr val="003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p:cNvSpPr/>
          <p:nvPr/>
        </p:nvSpPr>
        <p:spPr>
          <a:xfrm>
            <a:off x="3549662" y="3344779"/>
            <a:ext cx="1828800" cy="1676400"/>
          </a:xfrm>
          <a:prstGeom prst="ellipse">
            <a:avLst/>
          </a:prstGeom>
          <a:solidFill>
            <a:srgbClr val="003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1299408" y="3344779"/>
            <a:ext cx="1828800" cy="1676400"/>
          </a:xfrm>
          <a:prstGeom prst="ellipse">
            <a:avLst/>
          </a:prstGeom>
          <a:solidFill>
            <a:srgbClr val="003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665676" y="1486010"/>
            <a:ext cx="1592115" cy="1408078"/>
          </a:xfrm>
          <a:prstGeom prst="rect">
            <a:avLst/>
          </a:prstGeom>
          <a:noFill/>
        </p:spPr>
        <p:txBody>
          <a:bodyPr wrap="square" rtlCol="0">
            <a:spAutoFit/>
          </a:bodyPr>
          <a:lstStyle/>
          <a:p>
            <a:pPr algn="ctr"/>
            <a:r>
              <a:rPr lang="es-ES" sz="950" dirty="0">
                <a:solidFill>
                  <a:srgbClr val="F8F8F8"/>
                </a:solidFill>
                <a:latin typeface="Arial" panose="020B0604020202020204" pitchFamily="34" charset="0"/>
                <a:cs typeface="Arial" panose="020B0604020202020204" pitchFamily="34" charset="0"/>
              </a:rPr>
              <a:t>Puede ser elegible para una cobertura de </a:t>
            </a:r>
            <a:r>
              <a:rPr lang="es-ES" sz="950" dirty="0" err="1">
                <a:solidFill>
                  <a:srgbClr val="F8F8F8"/>
                </a:solidFill>
                <a:latin typeface="Arial" panose="020B0604020202020204" pitchFamily="34" charset="0"/>
                <a:cs typeface="Arial" panose="020B0604020202020204" pitchFamily="34" charset="0"/>
              </a:rPr>
              <a:t>Medicaid</a:t>
            </a:r>
            <a:r>
              <a:rPr lang="es-ES" sz="950" dirty="0">
                <a:solidFill>
                  <a:srgbClr val="F8F8F8"/>
                </a:solidFill>
                <a:latin typeface="Arial" panose="020B0604020202020204" pitchFamily="34" charset="0"/>
                <a:cs typeface="Arial" panose="020B0604020202020204" pitchFamily="34" charset="0"/>
              </a:rPr>
              <a:t> o del Programa de Seguro Médico para Niños (CHIP) si es un ciudadano estadounidense o si tiene un </a:t>
            </a:r>
            <a:r>
              <a:rPr lang="es-ES" sz="950" dirty="0" smtClean="0">
                <a:solidFill>
                  <a:srgbClr val="F8F8F8"/>
                </a:solidFill>
                <a:latin typeface="Arial" panose="020B0604020202020204" pitchFamily="34" charset="0"/>
                <a:cs typeface="Arial" panose="020B0604020202020204" pitchFamily="34" charset="0"/>
              </a:rPr>
              <a:t>estatus migratorio </a:t>
            </a:r>
            <a:r>
              <a:rPr lang="es-ES" sz="950" dirty="0">
                <a:solidFill>
                  <a:srgbClr val="F8F8F8"/>
                </a:solidFill>
                <a:latin typeface="Arial" panose="020B0604020202020204" pitchFamily="34" charset="0"/>
                <a:cs typeface="Arial" panose="020B0604020202020204" pitchFamily="34" charset="0"/>
              </a:rPr>
              <a:t>"calificado".</a:t>
            </a:r>
            <a:endParaRPr lang="en-US" sz="950" dirty="0">
              <a:latin typeface="Arial" panose="020B0604020202020204" pitchFamily="34" charset="0"/>
              <a:cs typeface="Arial" panose="020B0604020202020204" pitchFamily="34" charset="0"/>
            </a:endParaRPr>
          </a:p>
        </p:txBody>
      </p:sp>
      <p:sp>
        <p:nvSpPr>
          <p:cNvPr id="16" name="TextBox 15"/>
          <p:cNvSpPr txBox="1"/>
          <p:nvPr/>
        </p:nvSpPr>
        <p:spPr>
          <a:xfrm>
            <a:off x="4751059" y="1643001"/>
            <a:ext cx="1572537" cy="1015663"/>
          </a:xfrm>
          <a:prstGeom prst="rect">
            <a:avLst/>
          </a:prstGeom>
          <a:noFill/>
        </p:spPr>
        <p:txBody>
          <a:bodyPr wrap="square" rtlCol="0">
            <a:spAutoFit/>
          </a:bodyPr>
          <a:lstStyle/>
          <a:p>
            <a:pPr algn="ctr"/>
            <a:r>
              <a:rPr lang="es-ES" sz="1000" dirty="0">
                <a:solidFill>
                  <a:srgbClr val="F8F8F8"/>
                </a:solidFill>
                <a:latin typeface="Arial" panose="020B0604020202020204" pitchFamily="34" charset="0"/>
                <a:cs typeface="Arial" panose="020B0604020202020204" pitchFamily="34" charset="0"/>
              </a:rPr>
              <a:t>En algunos estados, los niños y/o mujeres embarazadas legalmente presentes pueden ser elegibles para </a:t>
            </a:r>
            <a:r>
              <a:rPr lang="es-ES" sz="1000" dirty="0" err="1">
                <a:solidFill>
                  <a:srgbClr val="F8F8F8"/>
                </a:solidFill>
                <a:latin typeface="Arial" panose="020B0604020202020204" pitchFamily="34" charset="0"/>
                <a:cs typeface="Arial" panose="020B0604020202020204" pitchFamily="34" charset="0"/>
              </a:rPr>
              <a:t>Medicaid</a:t>
            </a:r>
            <a:r>
              <a:rPr lang="es-ES" sz="1000" dirty="0">
                <a:solidFill>
                  <a:srgbClr val="F8F8F8"/>
                </a:solidFill>
                <a:latin typeface="Arial" panose="020B0604020202020204" pitchFamily="34" charset="0"/>
                <a:cs typeface="Arial" panose="020B0604020202020204" pitchFamily="34" charset="0"/>
              </a:rPr>
              <a:t> o CHIP.</a:t>
            </a:r>
            <a:endParaRPr lang="en-US" sz="1000" dirty="0">
              <a:latin typeface="Arial" panose="020B0604020202020204" pitchFamily="34" charset="0"/>
              <a:cs typeface="Arial" panose="020B0604020202020204" pitchFamily="34" charset="0"/>
            </a:endParaRPr>
          </a:p>
        </p:txBody>
      </p:sp>
      <p:sp>
        <p:nvSpPr>
          <p:cNvPr id="17" name="TextBox 16"/>
          <p:cNvSpPr txBox="1"/>
          <p:nvPr/>
        </p:nvSpPr>
        <p:spPr>
          <a:xfrm>
            <a:off x="6934200" y="1521608"/>
            <a:ext cx="1506093" cy="1323439"/>
          </a:xfrm>
          <a:prstGeom prst="rect">
            <a:avLst/>
          </a:prstGeom>
          <a:noFill/>
        </p:spPr>
        <p:txBody>
          <a:bodyPr wrap="square" rtlCol="0">
            <a:spAutoFit/>
          </a:bodyPr>
          <a:lstStyle/>
          <a:p>
            <a:pPr algn="ctr"/>
            <a:r>
              <a:rPr lang="es-ES" sz="1000" dirty="0">
                <a:solidFill>
                  <a:srgbClr val="F8F8F8"/>
                </a:solidFill>
                <a:latin typeface="Arial" panose="020B0604020202020204" pitchFamily="34" charset="0"/>
                <a:cs typeface="Arial" panose="020B0604020202020204" pitchFamily="34" charset="0"/>
              </a:rPr>
              <a:t>Es posible que deba esperar 5 años luego de haber obtenido el </a:t>
            </a:r>
            <a:r>
              <a:rPr lang="es-ES" sz="1000" dirty="0" smtClean="0">
                <a:solidFill>
                  <a:srgbClr val="F8F8F8"/>
                </a:solidFill>
                <a:latin typeface="Arial" panose="020B0604020202020204" pitchFamily="34" charset="0"/>
                <a:cs typeface="Arial" panose="020B0604020202020204" pitchFamily="34" charset="0"/>
              </a:rPr>
              <a:t>estatus migratorio  </a:t>
            </a:r>
            <a:r>
              <a:rPr lang="es-ES" sz="1000" dirty="0">
                <a:solidFill>
                  <a:srgbClr val="F8F8F8"/>
                </a:solidFill>
                <a:latin typeface="Arial" panose="020B0604020202020204" pitchFamily="34" charset="0"/>
                <a:cs typeface="Arial" panose="020B0604020202020204" pitchFamily="34" charset="0"/>
              </a:rPr>
              <a:t>"calificado" para </a:t>
            </a:r>
            <a:r>
              <a:rPr lang="es-ES" sz="1000" dirty="0" smtClean="0">
                <a:solidFill>
                  <a:srgbClr val="F8F8F8"/>
                </a:solidFill>
                <a:latin typeface="Arial" panose="020B0604020202020204" pitchFamily="34" charset="0"/>
                <a:cs typeface="Arial" panose="020B0604020202020204" pitchFamily="34" charset="0"/>
              </a:rPr>
              <a:t>obtener a </a:t>
            </a:r>
            <a:r>
              <a:rPr lang="es-ES" sz="1000" dirty="0">
                <a:solidFill>
                  <a:srgbClr val="F8F8F8"/>
                </a:solidFill>
                <a:latin typeface="Arial" panose="020B0604020202020204" pitchFamily="34" charset="0"/>
                <a:cs typeface="Arial" panose="020B0604020202020204" pitchFamily="34" charset="0"/>
              </a:rPr>
              <a:t>una cobertura de </a:t>
            </a:r>
            <a:r>
              <a:rPr lang="es-ES" sz="1000" dirty="0" err="1">
                <a:solidFill>
                  <a:srgbClr val="F8F8F8"/>
                </a:solidFill>
                <a:latin typeface="Arial" panose="020B0604020202020204" pitchFamily="34" charset="0"/>
                <a:cs typeface="Arial" panose="020B0604020202020204" pitchFamily="34" charset="0"/>
              </a:rPr>
              <a:t>Medicaid</a:t>
            </a:r>
            <a:r>
              <a:rPr lang="es-ES" sz="1000" dirty="0">
                <a:solidFill>
                  <a:srgbClr val="F8F8F8"/>
                </a:solidFill>
                <a:latin typeface="Arial" panose="020B0604020202020204" pitchFamily="34" charset="0"/>
                <a:cs typeface="Arial" panose="020B0604020202020204" pitchFamily="34" charset="0"/>
              </a:rPr>
              <a:t> o CHIP.</a:t>
            </a:r>
            <a:endParaRPr lang="en-US" sz="1000" dirty="0">
              <a:latin typeface="Arial" panose="020B0604020202020204" pitchFamily="34" charset="0"/>
              <a:cs typeface="Arial" panose="020B0604020202020204" pitchFamily="34" charset="0"/>
            </a:endParaRPr>
          </a:p>
        </p:txBody>
      </p:sp>
      <p:sp>
        <p:nvSpPr>
          <p:cNvPr id="18" name="TextBox 17"/>
          <p:cNvSpPr txBox="1"/>
          <p:nvPr/>
        </p:nvSpPr>
        <p:spPr>
          <a:xfrm>
            <a:off x="1427539" y="3617496"/>
            <a:ext cx="1572537" cy="1169551"/>
          </a:xfrm>
          <a:prstGeom prst="rect">
            <a:avLst/>
          </a:prstGeom>
          <a:noFill/>
        </p:spPr>
        <p:txBody>
          <a:bodyPr wrap="square" rtlCol="0">
            <a:spAutoFit/>
          </a:bodyPr>
          <a:lstStyle/>
          <a:p>
            <a:pPr algn="ctr"/>
            <a:r>
              <a:rPr lang="es-ES" sz="1000" dirty="0">
                <a:solidFill>
                  <a:srgbClr val="F8F8F8"/>
                </a:solidFill>
                <a:latin typeface="Arial" panose="020B0604020202020204" pitchFamily="34" charset="0"/>
                <a:cs typeface="Arial" panose="020B0604020202020204" pitchFamily="34" charset="0"/>
              </a:rPr>
              <a:t>Es posible que pueda solicitar ayuda para </a:t>
            </a:r>
            <a:r>
              <a:rPr lang="es-ES" sz="1000" dirty="0" smtClean="0">
                <a:solidFill>
                  <a:srgbClr val="F8F8F8"/>
                </a:solidFill>
                <a:latin typeface="Arial" panose="020B0604020202020204" pitchFamily="34" charset="0"/>
                <a:cs typeface="Arial" panose="020B0604020202020204" pitchFamily="34" charset="0"/>
              </a:rPr>
              <a:t>pagar por  </a:t>
            </a:r>
            <a:r>
              <a:rPr lang="es-ES" sz="1000" dirty="0">
                <a:solidFill>
                  <a:srgbClr val="F8F8F8"/>
                </a:solidFill>
                <a:latin typeface="Arial" panose="020B0604020202020204" pitchFamily="34" charset="0"/>
                <a:cs typeface="Arial" panose="020B0604020202020204" pitchFamily="34" charset="0"/>
              </a:rPr>
              <a:t>los costos médicos a través del Mercado, incluso durante su período de espera de 5 años.</a:t>
            </a:r>
            <a:endParaRPr lang="en-US" sz="1000" dirty="0">
              <a:latin typeface="Arial" panose="020B0604020202020204" pitchFamily="34" charset="0"/>
              <a:cs typeface="Arial" panose="020B0604020202020204" pitchFamily="34" charset="0"/>
            </a:endParaRPr>
          </a:p>
        </p:txBody>
      </p:sp>
      <p:sp>
        <p:nvSpPr>
          <p:cNvPr id="19" name="TextBox 18"/>
          <p:cNvSpPr txBox="1"/>
          <p:nvPr/>
        </p:nvSpPr>
        <p:spPr>
          <a:xfrm>
            <a:off x="3645953" y="3564843"/>
            <a:ext cx="1572537" cy="1323439"/>
          </a:xfrm>
          <a:prstGeom prst="rect">
            <a:avLst/>
          </a:prstGeom>
          <a:noFill/>
        </p:spPr>
        <p:txBody>
          <a:bodyPr wrap="square" rtlCol="0">
            <a:spAutoFit/>
          </a:bodyPr>
          <a:lstStyle/>
          <a:p>
            <a:pPr algn="ctr"/>
            <a:r>
              <a:rPr lang="es-ES" sz="1000" dirty="0">
                <a:solidFill>
                  <a:srgbClr val="F8F8F8"/>
                </a:solidFill>
                <a:latin typeface="Arial" panose="020B0604020202020204" pitchFamily="34" charset="0"/>
                <a:cs typeface="Arial" panose="020B0604020202020204" pitchFamily="34" charset="0"/>
              </a:rPr>
              <a:t>Si no es un ciudadano estadounidense ni residente legalmente presente, puede </a:t>
            </a:r>
            <a:r>
              <a:rPr lang="es-ES" sz="1000" dirty="0" smtClean="0">
                <a:solidFill>
                  <a:srgbClr val="F8F8F8"/>
                </a:solidFill>
                <a:latin typeface="Arial" panose="020B0604020202020204" pitchFamily="34" charset="0"/>
                <a:cs typeface="Arial" panose="020B0604020202020204" pitchFamily="34" charset="0"/>
              </a:rPr>
              <a:t>obtener   </a:t>
            </a:r>
            <a:r>
              <a:rPr lang="es-ES" sz="1000" dirty="0" err="1">
                <a:solidFill>
                  <a:srgbClr val="F8F8F8"/>
                </a:solidFill>
                <a:latin typeface="Arial" panose="020B0604020202020204" pitchFamily="34" charset="0"/>
                <a:cs typeface="Arial" panose="020B0604020202020204" pitchFamily="34" charset="0"/>
              </a:rPr>
              <a:t>Medicaid</a:t>
            </a:r>
            <a:r>
              <a:rPr lang="es-ES" sz="1000" dirty="0">
                <a:solidFill>
                  <a:srgbClr val="F8F8F8"/>
                </a:solidFill>
                <a:latin typeface="Arial" panose="020B0604020202020204" pitchFamily="34" charset="0"/>
                <a:cs typeface="Arial" panose="020B0604020202020204" pitchFamily="34" charset="0"/>
              </a:rPr>
              <a:t> para condiciones médicas de emergencia, </a:t>
            </a:r>
            <a:r>
              <a:rPr lang="es-ES" sz="1000" dirty="0" smtClean="0">
                <a:solidFill>
                  <a:srgbClr val="F8F8F8"/>
                </a:solidFill>
                <a:latin typeface="Arial" panose="020B0604020202020204" pitchFamily="34" charset="0"/>
                <a:cs typeface="Arial" panose="020B0604020202020204" pitchFamily="34" charset="0"/>
              </a:rPr>
              <a:t>lo </a:t>
            </a:r>
            <a:r>
              <a:rPr lang="es-ES" sz="1000" dirty="0">
                <a:solidFill>
                  <a:srgbClr val="F8F8F8"/>
                </a:solidFill>
                <a:latin typeface="Arial" panose="020B0604020202020204" pitchFamily="34" charset="0"/>
                <a:cs typeface="Arial" panose="020B0604020202020204" pitchFamily="34" charset="0"/>
              </a:rPr>
              <a:t>que incluye el parto.</a:t>
            </a:r>
            <a:endParaRPr lang="en-US" sz="1000" dirty="0">
              <a:latin typeface="Arial" panose="020B0604020202020204" pitchFamily="34" charset="0"/>
              <a:cs typeface="Arial" panose="020B0604020202020204" pitchFamily="34" charset="0"/>
            </a:endParaRPr>
          </a:p>
        </p:txBody>
      </p:sp>
      <p:sp>
        <p:nvSpPr>
          <p:cNvPr id="20" name="TextBox 19"/>
          <p:cNvSpPr txBox="1"/>
          <p:nvPr/>
        </p:nvSpPr>
        <p:spPr>
          <a:xfrm>
            <a:off x="5843131" y="3551664"/>
            <a:ext cx="1572537" cy="1169551"/>
          </a:xfrm>
          <a:prstGeom prst="rect">
            <a:avLst/>
          </a:prstGeom>
          <a:noFill/>
        </p:spPr>
        <p:txBody>
          <a:bodyPr wrap="square" rtlCol="0">
            <a:spAutoFit/>
          </a:bodyPr>
          <a:lstStyle/>
          <a:p>
            <a:pPr algn="ctr"/>
            <a:r>
              <a:rPr lang="es-ES" sz="1000" dirty="0">
                <a:solidFill>
                  <a:srgbClr val="F8F8F8"/>
                </a:solidFill>
                <a:latin typeface="Arial" panose="020B0604020202020204" pitchFamily="34" charset="0"/>
                <a:cs typeface="Arial" panose="020B0604020202020204" pitchFamily="34" charset="0"/>
              </a:rPr>
              <a:t>Es posible que deba enviar documentos para demostrar su </a:t>
            </a:r>
            <a:r>
              <a:rPr lang="es-ES" sz="1000" dirty="0" smtClean="0">
                <a:solidFill>
                  <a:srgbClr val="F8F8F8"/>
                </a:solidFill>
                <a:latin typeface="Arial" panose="020B0604020202020204" pitchFamily="34" charset="0"/>
                <a:cs typeface="Arial" panose="020B0604020202020204" pitchFamily="34" charset="0"/>
              </a:rPr>
              <a:t>estatus migratorio o </a:t>
            </a:r>
            <a:r>
              <a:rPr lang="es-ES" sz="1000" dirty="0">
                <a:solidFill>
                  <a:srgbClr val="F8F8F8"/>
                </a:solidFill>
                <a:latin typeface="Arial" panose="020B0604020202020204" pitchFamily="34" charset="0"/>
                <a:cs typeface="Arial" panose="020B0604020202020204" pitchFamily="34" charset="0"/>
              </a:rPr>
              <a:t>ciudadanía. Su información nunca se utilizará con propósitos de control inmigratorio.</a:t>
            </a:r>
            <a:endParaRPr lang="en-US" sz="1000" dirty="0">
              <a:latin typeface="Arial" panose="020B0604020202020204" pitchFamily="34" charset="0"/>
              <a:cs typeface="Arial" panose="020B0604020202020204" pitchFamily="34" charset="0"/>
            </a:endParaRPr>
          </a:p>
        </p:txBody>
      </p:sp>
      <p:sp>
        <p:nvSpPr>
          <p:cNvPr id="21" name="Rectangle 20"/>
          <p:cNvSpPr/>
          <p:nvPr/>
        </p:nvSpPr>
        <p:spPr>
          <a:xfrm>
            <a:off x="2475806" y="1"/>
            <a:ext cx="6210994" cy="1134664"/>
          </a:xfrm>
          <a:prstGeom prst="rect">
            <a:avLst/>
          </a:prstGeom>
          <a:solidFill>
            <a:srgbClr val="004C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2475806" y="80013"/>
            <a:ext cx="6214126" cy="938719"/>
          </a:xfrm>
          <a:prstGeom prst="rect">
            <a:avLst/>
          </a:prstGeom>
          <a:noFill/>
        </p:spPr>
        <p:txBody>
          <a:bodyPr wrap="square" rtlCol="0">
            <a:spAutoFit/>
          </a:bodyPr>
          <a:lstStyle/>
          <a:p>
            <a:r>
              <a:rPr lang="es-ES" sz="2100" dirty="0" smtClean="0">
                <a:solidFill>
                  <a:srgbClr val="F8F8F8"/>
                </a:solidFill>
                <a:latin typeface="Arial" panose="020B0604020202020204" pitchFamily="34" charset="0"/>
                <a:cs typeface="Arial" panose="020B0604020202020204" pitchFamily="34" charset="0"/>
              </a:rPr>
              <a:t>factores </a:t>
            </a:r>
            <a:r>
              <a:rPr lang="es-ES" sz="2100" dirty="0">
                <a:solidFill>
                  <a:srgbClr val="F8F8F8"/>
                </a:solidFill>
                <a:latin typeface="Arial" panose="020B0604020202020204" pitchFamily="34" charset="0"/>
                <a:cs typeface="Arial" panose="020B0604020202020204" pitchFamily="34" charset="0"/>
              </a:rPr>
              <a:t>que las</a:t>
            </a:r>
            <a:r>
              <a:rPr lang="es-ES" sz="2700" dirty="0">
                <a:solidFill>
                  <a:srgbClr val="F8F8F8"/>
                </a:solidFill>
                <a:latin typeface="Arial" panose="020B0604020202020204" pitchFamily="34" charset="0"/>
                <a:cs typeface="Arial" panose="020B0604020202020204" pitchFamily="34" charset="0"/>
              </a:rPr>
              <a:t> </a:t>
            </a:r>
            <a:r>
              <a:rPr lang="es-ES" sz="2800" dirty="0">
                <a:solidFill>
                  <a:srgbClr val="F8F8F8"/>
                </a:solidFill>
                <a:latin typeface="Arial" panose="020B0604020202020204" pitchFamily="34" charset="0"/>
                <a:cs typeface="Arial" panose="020B0604020202020204" pitchFamily="34" charset="0"/>
              </a:rPr>
              <a:t>familias de inmigrantes </a:t>
            </a:r>
            <a:r>
              <a:rPr lang="es-ES" sz="2100" dirty="0">
                <a:solidFill>
                  <a:srgbClr val="F8F8F8"/>
                </a:solidFill>
                <a:latin typeface="Arial" panose="020B0604020202020204" pitchFamily="34" charset="0"/>
                <a:cs typeface="Arial" panose="020B0604020202020204" pitchFamily="34" charset="0"/>
              </a:rPr>
              <a:t>deben saber sobre la </a:t>
            </a:r>
            <a:r>
              <a:rPr lang="es-ES" sz="2700" dirty="0">
                <a:solidFill>
                  <a:srgbClr val="F8F8F8"/>
                </a:solidFill>
                <a:latin typeface="Arial" panose="020B0604020202020204" pitchFamily="34" charset="0"/>
                <a:cs typeface="Arial" panose="020B0604020202020204" pitchFamily="34" charset="0"/>
              </a:rPr>
              <a:t>cobertura del Mercado</a:t>
            </a:r>
            <a:endParaRPr lang="en-US" sz="2700" dirty="0">
              <a:latin typeface="Arial" panose="020B0604020202020204" pitchFamily="34" charset="0"/>
              <a:cs typeface="Arial" panose="020B0604020202020204" pitchFamily="34" charset="0"/>
            </a:endParaRPr>
          </a:p>
        </p:txBody>
      </p:sp>
      <p:sp>
        <p:nvSpPr>
          <p:cNvPr id="24" name="TextBox 23"/>
          <p:cNvSpPr txBox="1"/>
          <p:nvPr/>
        </p:nvSpPr>
        <p:spPr>
          <a:xfrm>
            <a:off x="575508" y="5275262"/>
            <a:ext cx="7999278" cy="820738"/>
          </a:xfrm>
          <a:prstGeom prst="rect">
            <a:avLst/>
          </a:prstGeom>
          <a:solidFill>
            <a:srgbClr val="1A5C7E"/>
          </a:solidFill>
        </p:spPr>
        <p:txBody>
          <a:bodyPr wrap="square" rtlCol="0">
            <a:spAutoFit/>
          </a:bodyPr>
          <a:lstStyle/>
          <a:p>
            <a:pPr>
              <a:spcBef>
                <a:spcPts val="100"/>
              </a:spcBef>
              <a:spcAft>
                <a:spcPts val="100"/>
              </a:spcAft>
            </a:pPr>
            <a:r>
              <a:rPr lang="es-US" sz="1100" dirty="0">
                <a:solidFill>
                  <a:srgbClr val="F8F8F8"/>
                </a:solidFill>
                <a:latin typeface="Arial" panose="020B0604020202020204" pitchFamily="34" charset="0"/>
                <a:cs typeface="Arial" panose="020B0604020202020204" pitchFamily="34" charset="0"/>
              </a:rPr>
              <a:t>¿Desea más información o tiene alguna pregunta?</a:t>
            </a:r>
            <a:endParaRPr lang="en-US" sz="1100" dirty="0">
              <a:solidFill>
                <a:srgbClr val="F8F8F8"/>
              </a:solidFill>
              <a:latin typeface="Arial" panose="020B0604020202020204" pitchFamily="34" charset="0"/>
              <a:cs typeface="Arial" panose="020B0604020202020204" pitchFamily="34" charset="0"/>
            </a:endParaRPr>
          </a:p>
          <a:p>
            <a:pPr>
              <a:spcBef>
                <a:spcPts val="100"/>
              </a:spcBef>
              <a:spcAft>
                <a:spcPts val="100"/>
              </a:spcAft>
            </a:pPr>
            <a:r>
              <a:rPr lang="es-US" sz="1100" dirty="0">
                <a:solidFill>
                  <a:srgbClr val="F8F8F8"/>
                </a:solidFill>
                <a:latin typeface="Arial" panose="020B0604020202020204" pitchFamily="34" charset="0"/>
                <a:cs typeface="Arial" panose="020B0604020202020204" pitchFamily="34" charset="0"/>
              </a:rPr>
              <a:t>• Visite </a:t>
            </a:r>
            <a:r>
              <a:rPr lang="es-US" sz="1100" dirty="0" smtClean="0">
                <a:solidFill>
                  <a:srgbClr val="F8F8F8"/>
                </a:solidFill>
                <a:latin typeface="Arial" panose="020B0604020202020204" pitchFamily="34" charset="0"/>
                <a:cs typeface="Arial" panose="020B0604020202020204" pitchFamily="34" charset="0"/>
              </a:rPr>
              <a:t>CuidadoDeSalud.gov/</a:t>
            </a:r>
            <a:r>
              <a:rPr lang="es-US" sz="1100" dirty="0" err="1" smtClean="0">
                <a:solidFill>
                  <a:srgbClr val="F8F8F8"/>
                </a:solidFill>
                <a:latin typeface="Arial" panose="020B0604020202020204" pitchFamily="34" charset="0"/>
                <a:cs typeface="Arial" panose="020B0604020202020204" pitchFamily="34" charset="0"/>
              </a:rPr>
              <a:t>immigrants</a:t>
            </a:r>
            <a:r>
              <a:rPr lang="es-US" sz="1100" dirty="0" smtClean="0">
                <a:solidFill>
                  <a:srgbClr val="F8F8F8"/>
                </a:solidFill>
                <a:latin typeface="Arial" panose="020B0604020202020204" pitchFamily="34" charset="0"/>
                <a:cs typeface="Arial" panose="020B0604020202020204" pitchFamily="34" charset="0"/>
              </a:rPr>
              <a:t>/</a:t>
            </a:r>
            <a:r>
              <a:rPr lang="es-US" sz="1100" dirty="0" err="1" smtClean="0">
                <a:solidFill>
                  <a:srgbClr val="F8F8F8"/>
                </a:solidFill>
                <a:latin typeface="Arial" panose="020B0604020202020204" pitchFamily="34" charset="0"/>
                <a:cs typeface="Arial" panose="020B0604020202020204" pitchFamily="34" charset="0"/>
              </a:rPr>
              <a:t>immigration</a:t>
            </a:r>
            <a:r>
              <a:rPr lang="es-US" sz="1100" dirty="0" smtClean="0">
                <a:solidFill>
                  <a:srgbClr val="F8F8F8"/>
                </a:solidFill>
                <a:latin typeface="Arial" panose="020B0604020202020204" pitchFamily="34" charset="0"/>
                <a:cs typeface="Arial" panose="020B0604020202020204" pitchFamily="34" charset="0"/>
              </a:rPr>
              <a:t>-status</a:t>
            </a:r>
            <a:r>
              <a:rPr lang="es-US" sz="1100" dirty="0">
                <a:solidFill>
                  <a:srgbClr val="F8F8F8"/>
                </a:solidFill>
                <a:latin typeface="Arial" panose="020B0604020202020204" pitchFamily="34" charset="0"/>
                <a:cs typeface="Arial" panose="020B0604020202020204" pitchFamily="34" charset="0"/>
              </a:rPr>
              <a:t>.</a:t>
            </a:r>
            <a:endParaRPr lang="en-US" sz="1100" dirty="0">
              <a:solidFill>
                <a:srgbClr val="F8F8F8"/>
              </a:solidFill>
              <a:latin typeface="Arial" panose="020B0604020202020204" pitchFamily="34" charset="0"/>
              <a:cs typeface="Arial" panose="020B0604020202020204" pitchFamily="34" charset="0"/>
            </a:endParaRPr>
          </a:p>
          <a:p>
            <a:pPr marL="112713" indent="-112713">
              <a:spcBef>
                <a:spcPts val="100"/>
              </a:spcBef>
              <a:spcAft>
                <a:spcPts val="100"/>
              </a:spcAft>
            </a:pPr>
            <a:r>
              <a:rPr lang="es-US" sz="1100" dirty="0">
                <a:solidFill>
                  <a:srgbClr val="F8F8F8"/>
                </a:solidFill>
                <a:latin typeface="Arial" panose="020B0604020202020204" pitchFamily="34" charset="0"/>
                <a:cs typeface="Arial" panose="020B0604020202020204" pitchFamily="34" charset="0"/>
              </a:rPr>
              <a:t>• Comuníquese con el </a:t>
            </a:r>
            <a:r>
              <a:rPr lang="es-US" sz="1100" dirty="0" smtClean="0">
                <a:solidFill>
                  <a:srgbClr val="F8F8F8"/>
                </a:solidFill>
                <a:latin typeface="Arial" panose="020B0604020202020204" pitchFamily="34" charset="0"/>
                <a:cs typeface="Arial" panose="020B0604020202020204" pitchFamily="34" charset="0"/>
              </a:rPr>
              <a:t>Centro de Llamadas del Mercado </a:t>
            </a:r>
            <a:r>
              <a:rPr lang="es-US" sz="1100" dirty="0">
                <a:solidFill>
                  <a:srgbClr val="F8F8F8"/>
                </a:solidFill>
                <a:latin typeface="Arial" panose="020B0604020202020204" pitchFamily="34" charset="0"/>
                <a:cs typeface="Arial" panose="020B0604020202020204" pitchFamily="34" charset="0"/>
              </a:rPr>
              <a:t>al 1-800-318-2596 (TTY: 1-855-889-4325). </a:t>
            </a:r>
            <a:r>
              <a:rPr lang="es-US" sz="1100" dirty="0" smtClean="0">
                <a:solidFill>
                  <a:srgbClr val="F8F8F8"/>
                </a:solidFill>
                <a:latin typeface="Arial" panose="020B0604020202020204" pitchFamily="34" charset="0"/>
                <a:cs typeface="Arial" panose="020B0604020202020204" pitchFamily="34" charset="0"/>
              </a:rPr>
              <a:t/>
            </a:r>
            <a:br>
              <a:rPr lang="es-US" sz="1100" dirty="0" smtClean="0">
                <a:solidFill>
                  <a:srgbClr val="F8F8F8"/>
                </a:solidFill>
                <a:latin typeface="Arial" panose="020B0604020202020204" pitchFamily="34" charset="0"/>
                <a:cs typeface="Arial" panose="020B0604020202020204" pitchFamily="34" charset="0"/>
              </a:rPr>
            </a:br>
            <a:r>
              <a:rPr lang="es-US" sz="1100" dirty="0" smtClean="0">
                <a:solidFill>
                  <a:srgbClr val="F8F8F8"/>
                </a:solidFill>
                <a:latin typeface="Arial" panose="020B0604020202020204" pitchFamily="34" charset="0"/>
                <a:cs typeface="Arial" panose="020B0604020202020204" pitchFamily="34" charset="0"/>
              </a:rPr>
              <a:t>La </a:t>
            </a:r>
            <a:r>
              <a:rPr lang="es-US" sz="1100" dirty="0">
                <a:solidFill>
                  <a:srgbClr val="F8F8F8"/>
                </a:solidFill>
                <a:latin typeface="Arial" panose="020B0604020202020204" pitchFamily="34" charset="0"/>
                <a:cs typeface="Arial" panose="020B0604020202020204" pitchFamily="34" charset="0"/>
              </a:rPr>
              <a:t>llamada es gratuita.</a:t>
            </a:r>
            <a:endParaRPr lang="en-US" sz="1100" dirty="0">
              <a:solidFill>
                <a:srgbClr val="F8F8F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3852145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smtClean="0"/>
              <a:t>¿Qué valor tiene la cuota?</a:t>
            </a:r>
            <a:endParaRPr lang="es-US" sz="2400" b="0" dirty="0"/>
          </a:p>
        </p:txBody>
      </p:sp>
      <p:sp>
        <p:nvSpPr>
          <p:cNvPr id="4" name="Content Placeholder 3"/>
          <p:cNvSpPr>
            <a:spLocks noGrp="1"/>
          </p:cNvSpPr>
          <p:nvPr>
            <p:ph idx="1"/>
          </p:nvPr>
        </p:nvSpPr>
        <p:spPr>
          <a:xfrm>
            <a:off x="446116" y="1524000"/>
            <a:ext cx="8229600" cy="4525963"/>
          </a:xfrm>
        </p:spPr>
        <p:txBody>
          <a:bodyPr>
            <a:normAutofit fontScale="62500" lnSpcReduction="20000"/>
          </a:bodyPr>
          <a:lstStyle/>
          <a:p>
            <a:pPr>
              <a:lnSpc>
                <a:spcPct val="120000"/>
              </a:lnSpc>
              <a:spcBef>
                <a:spcPts val="600"/>
              </a:spcBef>
            </a:pPr>
            <a:r>
              <a:rPr dirty="0" smtClean="0"/>
              <a:t>Si no tiene seguro médico en 2016, pagará el monto </a:t>
            </a:r>
            <a:r>
              <a:rPr b="1" dirty="0" smtClean="0"/>
              <a:t>más alto</a:t>
            </a:r>
            <a:r>
              <a:rPr dirty="0" smtClean="0"/>
              <a:t> de estos dos montos:</a:t>
            </a:r>
          </a:p>
          <a:p>
            <a:pPr lvl="1">
              <a:lnSpc>
                <a:spcPct val="120000"/>
              </a:lnSpc>
              <a:spcBef>
                <a:spcPts val="600"/>
              </a:spcBef>
            </a:pPr>
            <a:r>
              <a:rPr lang="en-US" b="1" dirty="0"/>
              <a:t>2.5% de sus ingresos familiares anuales</a:t>
            </a:r>
            <a:r>
              <a:rPr dirty="0" smtClean="0"/>
              <a:t> (solo se utiliza el monto de los ingresos por encima del umbral de declaración de impuestos, aproximadamente $10,150 para una persona en 2014, para calcular la multa)</a:t>
            </a:r>
          </a:p>
          <a:p>
            <a:pPr lvl="2">
              <a:lnSpc>
                <a:spcPct val="120000"/>
              </a:lnSpc>
              <a:spcBef>
                <a:spcPts val="600"/>
              </a:spcBef>
            </a:pPr>
            <a:r>
              <a:rPr dirty="0" smtClean="0"/>
              <a:t>La multa máxima es la prima promedio nacional para un plan bronce</a:t>
            </a:r>
            <a:endParaRPr lang="es-US" dirty="0"/>
          </a:p>
          <a:p>
            <a:pPr lvl="1">
              <a:lnSpc>
                <a:spcPct val="120000"/>
              </a:lnSpc>
              <a:spcBef>
                <a:spcPts val="600"/>
              </a:spcBef>
            </a:pPr>
            <a:r>
              <a:rPr lang="en-US" b="1" dirty="0"/>
              <a:t>$695 por persona ($347.50 por niño menor de 18 años)</a:t>
            </a:r>
            <a:r>
              <a:rPr dirty="0" smtClean="0"/>
              <a:t> </a:t>
            </a:r>
            <a:endParaRPr lang="es-US" dirty="0" smtClean="0"/>
          </a:p>
          <a:p>
            <a:pPr lvl="2">
              <a:lnSpc>
                <a:spcPct val="120000"/>
              </a:lnSpc>
              <a:spcBef>
                <a:spcPts val="600"/>
              </a:spcBef>
            </a:pPr>
            <a:r>
              <a:rPr dirty="0" smtClean="0"/>
              <a:t>La multa máxima para una familia utilizando este método es $2,085</a:t>
            </a:r>
            <a:endParaRPr lang="es-US" dirty="0"/>
          </a:p>
          <a:p>
            <a:pPr>
              <a:lnSpc>
                <a:spcPct val="120000"/>
              </a:lnSpc>
              <a:spcBef>
                <a:spcPts val="600"/>
              </a:spcBef>
            </a:pPr>
            <a:r>
              <a:rPr dirty="0" smtClean="0"/>
              <a:t>La multa por incumplimiento no puede superar la prima promedio nacional para un QHP de nivel bronce del Mercado (para la cantidad relevante de integrantes en la familia)</a:t>
            </a:r>
            <a:endParaRPr lang="es-US" dirty="0"/>
          </a:p>
          <a:p>
            <a:pPr>
              <a:lnSpc>
                <a:spcPct val="120000"/>
              </a:lnSpc>
              <a:spcBef>
                <a:spcPts val="600"/>
              </a:spcBef>
            </a:pPr>
            <a:r>
              <a:rPr dirty="0" smtClean="0"/>
              <a:t>En 2016, los montos aumentarán en función del costo de vida</a:t>
            </a:r>
          </a:p>
          <a:p>
            <a:pPr lvl="2"/>
            <a:endParaRPr lang="es-US" dirty="0" smtClean="0"/>
          </a:p>
          <a:p>
            <a:pPr marL="341312" lvl="1" indent="0">
              <a:buNone/>
            </a:pPr>
            <a:endParaRPr lang="es-US" dirty="0"/>
          </a:p>
        </p:txBody>
      </p:sp>
      <p:sp>
        <p:nvSpPr>
          <p:cNvPr id="8" name="Date Placeholder 2"/>
          <p:cNvSpPr txBox="1">
            <a:spLocks/>
          </p:cNvSpPr>
          <p:nvPr/>
        </p:nvSpPr>
        <p:spPr>
          <a:xfrm>
            <a:off x="457200" y="634047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rPr>
              <a:t>Noviembre de 2015</a:t>
            </a:r>
            <a:endParaRPr kumimoji="0" lang="es-US" sz="1200" b="0" i="0" u="none" strike="noStrike" kern="1200" cap="none" spc="0" normalizeH="0" baseline="0" noProof="0" dirty="0">
              <a:ln>
                <a:noFill/>
              </a:ln>
              <a:solidFill>
                <a:prstClr val="black"/>
              </a:solidFill>
              <a:effectLst/>
              <a:uLnTx/>
              <a:uFillTx/>
              <a:latin typeface="Calibri" panose="020F0502020204030204" pitchFamily="34" charset="0"/>
              <a:ea typeface="+mn-ea"/>
            </a:endParaRPr>
          </a:p>
        </p:txBody>
      </p:sp>
    </p:spTree>
    <p:extLst>
      <p:ext uri="{BB962C8B-B14F-4D97-AF65-F5344CB8AC3E}">
        <p14:creationId xmlns:p14="http://schemas.microsoft.com/office/powerpoint/2010/main" val="11270252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600" dirty="0" smtClean="0"/>
              <a:t>Solicitud y elegibilidad</a:t>
            </a:r>
            <a:endParaRPr lang="es-US" sz="3600" dirty="0"/>
          </a:p>
        </p:txBody>
      </p:sp>
      <p:grpSp>
        <p:nvGrpSpPr>
          <p:cNvPr id="6" name="Group 5" descr="Diagrama de solicitud en el Mercado - Los detalles se incluyen en las notas de los oradores." title="Diagrama de solicitud en el Mercado"/>
          <p:cNvGrpSpPr/>
          <p:nvPr/>
        </p:nvGrpSpPr>
        <p:grpSpPr>
          <a:xfrm>
            <a:off x="450948" y="1673193"/>
            <a:ext cx="8641395" cy="4419589"/>
            <a:chOff x="450948" y="1673193"/>
            <a:chExt cx="8641395" cy="4419589"/>
          </a:xfrm>
        </p:grpSpPr>
        <p:sp>
          <p:nvSpPr>
            <p:cNvPr id="37" name="Rounded Rectangle 4"/>
            <p:cNvSpPr/>
            <p:nvPr/>
          </p:nvSpPr>
          <p:spPr>
            <a:xfrm>
              <a:off x="4968021" y="4632029"/>
              <a:ext cx="1665754" cy="1288952"/>
            </a:xfrm>
            <a:prstGeom prst="rect">
              <a:avLst/>
            </a:prstGeom>
            <a:gradFill flip="none" rotWithShape="1">
              <a:path path="shape">
                <a:fillToRect l="50000" t="50000" r="50000" b="50000"/>
              </a:path>
              <a:tileRect/>
            </a:gradFill>
          </p:spPr>
          <p:style>
            <a:lnRef idx="0">
              <a:schemeClr val="accent1"/>
            </a:lnRef>
            <a:fillRef idx="3">
              <a:schemeClr val="accent1"/>
            </a:fillRef>
            <a:effectRef idx="3">
              <a:schemeClr val="accent1"/>
            </a:effectRef>
            <a:fontRef idx="minor">
              <a:schemeClr val="lt1"/>
            </a:fontRef>
          </p:style>
          <p:txBody>
            <a:bodyPr spcFirstLastPara="0" vert="horz" wrap="square" lIns="53340" tIns="53340" rIns="53340" bIns="53340" numCol="1" spcCol="1270" anchor="ctr" anchorCtr="0">
              <a:noAutofit/>
            </a:bodyPr>
            <a:lstStyle/>
            <a:p>
              <a:pPr algn="ctr" defTabSz="622300">
                <a:spcBef>
                  <a:spcPct val="0"/>
                </a:spcBef>
              </a:pPr>
              <a:r>
                <a:rPr lang="en-US" sz="2000" dirty="0" smtClean="0">
                  <a:solidFill>
                    <a:prstClr val="white"/>
                  </a:solidFill>
                  <a:latin typeface="Calibri"/>
                </a:rPr>
                <a:t>Elegible para Medicaid o CHIP</a:t>
              </a:r>
            </a:p>
          </p:txBody>
        </p:sp>
        <p:cxnSp>
          <p:nvCxnSpPr>
            <p:cNvPr id="28" name="Straight Connector 27" title="line"/>
            <p:cNvCxnSpPr/>
            <p:nvPr/>
          </p:nvCxnSpPr>
          <p:spPr>
            <a:xfrm>
              <a:off x="8268734" y="3379185"/>
              <a:ext cx="0" cy="481099"/>
            </a:xfrm>
            <a:prstGeom prst="line">
              <a:avLst/>
            </a:prstGeom>
          </p:spPr>
          <p:style>
            <a:lnRef idx="1">
              <a:schemeClr val="accent1"/>
            </a:lnRef>
            <a:fillRef idx="0">
              <a:schemeClr val="accent1"/>
            </a:fillRef>
            <a:effectRef idx="0">
              <a:schemeClr val="accent1"/>
            </a:effectRef>
            <a:fontRef idx="minor">
              <a:schemeClr val="tx1"/>
            </a:fontRef>
          </p:style>
        </p:cxnSp>
        <p:sp>
          <p:nvSpPr>
            <p:cNvPr id="45" name="Right Arrow 44"/>
            <p:cNvSpPr/>
            <p:nvPr/>
          </p:nvSpPr>
          <p:spPr>
            <a:xfrm>
              <a:off x="4576297" y="3292616"/>
              <a:ext cx="357967" cy="41875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46" name="Right Arrow 4"/>
            <p:cNvSpPr/>
            <p:nvPr/>
          </p:nvSpPr>
          <p:spPr>
            <a:xfrm>
              <a:off x="4638054" y="3376367"/>
              <a:ext cx="250577" cy="25125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800100">
                <a:lnSpc>
                  <a:spcPct val="90000"/>
                </a:lnSpc>
                <a:spcBef>
                  <a:spcPct val="0"/>
                </a:spcBef>
                <a:spcAft>
                  <a:spcPct val="35000"/>
                </a:spcAft>
              </a:pPr>
              <a:endParaRPr lang="en-US" dirty="0">
                <a:solidFill>
                  <a:prstClr val="white"/>
                </a:solidFill>
              </a:endParaRPr>
            </a:p>
          </p:txBody>
        </p:sp>
        <p:cxnSp>
          <p:nvCxnSpPr>
            <p:cNvPr id="9" name="Straight Connector 8" descr="line" title="line"/>
            <p:cNvCxnSpPr/>
            <p:nvPr/>
          </p:nvCxnSpPr>
          <p:spPr>
            <a:xfrm>
              <a:off x="1189340" y="4340193"/>
              <a:ext cx="0" cy="481099"/>
            </a:xfrm>
            <a:prstGeom prst="line">
              <a:avLst/>
            </a:prstGeom>
          </p:spPr>
          <p:style>
            <a:lnRef idx="1">
              <a:schemeClr val="accent1"/>
            </a:lnRef>
            <a:fillRef idx="0">
              <a:schemeClr val="accent1"/>
            </a:fillRef>
            <a:effectRef idx="0">
              <a:schemeClr val="accent1"/>
            </a:effectRef>
            <a:fontRef idx="minor">
              <a:schemeClr val="tx1"/>
            </a:fontRef>
          </p:style>
        </p:cxnSp>
        <p:cxnSp>
          <p:nvCxnSpPr>
            <p:cNvPr id="43" name="Straight Connector 42" title="line"/>
            <p:cNvCxnSpPr/>
            <p:nvPr/>
          </p:nvCxnSpPr>
          <p:spPr>
            <a:xfrm>
              <a:off x="3564929" y="4350735"/>
              <a:ext cx="0" cy="481099"/>
            </a:xfrm>
            <a:prstGeom prst="line">
              <a:avLst/>
            </a:prstGeom>
          </p:spPr>
          <p:style>
            <a:lnRef idx="1">
              <a:schemeClr val="accent1"/>
            </a:lnRef>
            <a:fillRef idx="0">
              <a:schemeClr val="accent1"/>
            </a:fillRef>
            <a:effectRef idx="0">
              <a:schemeClr val="accent1"/>
            </a:effectRef>
            <a:fontRef idx="minor">
              <a:schemeClr val="tx1"/>
            </a:fontRef>
          </p:style>
        </p:cxnSp>
        <p:sp>
          <p:nvSpPr>
            <p:cNvPr id="12" name="Rounded Rectangle 11"/>
            <p:cNvSpPr/>
            <p:nvPr/>
          </p:nvSpPr>
          <p:spPr>
            <a:xfrm>
              <a:off x="7077802" y="5007093"/>
              <a:ext cx="1995492" cy="9144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defTabSz="622300">
                <a:lnSpc>
                  <a:spcPts val="2000"/>
                </a:lnSpc>
                <a:spcBef>
                  <a:spcPct val="0"/>
                </a:spcBef>
              </a:pPr>
              <a:r>
                <a:rPr lang="en-US" sz="1900" dirty="0" err="1">
                  <a:solidFill>
                    <a:prstClr val="white">
                      <a:lumMod val="95000"/>
                    </a:prstClr>
                  </a:solidFill>
                  <a:latin typeface="Calibri"/>
                </a:rPr>
                <a:t>Inscribirse</a:t>
              </a:r>
              <a:r>
                <a:rPr lang="en-US" sz="1900" dirty="0">
                  <a:solidFill>
                    <a:prstClr val="white">
                      <a:lumMod val="95000"/>
                    </a:prstClr>
                  </a:solidFill>
                  <a:latin typeface="Calibri"/>
                </a:rPr>
                <a:t> </a:t>
              </a:r>
              <a:r>
                <a:rPr lang="en-US" sz="1900" dirty="0" smtClean="0">
                  <a:solidFill>
                    <a:prstClr val="white">
                      <a:lumMod val="95000"/>
                    </a:prstClr>
                  </a:solidFill>
                  <a:latin typeface="Calibri"/>
                </a:rPr>
                <a:t/>
              </a:r>
              <a:br>
                <a:rPr lang="en-US" sz="1900" dirty="0" smtClean="0">
                  <a:solidFill>
                    <a:prstClr val="white">
                      <a:lumMod val="95000"/>
                    </a:prstClr>
                  </a:solidFill>
                  <a:latin typeface="Calibri"/>
                </a:rPr>
              </a:br>
              <a:r>
                <a:rPr lang="en-US" sz="1900" dirty="0" err="1" smtClean="0">
                  <a:solidFill>
                    <a:prstClr val="white">
                      <a:lumMod val="95000"/>
                    </a:prstClr>
                  </a:solidFill>
                  <a:latin typeface="Calibri"/>
                </a:rPr>
                <a:t>en</a:t>
              </a:r>
              <a:endParaRPr lang="en-US" sz="1900" dirty="0">
                <a:solidFill>
                  <a:prstClr val="white">
                    <a:lumMod val="95000"/>
                  </a:prstClr>
                </a:solidFill>
                <a:latin typeface="Calibri"/>
              </a:endParaRPr>
            </a:p>
            <a:p>
              <a:pPr algn="ctr" defTabSz="622300">
                <a:lnSpc>
                  <a:spcPts val="2000"/>
                </a:lnSpc>
                <a:spcBef>
                  <a:spcPct val="0"/>
                </a:spcBef>
                <a:spcAft>
                  <a:spcPct val="35000"/>
                </a:spcAft>
              </a:pPr>
              <a:r>
                <a:rPr lang="en-US" sz="1900" dirty="0" smtClean="0">
                  <a:solidFill>
                    <a:prstClr val="white">
                      <a:lumMod val="95000"/>
                    </a:prstClr>
                  </a:solidFill>
                  <a:latin typeface="Calibri"/>
                </a:rPr>
                <a:t>Medicaid/CHIP</a:t>
              </a:r>
              <a:endParaRPr lang="es-US" sz="1900" dirty="0">
                <a:solidFill>
                  <a:prstClr val="white">
                    <a:lumMod val="95000"/>
                  </a:prstClr>
                </a:solidFill>
                <a:latin typeface="Calibri"/>
              </a:endParaRPr>
            </a:p>
          </p:txBody>
        </p:sp>
        <p:sp>
          <p:nvSpPr>
            <p:cNvPr id="26" name="Rounded Rectangle 25"/>
            <p:cNvSpPr/>
            <p:nvPr/>
          </p:nvSpPr>
          <p:spPr>
            <a:xfrm>
              <a:off x="4620251" y="1673193"/>
              <a:ext cx="2339815" cy="9906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7800" indent="-177800">
                <a:lnSpc>
                  <a:spcPts val="1900"/>
                </a:lnSpc>
                <a:buFont typeface="Wingdings" pitchFamily="2" charset="2"/>
                <a:buChar char="§"/>
              </a:pPr>
              <a:r>
                <a:rPr lang="en-US" dirty="0" err="1" smtClean="0">
                  <a:solidFill>
                    <a:prstClr val="black"/>
                  </a:solidFill>
                  <a:latin typeface="Calibri"/>
                </a:rPr>
                <a:t>Crédito</a:t>
              </a:r>
              <a:r>
                <a:rPr lang="en-US" dirty="0" smtClean="0">
                  <a:solidFill>
                    <a:prstClr val="black"/>
                  </a:solidFill>
                  <a:latin typeface="Calibri"/>
                </a:rPr>
                <a:t> fiscal para las primas</a:t>
              </a:r>
            </a:p>
            <a:p>
              <a:pPr marL="177800" indent="-177800">
                <a:lnSpc>
                  <a:spcPts val="1900"/>
                </a:lnSpc>
                <a:buFont typeface="Wingdings" pitchFamily="2" charset="2"/>
                <a:buChar char="§"/>
              </a:pPr>
              <a:r>
                <a:rPr lang="en-US" dirty="0" smtClean="0">
                  <a:solidFill>
                    <a:prstClr val="black"/>
                  </a:solidFill>
                  <a:latin typeface="Calibri"/>
                </a:rPr>
                <a:t>Reducción de gastos compartidos</a:t>
              </a:r>
              <a:endParaRPr lang="es-US" dirty="0">
                <a:solidFill>
                  <a:prstClr val="black"/>
                </a:solidFill>
                <a:latin typeface="Calibri"/>
                <a:cs typeface="Arial" pitchFamily="34" charset="0"/>
              </a:endParaRPr>
            </a:p>
          </p:txBody>
        </p:sp>
        <p:sp>
          <p:nvSpPr>
            <p:cNvPr id="47" name="Rounded Rectangle 46"/>
            <p:cNvSpPr/>
            <p:nvPr/>
          </p:nvSpPr>
          <p:spPr>
            <a:xfrm>
              <a:off x="7278430" y="1901793"/>
              <a:ext cx="1813913" cy="1474574"/>
            </a:xfrm>
            <a:prstGeom prst="roundRect">
              <a:avLst/>
            </a:prstGeom>
          </p:spPr>
          <p:style>
            <a:lnRef idx="0">
              <a:schemeClr val="accent1"/>
            </a:lnRef>
            <a:fillRef idx="3">
              <a:schemeClr val="accent1"/>
            </a:fillRef>
            <a:effectRef idx="3">
              <a:schemeClr val="accent1"/>
            </a:effectRef>
            <a:fontRef idx="minor">
              <a:schemeClr val="lt1"/>
            </a:fontRef>
          </p:style>
          <p:txBody>
            <a:bodyPr lIns="0" rIns="0" rtlCol="0" anchor="ctr"/>
            <a:lstStyle/>
            <a:p>
              <a:pPr algn="ctr" defTabSz="622300">
                <a:lnSpc>
                  <a:spcPts val="1900"/>
                </a:lnSpc>
                <a:spcBef>
                  <a:spcPct val="0"/>
                </a:spcBef>
              </a:pPr>
              <a:r>
                <a:rPr lang="en-US" dirty="0" smtClean="0">
                  <a:solidFill>
                    <a:prstClr val="white">
                      <a:lumMod val="95000"/>
                    </a:prstClr>
                  </a:solidFill>
                  <a:latin typeface="Calibri"/>
                </a:rPr>
                <a:t>Inscribirse en un </a:t>
              </a:r>
              <a:endParaRPr lang="es-US" dirty="0">
                <a:solidFill>
                  <a:prstClr val="white">
                    <a:lumMod val="95000"/>
                  </a:prstClr>
                </a:solidFill>
                <a:latin typeface="Calibri"/>
                <a:cs typeface="Arial" pitchFamily="34" charset="0"/>
              </a:endParaRPr>
            </a:p>
            <a:p>
              <a:pPr algn="ctr" defTabSz="622300">
                <a:lnSpc>
                  <a:spcPts val="1900"/>
                </a:lnSpc>
                <a:spcBef>
                  <a:spcPct val="0"/>
                </a:spcBef>
              </a:pPr>
              <a:r>
                <a:rPr lang="en-US" dirty="0" smtClean="0">
                  <a:solidFill>
                    <a:prstClr val="white">
                      <a:lumMod val="95000"/>
                    </a:prstClr>
                  </a:solidFill>
                  <a:latin typeface="Calibri"/>
                </a:rPr>
                <a:t>plan de salud calificado</a:t>
              </a:r>
              <a:endParaRPr lang="es-US" dirty="0">
                <a:solidFill>
                  <a:prstClr val="white">
                    <a:lumMod val="95000"/>
                  </a:prstClr>
                </a:solidFill>
                <a:latin typeface="Calibri"/>
                <a:cs typeface="Arial" pitchFamily="34" charset="0"/>
              </a:endParaRPr>
            </a:p>
            <a:p>
              <a:pPr algn="ctr" defTabSz="622300">
                <a:lnSpc>
                  <a:spcPts val="1900"/>
                </a:lnSpc>
                <a:spcBef>
                  <a:spcPct val="0"/>
                </a:spcBef>
              </a:pPr>
              <a:r>
                <a:rPr lang="en-US" dirty="0" smtClean="0">
                  <a:solidFill>
                    <a:prstClr val="white">
                      <a:lumMod val="95000"/>
                    </a:prstClr>
                  </a:solidFill>
                  <a:latin typeface="Calibri"/>
                </a:rPr>
                <a:t>a través del Mercado</a:t>
              </a:r>
              <a:endParaRPr lang="es-US" dirty="0">
                <a:solidFill>
                  <a:prstClr val="white">
                    <a:lumMod val="95000"/>
                  </a:prstClr>
                </a:solidFill>
                <a:latin typeface="Calibri"/>
              </a:endParaRPr>
            </a:p>
          </p:txBody>
        </p:sp>
        <p:sp>
          <p:nvSpPr>
            <p:cNvPr id="30" name="Rounded Rectangle 4"/>
            <p:cNvSpPr/>
            <p:nvPr/>
          </p:nvSpPr>
          <p:spPr>
            <a:xfrm>
              <a:off x="4970683" y="2739993"/>
              <a:ext cx="1665754" cy="1577914"/>
            </a:xfrm>
            <a:prstGeom prst="rect">
              <a:avLst/>
            </a:prstGeom>
            <a:gradFill flip="none" rotWithShape="1">
              <a:path path="shape">
                <a:fillToRect l="50000" t="50000" r="50000" b="50000"/>
              </a:path>
              <a:tileRect/>
            </a:gradFill>
          </p:spPr>
          <p:style>
            <a:lnRef idx="0">
              <a:schemeClr val="accent1"/>
            </a:lnRef>
            <a:fillRef idx="3">
              <a:schemeClr val="accent1"/>
            </a:fillRef>
            <a:effectRef idx="3">
              <a:schemeClr val="accent1"/>
            </a:effectRef>
            <a:fontRef idx="minor">
              <a:schemeClr val="lt1"/>
            </a:fontRef>
          </p:style>
          <p:txBody>
            <a:bodyPr spcFirstLastPara="0" vert="horz" wrap="square" lIns="53340" tIns="53340" rIns="53340" bIns="53340" numCol="1" spcCol="1270" anchor="ctr" anchorCtr="0">
              <a:noAutofit/>
            </a:bodyPr>
            <a:lstStyle/>
            <a:p>
              <a:pPr algn="ctr" defTabSz="622300">
                <a:spcBef>
                  <a:spcPct val="0"/>
                </a:spcBef>
              </a:pPr>
              <a:r>
                <a:rPr lang="en-US" sz="2000" dirty="0" smtClean="0">
                  <a:solidFill>
                    <a:prstClr val="white"/>
                  </a:solidFill>
                  <a:latin typeface="Calibri"/>
                </a:rPr>
                <a:t>Elegible para un plan de salud calificado</a:t>
              </a:r>
            </a:p>
          </p:txBody>
        </p:sp>
        <p:sp>
          <p:nvSpPr>
            <p:cNvPr id="2" name="Rounded Rectangle 1"/>
            <p:cNvSpPr/>
            <p:nvPr/>
          </p:nvSpPr>
          <p:spPr>
            <a:xfrm>
              <a:off x="2738959" y="4797393"/>
              <a:ext cx="1697456" cy="1123588"/>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ts val="1700"/>
                </a:lnSpc>
              </a:pPr>
              <a:r>
                <a:rPr lang="en-US" sz="1600" dirty="0">
                  <a:solidFill>
                    <a:prstClr val="black"/>
                  </a:solidFill>
                  <a:latin typeface="Calibri"/>
                </a:rPr>
                <a:t>A través de una plataforma de servicios de datos</a:t>
              </a:r>
            </a:p>
          </p:txBody>
        </p:sp>
        <p:sp>
          <p:nvSpPr>
            <p:cNvPr id="25" name="Rounded Rectangle 24"/>
            <p:cNvSpPr/>
            <p:nvPr/>
          </p:nvSpPr>
          <p:spPr>
            <a:xfrm>
              <a:off x="450948" y="4797393"/>
              <a:ext cx="1746433" cy="1295389"/>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Wingdings" panose="05000000000000000000" pitchFamily="2" charset="2"/>
                <a:buChar char="§"/>
              </a:pPr>
              <a:r>
                <a:rPr lang="en-US" sz="1600" dirty="0">
                  <a:solidFill>
                    <a:prstClr val="black"/>
                  </a:solidFill>
                  <a:latin typeface="Calibri"/>
                </a:rPr>
                <a:t>En línea</a:t>
              </a:r>
            </a:p>
            <a:p>
              <a:pPr marL="171450" indent="-171450">
                <a:buFont typeface="Wingdings" panose="05000000000000000000" pitchFamily="2" charset="2"/>
                <a:buChar char="§"/>
              </a:pPr>
              <a:r>
                <a:rPr lang="en-US" sz="1600" dirty="0" smtClean="0">
                  <a:solidFill>
                    <a:prstClr val="black"/>
                  </a:solidFill>
                  <a:latin typeface="Calibri"/>
                </a:rPr>
                <a:t>Por teléfono</a:t>
              </a:r>
              <a:endParaRPr lang="es-US" sz="1600" dirty="0">
                <a:solidFill>
                  <a:prstClr val="black"/>
                </a:solidFill>
                <a:latin typeface="Calibri"/>
                <a:cs typeface="Arial" pitchFamily="34" charset="0"/>
              </a:endParaRPr>
            </a:p>
            <a:p>
              <a:pPr marL="171450" indent="-171450">
                <a:buFont typeface="Wingdings" panose="05000000000000000000" pitchFamily="2" charset="2"/>
                <a:buChar char="§"/>
              </a:pPr>
              <a:r>
                <a:rPr lang="en-US" sz="1600" dirty="0" smtClean="0">
                  <a:solidFill>
                    <a:prstClr val="black"/>
                  </a:solidFill>
                  <a:latin typeface="Calibri"/>
                </a:rPr>
                <a:t>Por correo</a:t>
              </a:r>
              <a:endParaRPr lang="es-US" sz="1600" dirty="0">
                <a:solidFill>
                  <a:prstClr val="black"/>
                </a:solidFill>
                <a:latin typeface="Calibri"/>
                <a:cs typeface="Arial" pitchFamily="34" charset="0"/>
              </a:endParaRPr>
            </a:p>
            <a:p>
              <a:pPr marL="171450" indent="-171450">
                <a:buFont typeface="Wingdings" panose="05000000000000000000" pitchFamily="2" charset="2"/>
                <a:buChar char="§"/>
              </a:pPr>
              <a:r>
                <a:rPr lang="en-US" sz="1600" dirty="0">
                  <a:solidFill>
                    <a:prstClr val="black"/>
                  </a:solidFill>
                  <a:latin typeface="Calibri"/>
                </a:rPr>
                <a:t>Personalmente</a:t>
              </a:r>
              <a:endParaRPr lang="es-US" sz="1600" dirty="0">
                <a:solidFill>
                  <a:prstClr val="black"/>
                </a:solidFill>
                <a:latin typeface="Calibri"/>
                <a:cs typeface="Arial" pitchFamily="34" charset="0"/>
              </a:endParaRPr>
            </a:p>
          </p:txBody>
        </p:sp>
        <p:cxnSp>
          <p:nvCxnSpPr>
            <p:cNvPr id="29" name="Straight Connector 28" title="line"/>
            <p:cNvCxnSpPr>
              <a:stCxn id="26" idx="2"/>
            </p:cNvCxnSpPr>
            <p:nvPr/>
          </p:nvCxnSpPr>
          <p:spPr>
            <a:xfrm>
              <a:off x="5790159" y="2663793"/>
              <a:ext cx="0" cy="76200"/>
            </a:xfrm>
            <a:prstGeom prst="line">
              <a:avLst/>
            </a:prstGeom>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7621034" y="3650110"/>
              <a:ext cx="1295400" cy="914400"/>
            </a:xfrm>
            <a:prstGeom prst="round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ts val="1900"/>
                </a:lnSpc>
              </a:pPr>
              <a:r>
                <a:rPr lang="en-US" dirty="0" smtClean="0">
                  <a:solidFill>
                    <a:prstClr val="black"/>
                  </a:solidFill>
                  <a:latin typeface="Calibri"/>
                </a:rPr>
                <a:t>Pagar la primera prima mensual </a:t>
              </a:r>
              <a:endParaRPr lang="es-US" dirty="0">
                <a:solidFill>
                  <a:prstClr val="black"/>
                </a:solidFill>
                <a:latin typeface="Calibri"/>
                <a:cs typeface="Arial" pitchFamily="34" charset="0"/>
              </a:endParaRPr>
            </a:p>
          </p:txBody>
        </p:sp>
        <p:sp>
          <p:nvSpPr>
            <p:cNvPr id="35" name="Right Arrow 34"/>
            <p:cNvSpPr/>
            <p:nvPr/>
          </p:nvSpPr>
          <p:spPr>
            <a:xfrm rot="19815373">
              <a:off x="6511339" y="2841697"/>
              <a:ext cx="953832" cy="771137"/>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6" name="Right Arrow 4"/>
            <p:cNvSpPr/>
            <p:nvPr/>
          </p:nvSpPr>
          <p:spPr>
            <a:xfrm rot="19815373">
              <a:off x="6275155" y="3134632"/>
              <a:ext cx="948057" cy="4903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933450">
                <a:lnSpc>
                  <a:spcPct val="90000"/>
                </a:lnSpc>
                <a:spcBef>
                  <a:spcPct val="0"/>
                </a:spcBef>
                <a:spcAft>
                  <a:spcPct val="35000"/>
                </a:spcAft>
              </a:pPr>
              <a:endParaRPr lang="en-US" sz="2100" dirty="0">
                <a:solidFill>
                  <a:prstClr val="white"/>
                </a:solidFill>
              </a:endParaRPr>
            </a:p>
          </p:txBody>
        </p:sp>
        <p:sp>
          <p:nvSpPr>
            <p:cNvPr id="32" name="Right Arrow 31"/>
            <p:cNvSpPr/>
            <p:nvPr/>
          </p:nvSpPr>
          <p:spPr>
            <a:xfrm rot="1669637">
              <a:off x="6576774" y="4710514"/>
              <a:ext cx="953831" cy="771137"/>
            </a:xfrm>
            <a:prstGeom prst="rightArrow">
              <a:avLst>
                <a:gd name="adj1" fmla="val 60000"/>
                <a:gd name="adj2" fmla="val 41825"/>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3" name="Right Arrow 4"/>
            <p:cNvSpPr/>
            <p:nvPr/>
          </p:nvSpPr>
          <p:spPr>
            <a:xfrm rot="1669637">
              <a:off x="6289214" y="4323396"/>
              <a:ext cx="667683" cy="4626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algn="ctr" defTabSz="933450">
                <a:lnSpc>
                  <a:spcPct val="90000"/>
                </a:lnSpc>
                <a:spcBef>
                  <a:spcPct val="0"/>
                </a:spcBef>
                <a:spcAft>
                  <a:spcPct val="35000"/>
                </a:spcAft>
              </a:pPr>
              <a:endParaRPr lang="en-US" sz="2100" dirty="0">
                <a:solidFill>
                  <a:prstClr val="white"/>
                </a:solidFill>
              </a:endParaRPr>
            </a:p>
          </p:txBody>
        </p:sp>
        <p:sp>
          <p:nvSpPr>
            <p:cNvPr id="10" name="TextBox 9"/>
            <p:cNvSpPr txBox="1"/>
            <p:nvPr/>
          </p:nvSpPr>
          <p:spPr>
            <a:xfrm rot="19827114">
              <a:off x="6256986" y="3131665"/>
              <a:ext cx="972604" cy="369332"/>
            </a:xfrm>
            <a:prstGeom prst="rect">
              <a:avLst/>
            </a:prstGeom>
            <a:noFill/>
          </p:spPr>
          <p:txBody>
            <a:bodyPr wrap="square" rtlCol="0">
              <a:spAutoFit/>
            </a:bodyPr>
            <a:lstStyle/>
            <a:p>
              <a:pPr algn="r"/>
              <a:r>
                <a:rPr lang="en-US" dirty="0" smtClean="0">
                  <a:solidFill>
                    <a:prstClr val="black"/>
                  </a:solidFill>
                </a:rPr>
                <a:t>SÍ</a:t>
              </a:r>
              <a:endParaRPr lang="es-US" dirty="0">
                <a:solidFill>
                  <a:prstClr val="black"/>
                </a:solidFill>
              </a:endParaRPr>
            </a:p>
          </p:txBody>
        </p:sp>
        <p:sp>
          <p:nvSpPr>
            <p:cNvPr id="11" name="TextBox 10"/>
            <p:cNvSpPr txBox="1"/>
            <p:nvPr/>
          </p:nvSpPr>
          <p:spPr>
            <a:xfrm rot="1903238">
              <a:off x="6626717" y="4904884"/>
              <a:ext cx="799134" cy="375646"/>
            </a:xfrm>
            <a:prstGeom prst="rect">
              <a:avLst/>
            </a:prstGeom>
            <a:noFill/>
          </p:spPr>
          <p:txBody>
            <a:bodyPr wrap="square" rtlCol="0">
              <a:spAutoFit/>
            </a:bodyPr>
            <a:lstStyle/>
            <a:p>
              <a:r>
                <a:rPr lang="en-US" dirty="0" smtClean="0">
                  <a:solidFill>
                    <a:prstClr val="black"/>
                  </a:solidFill>
                </a:rPr>
                <a:t>SÍ</a:t>
              </a:r>
              <a:endParaRPr lang="es-US" dirty="0">
                <a:solidFill>
                  <a:prstClr val="black"/>
                </a:solidFill>
              </a:endParaRPr>
            </a:p>
          </p:txBody>
        </p:sp>
        <p:sp>
          <p:nvSpPr>
            <p:cNvPr id="31" name="Rounded Rectangle 30"/>
            <p:cNvSpPr/>
            <p:nvPr/>
          </p:nvSpPr>
          <p:spPr>
            <a:xfrm>
              <a:off x="450949" y="2519118"/>
              <a:ext cx="1759884" cy="175484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defTabSz="622300">
                <a:spcBef>
                  <a:spcPct val="0"/>
                </a:spcBef>
              </a:pPr>
              <a:r>
                <a:rPr lang="en-US" sz="2000" dirty="0" smtClean="0">
                  <a:solidFill>
                    <a:prstClr val="white">
                      <a:lumMod val="95000"/>
                    </a:prstClr>
                  </a:solidFill>
                  <a:latin typeface="Calibri"/>
                </a:rPr>
                <a:t>Enviar solicitud simplificada al Mercado</a:t>
              </a:r>
              <a:endParaRPr lang="es-US" sz="2000" dirty="0">
                <a:solidFill>
                  <a:prstClr val="white">
                    <a:lumMod val="95000"/>
                  </a:prstClr>
                </a:solidFill>
                <a:latin typeface="Calibri"/>
              </a:endParaRPr>
            </a:p>
          </p:txBody>
        </p:sp>
        <p:sp>
          <p:nvSpPr>
            <p:cNvPr id="34" name="Rounded Rectangle 33"/>
            <p:cNvSpPr/>
            <p:nvPr/>
          </p:nvSpPr>
          <p:spPr>
            <a:xfrm>
              <a:off x="2662000" y="2519118"/>
              <a:ext cx="1813913" cy="1728263"/>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defTabSz="622300">
                <a:spcBef>
                  <a:spcPct val="0"/>
                </a:spcBef>
              </a:pPr>
              <a:r>
                <a:rPr lang="en-US" sz="2000" dirty="0" smtClean="0">
                  <a:solidFill>
                    <a:prstClr val="white">
                      <a:lumMod val="95000"/>
                    </a:prstClr>
                  </a:solidFill>
                  <a:latin typeface="Calibri"/>
                </a:rPr>
                <a:t>Verificar y determinar elegibilidad</a:t>
              </a:r>
              <a:endParaRPr lang="es-US" sz="2000" dirty="0">
                <a:solidFill>
                  <a:prstClr val="white">
                    <a:lumMod val="95000"/>
                  </a:prstClr>
                </a:solidFill>
                <a:latin typeface="Calibri"/>
              </a:endParaRPr>
            </a:p>
          </p:txBody>
        </p:sp>
        <p:sp>
          <p:nvSpPr>
            <p:cNvPr id="40" name="Right Arrow 39"/>
            <p:cNvSpPr/>
            <p:nvPr/>
          </p:nvSpPr>
          <p:spPr>
            <a:xfrm>
              <a:off x="2295251" y="3298048"/>
              <a:ext cx="357967" cy="41875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8" name="Right Arrow 37" title="Arrow"/>
            <p:cNvSpPr/>
            <p:nvPr/>
          </p:nvSpPr>
          <p:spPr>
            <a:xfrm rot="3487932">
              <a:off x="4220258" y="4239936"/>
              <a:ext cx="925840" cy="418754"/>
            </a:xfrm>
            <a:prstGeom prst="rightArrow">
              <a:avLst>
                <a:gd name="adj1" fmla="val 60000"/>
                <a:gd name="adj2" fmla="val 50000"/>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sp>
        <p:nvSpPr>
          <p:cNvPr id="41" name="Date Placeholder 1"/>
          <p:cNvSpPr>
            <a:spLocks noGrp="1"/>
          </p:cNvSpPr>
          <p:nvPr>
            <p:ph type="dt" sz="half" idx="4294967295"/>
          </p:nvPr>
        </p:nvSpPr>
        <p:spPr>
          <a:xfrm>
            <a:off x="457200" y="6340475"/>
            <a:ext cx="2133600" cy="365125"/>
          </a:xfrm>
          <a:prstGeom prst="rect">
            <a:avLst/>
          </a:prstGeom>
        </p:spPr>
        <p:txBody>
          <a:bodyPr/>
          <a:lstStyle/>
          <a:p>
            <a:r>
              <a:rPr lang="en-US" sz="1200" smtClean="0">
                <a:solidFill>
                  <a:prstClr val="black"/>
                </a:solidFill>
                <a:latin typeface="Calibri"/>
              </a:rPr>
              <a:t>November 2015</a:t>
            </a:r>
            <a:endParaRPr lang="es-US" sz="1200" dirty="0">
              <a:solidFill>
                <a:prstClr val="black"/>
              </a:solidFill>
              <a:latin typeface="Calibri"/>
            </a:endParaRPr>
          </a:p>
        </p:txBody>
      </p:sp>
      <p:sp>
        <p:nvSpPr>
          <p:cNvPr id="42" name="Footer Placeholder 2"/>
          <p:cNvSpPr>
            <a:spLocks noGrp="1"/>
          </p:cNvSpPr>
          <p:nvPr>
            <p:ph type="ftr" sz="quarter" idx="4294967295"/>
          </p:nvPr>
        </p:nvSpPr>
        <p:spPr>
          <a:xfrm>
            <a:off x="2590800" y="6340475"/>
            <a:ext cx="3962400" cy="365125"/>
          </a:xfrm>
          <a:prstGeom prst="rect">
            <a:avLst/>
          </a:prstGeom>
        </p:spPr>
        <p:txBody>
          <a:bodyPr/>
          <a:lstStyle/>
          <a:p>
            <a:pPr algn="ctr"/>
            <a:r>
              <a:rPr lang="en-US" sz="1200" smtClean="0">
                <a:solidFill>
                  <a:prstClr val="black"/>
                </a:solidFill>
                <a:latin typeface="Calibri"/>
              </a:rPr>
              <a:t>Marketplace for Immigrant Families</a:t>
            </a:r>
            <a:endParaRPr lang="es-US" sz="1200" dirty="0">
              <a:solidFill>
                <a:prstClr val="black"/>
              </a:solidFill>
              <a:latin typeface="Calibri"/>
            </a:endParaRPr>
          </a:p>
        </p:txBody>
      </p:sp>
      <p:sp>
        <p:nvSpPr>
          <p:cNvPr id="44" name="Slide Number Placeholder 3"/>
          <p:cNvSpPr>
            <a:spLocks noGrp="1"/>
          </p:cNvSpPr>
          <p:nvPr>
            <p:ph type="sldNum" sz="quarter" idx="4294967295"/>
          </p:nvPr>
        </p:nvSpPr>
        <p:spPr>
          <a:xfrm>
            <a:off x="6553200" y="6340475"/>
            <a:ext cx="2133600" cy="365125"/>
          </a:xfrm>
          <a:prstGeom prst="rect">
            <a:avLst/>
          </a:prstGeom>
        </p:spPr>
        <p:txBody>
          <a:bodyPr/>
          <a:lstStyle/>
          <a:p>
            <a:fld id="{FB96A6F3-21FB-4D68-B526-5404B4C85F47}" type="slidenum">
              <a:rPr lang="en-US" smtClean="0">
                <a:solidFill>
                  <a:prstClr val="black"/>
                </a:solidFill>
                <a:latin typeface="Calibri"/>
              </a:rPr>
              <a:pPr/>
              <a:t>31</a:t>
            </a:fld>
            <a:endParaRPr lang="es-US" dirty="0">
              <a:solidFill>
                <a:prstClr val="black"/>
              </a:solidFill>
              <a:latin typeface="Calibri"/>
            </a:endParaRPr>
          </a:p>
        </p:txBody>
      </p:sp>
    </p:spTree>
    <p:extLst>
      <p:ext uri="{BB962C8B-B14F-4D97-AF65-F5344CB8AC3E}">
        <p14:creationId xmlns:p14="http://schemas.microsoft.com/office/powerpoint/2010/main" val="36723976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
          <p:cNvSpPr>
            <a:spLocks noGrp="1"/>
          </p:cNvSpPr>
          <p:nvPr>
            <p:ph idx="1"/>
          </p:nvPr>
        </p:nvSpPr>
        <p:spPr>
          <a:xfrm>
            <a:off x="457200" y="1524000"/>
            <a:ext cx="8229600" cy="4525963"/>
          </a:xfrm>
        </p:spPr>
        <p:txBody>
          <a:bodyPr>
            <a:normAutofit fontScale="92500" lnSpcReduction="20000"/>
          </a:bodyPr>
          <a:lstStyle/>
          <a:p>
            <a:pPr>
              <a:spcBef>
                <a:spcPts val="600"/>
              </a:spcBef>
              <a:buFont typeface="Wingdings" pitchFamily="2" charset="2"/>
              <a:buChar char="§"/>
            </a:pPr>
            <a:r>
              <a:rPr lang="en-US" dirty="0" smtClean="0">
                <a:latin typeface="Calibri" pitchFamily="34" charset="0"/>
              </a:rPr>
              <a:t>Puede inscribirse en CuidadoDeSalud.gov o de forma impresa </a:t>
            </a:r>
          </a:p>
          <a:p>
            <a:pPr lvl="1">
              <a:spcBef>
                <a:spcPts val="600"/>
              </a:spcBef>
            </a:pPr>
            <a:r>
              <a:rPr lang="en-US" dirty="0" smtClean="0">
                <a:latin typeface="Calibri" pitchFamily="34" charset="0"/>
              </a:rPr>
              <a:t>En inglés o en español </a:t>
            </a:r>
          </a:p>
          <a:p>
            <a:pPr>
              <a:spcBef>
                <a:spcPts val="600"/>
              </a:spcBef>
              <a:buFont typeface="Wingdings" pitchFamily="2" charset="2"/>
              <a:buChar char="§"/>
            </a:pPr>
            <a:r>
              <a:rPr lang="en-US" dirty="0" smtClean="0">
                <a:latin typeface="Calibri" pitchFamily="34" charset="0"/>
              </a:rPr>
              <a:t>Formulario de solicitud del Mercado facilitado por el gobierno federal</a:t>
            </a:r>
          </a:p>
          <a:p>
            <a:pPr marL="636588" lvl="1" indent="-239713">
              <a:spcBef>
                <a:spcPts val="600"/>
              </a:spcBef>
              <a:buFont typeface="Arial" pitchFamily="34" charset="0"/>
              <a:buChar char="•"/>
            </a:pPr>
            <a:r>
              <a:rPr lang="en-US" dirty="0" smtClean="0">
                <a:latin typeface="Calibri" pitchFamily="34" charset="0"/>
              </a:rPr>
              <a:t>La versión dinámica en línea solo hace preguntas relevantes en función de sus respuestas</a:t>
            </a:r>
          </a:p>
          <a:p>
            <a:pPr marL="636588" lvl="1" indent="-239713">
              <a:spcBef>
                <a:spcPts val="600"/>
              </a:spcBef>
              <a:buFont typeface="Arial" pitchFamily="34" charset="0"/>
              <a:buChar char="•"/>
            </a:pPr>
            <a:r>
              <a:rPr lang="en-US" dirty="0" smtClean="0">
                <a:latin typeface="Calibri" pitchFamily="34" charset="0"/>
              </a:rPr>
              <a:t>Versión impresa simplificada</a:t>
            </a:r>
          </a:p>
          <a:p>
            <a:pPr>
              <a:spcBef>
                <a:spcPts val="600"/>
              </a:spcBef>
              <a:buFont typeface="Wingdings" pitchFamily="2" charset="2"/>
              <a:buChar char="§"/>
            </a:pPr>
            <a:r>
              <a:rPr lang="en-US" spc="-20" dirty="0" smtClean="0">
                <a:latin typeface="Calibri" pitchFamily="34" charset="0"/>
              </a:rPr>
              <a:t>Los Mercados estatales pueden tener su propia versión</a:t>
            </a:r>
          </a:p>
          <a:p>
            <a:pPr>
              <a:spcBef>
                <a:spcPts val="600"/>
              </a:spcBef>
              <a:buFont typeface="Wingdings" pitchFamily="2" charset="2"/>
              <a:buChar char="§"/>
            </a:pPr>
            <a:r>
              <a:rPr lang="en-US" dirty="0" smtClean="0">
                <a:latin typeface="Calibri" pitchFamily="34" charset="0"/>
              </a:rPr>
              <a:t>Puede solicitar ayuda para completar la solicitud</a:t>
            </a:r>
          </a:p>
          <a:p>
            <a:pPr lvl="1" indent="-220663">
              <a:spcBef>
                <a:spcPts val="600"/>
              </a:spcBef>
            </a:pPr>
            <a:r>
              <a:rPr dirty="0" smtClean="0"/>
              <a:t>Herramientas de apoyo en 33 idiomas  </a:t>
            </a:r>
            <a:endParaRPr lang="es-US" dirty="0" smtClean="0">
              <a:latin typeface="Calibri" pitchFamily="34" charset="0"/>
              <a:cs typeface="Calibri" pitchFamily="34" charset="0"/>
            </a:endParaRPr>
          </a:p>
        </p:txBody>
      </p:sp>
      <p:sp>
        <p:nvSpPr>
          <p:cNvPr id="2" name="Title 1"/>
          <p:cNvSpPr>
            <a:spLocks noGrp="1"/>
          </p:cNvSpPr>
          <p:nvPr>
            <p:ph type="title"/>
          </p:nvPr>
        </p:nvSpPr>
        <p:spPr/>
        <p:txBody>
          <a:bodyPr/>
          <a:lstStyle/>
          <a:p>
            <a:r>
              <a:rPr lang="en-US" sz="3600" dirty="0" smtClean="0"/>
              <a:t>Cómo inscribirse</a:t>
            </a:r>
            <a:endParaRPr lang="es-US" sz="3600" dirty="0"/>
          </a:p>
        </p:txBody>
      </p:sp>
      <p:sp>
        <p:nvSpPr>
          <p:cNvPr id="7" name="Footer Placeholder 6"/>
          <p:cNvSpPr>
            <a:spLocks noGrp="1"/>
          </p:cNvSpPr>
          <p:nvPr>
            <p:ph type="ftr" sz="quarter" idx="11"/>
          </p:nvPr>
        </p:nvSpPr>
        <p:spPr/>
        <p:txBody>
          <a:bodyPr/>
          <a:lstStyle/>
          <a:p>
            <a:r>
              <a:rPr lang="en-US" smtClean="0"/>
              <a:t>Marketplace for Immigrant Families</a:t>
            </a:r>
            <a:endParaRPr lang="es-US" dirty="0"/>
          </a:p>
        </p:txBody>
      </p:sp>
      <p:sp>
        <p:nvSpPr>
          <p:cNvPr id="6" name="Slide Number Placeholder 5"/>
          <p:cNvSpPr>
            <a:spLocks noGrp="1"/>
          </p:cNvSpPr>
          <p:nvPr>
            <p:ph type="sldNum" sz="quarter" idx="12"/>
          </p:nvPr>
        </p:nvSpPr>
        <p:spPr/>
        <p:txBody>
          <a:bodyPr/>
          <a:lstStyle/>
          <a:p>
            <a:fld id="{1C46BBB4-4880-424C-B72C-F05E7E85480B}" type="slidenum">
              <a:rPr lang="en-US"/>
              <a:pPr/>
              <a:t>32</a:t>
            </a:fld>
            <a:endParaRPr lang="es-US" dirty="0"/>
          </a:p>
        </p:txBody>
      </p:sp>
      <p:sp>
        <p:nvSpPr>
          <p:cNvPr id="4" name="Date Placeholder 3"/>
          <p:cNvSpPr>
            <a:spLocks noGrp="1"/>
          </p:cNvSpPr>
          <p:nvPr>
            <p:ph type="dt" sz="half" idx="10"/>
          </p:nvPr>
        </p:nvSpPr>
        <p:spPr/>
        <p:txBody>
          <a:bodyPr/>
          <a:lstStyle/>
          <a:p>
            <a:r>
              <a:rPr lang="en-US" smtClean="0"/>
              <a:t>November 2015</a:t>
            </a:r>
            <a:endParaRPr lang="es-US" dirty="0"/>
          </a:p>
        </p:txBody>
      </p:sp>
    </p:spTree>
    <p:extLst>
      <p:ext uri="{BB962C8B-B14F-4D97-AF65-F5344CB8AC3E}">
        <p14:creationId xmlns:p14="http://schemas.microsoft.com/office/powerpoint/2010/main" val="23413619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rmAutofit fontScale="90000"/>
          </a:bodyPr>
          <a:lstStyle/>
          <a:p>
            <a:r>
              <a:rPr dirty="0"/>
              <a:t/>
            </a:r>
            <a:br>
              <a:rPr dirty="0"/>
            </a:br>
            <a:r>
              <a:rPr lang="es-ES_tradnl" dirty="0" smtClean="0"/>
              <a:t>Solicitud</a:t>
            </a:r>
            <a:r>
              <a:rPr lang="es-ES_tradnl" sz="4000" dirty="0" smtClean="0"/>
              <a:t> de Estatus Migratorio</a:t>
            </a:r>
            <a:r>
              <a:rPr dirty="0"/>
              <a:t/>
            </a:r>
            <a:br>
              <a:rPr dirty="0"/>
            </a:br>
            <a:endParaRPr lang="es-US" sz="4000" dirty="0"/>
          </a:p>
        </p:txBody>
      </p:sp>
      <p:sp>
        <p:nvSpPr>
          <p:cNvPr id="2" name="Content Placeholder 1"/>
          <p:cNvSpPr>
            <a:spLocks noGrp="1"/>
          </p:cNvSpPr>
          <p:nvPr>
            <p:ph idx="1"/>
          </p:nvPr>
        </p:nvSpPr>
        <p:spPr>
          <a:xfrm>
            <a:off x="465306" y="1297401"/>
            <a:ext cx="8229600" cy="4569999"/>
          </a:xfrm>
        </p:spPr>
        <p:txBody>
          <a:bodyPr>
            <a:noAutofit/>
          </a:bodyPr>
          <a:lstStyle/>
          <a:p>
            <a:pPr>
              <a:lnSpc>
                <a:spcPts val="2160"/>
              </a:lnSpc>
              <a:buFont typeface="Wingdings" panose="05000000000000000000" pitchFamily="2" charset="2"/>
              <a:buChar char="§"/>
            </a:pPr>
            <a:r>
              <a:rPr lang="es-ES_tradnl" sz="1900" dirty="0" smtClean="0"/>
              <a:t>En la solicitud solo se pide información necesaria para determinar la elegibilidad para una cobertura médica</a:t>
            </a:r>
          </a:p>
          <a:p>
            <a:pPr>
              <a:lnSpc>
                <a:spcPts val="2160"/>
              </a:lnSpc>
            </a:pPr>
            <a:r>
              <a:rPr lang="es-ES_tradnl" sz="1900" dirty="0" smtClean="0"/>
              <a:t>No se harán preguntas sobre su estado de inmigración a las personas que no estén buscando una cobertura para ellas mismas</a:t>
            </a:r>
          </a:p>
          <a:p>
            <a:pPr>
              <a:lnSpc>
                <a:spcPts val="2160"/>
              </a:lnSpc>
            </a:pPr>
            <a:r>
              <a:rPr lang="es-ES_tradnl" sz="1900" dirty="0" smtClean="0"/>
              <a:t>La petición del número de seguro social (SSN) de una persona que no busca una cobertura para ella misma debe ser voluntaria y utilizarse solo para determinar la elegibilidad de un solicitante o beneficiario</a:t>
            </a:r>
          </a:p>
          <a:p>
            <a:pPr>
              <a:lnSpc>
                <a:spcPts val="2160"/>
              </a:lnSpc>
              <a:buFont typeface="Wingdings" panose="05000000000000000000" pitchFamily="2" charset="2"/>
              <a:buChar char="§"/>
            </a:pPr>
            <a:r>
              <a:rPr lang="es-ES_tradnl" sz="1900" dirty="0" smtClean="0"/>
              <a:t>No pueden negarse beneficios porque una familia o familiar que no esté solicitando una cobertura médica no haya proporciono su ciudadanía o estado de inmigración </a:t>
            </a:r>
          </a:p>
          <a:p>
            <a:pPr>
              <a:lnSpc>
                <a:spcPts val="2160"/>
              </a:lnSpc>
              <a:buFont typeface="Wingdings" panose="05000000000000000000" pitchFamily="2" charset="2"/>
              <a:buChar char="§"/>
            </a:pPr>
            <a:r>
              <a:rPr lang="es-ES_tradnl" sz="1900" dirty="0" smtClean="0"/>
              <a:t>La información de la solicitud de personas que solicitan una cobertura se verifica a través de una "plataforma de servicios de datos" que se conecta con fuentes de datos confiables de estados de inmigración</a:t>
            </a:r>
          </a:p>
          <a:p>
            <a:pPr marL="0" indent="0">
              <a:lnSpc>
                <a:spcPct val="120000"/>
              </a:lnSpc>
              <a:buNone/>
            </a:pPr>
            <a:r>
              <a:rPr sz="1800" dirty="0" smtClean="0"/>
              <a:t> </a:t>
            </a:r>
          </a:p>
          <a:p>
            <a:pPr>
              <a:lnSpc>
                <a:spcPct val="120000"/>
              </a:lnSpc>
              <a:buFont typeface="Wingdings" panose="05000000000000000000" pitchFamily="2" charset="2"/>
              <a:buChar char="§"/>
            </a:pPr>
            <a:endParaRPr lang="es-US" sz="1800" dirty="0" smtClean="0"/>
          </a:p>
          <a:p>
            <a:endParaRPr lang="es-US" sz="1800" dirty="0"/>
          </a:p>
        </p:txBody>
      </p:sp>
      <p:sp>
        <p:nvSpPr>
          <p:cNvPr id="7" name="Rectangle 6"/>
          <p:cNvSpPr/>
          <p:nvPr/>
        </p:nvSpPr>
        <p:spPr>
          <a:xfrm>
            <a:off x="160506" y="5422071"/>
            <a:ext cx="8839200" cy="978729"/>
          </a:xfrm>
          <a:prstGeom prst="rect">
            <a:avLst/>
          </a:prstGeom>
          <a:solidFill>
            <a:srgbClr val="084A9C"/>
          </a:solidFill>
        </p:spPr>
        <p:txBody>
          <a:bodyPr wrap="square">
            <a:spAutoFit/>
          </a:bodyPr>
          <a:lstStyle/>
          <a:p>
            <a:pPr algn="ctr">
              <a:lnSpc>
                <a:spcPct val="120000"/>
              </a:lnSpc>
            </a:pPr>
            <a:r>
              <a:rPr lang="en-US" sz="2400" b="1" dirty="0">
                <a:solidFill>
                  <a:schemeClr val="bg1"/>
                </a:solidFill>
              </a:rPr>
              <a:t>La información suministrada por los solicitantes o usuarios </a:t>
            </a:r>
            <a:r>
              <a:rPr lang="en-US" sz="2400" b="1" i="1" dirty="0">
                <a:solidFill>
                  <a:schemeClr val="bg1"/>
                </a:solidFill>
              </a:rPr>
              <a:t>no se utilizará</a:t>
            </a:r>
            <a:r>
              <a:rPr lang="en-US" sz="2400" b="1" dirty="0">
                <a:solidFill>
                  <a:schemeClr val="bg1"/>
                </a:solidFill>
              </a:rPr>
              <a:t> con fines de control inmigratorio</a:t>
            </a:r>
          </a:p>
        </p:txBody>
      </p:sp>
      <p:sp>
        <p:nvSpPr>
          <p:cNvPr id="8" name="Footer Placeholder 4"/>
          <p:cNvSpPr txBox="1">
            <a:spLocks/>
          </p:cNvSpPr>
          <p:nvPr/>
        </p:nvSpPr>
        <p:spPr>
          <a:xfrm>
            <a:off x="2590800" y="6340475"/>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panose="020F0502020204030204" pitchFamily="34" charset="0"/>
              </a:rPr>
              <a:t>Mercado para familias de inmigrantes</a:t>
            </a:r>
            <a:endParaRPr kumimoji="0" lang="es-US" sz="1200" b="0" i="0" u="none" strike="noStrike" kern="0" cap="none" spc="0" normalizeH="0" baseline="0" noProof="0" dirty="0">
              <a:ln>
                <a:noFill/>
              </a:ln>
              <a:solidFill>
                <a:prstClr val="black"/>
              </a:solidFill>
              <a:effectLst/>
              <a:uLnTx/>
              <a:uFillTx/>
              <a:latin typeface="Calibri" panose="020F0502020204030204" pitchFamily="34" charset="0"/>
              <a:ea typeface="+mn-ea"/>
            </a:endParaRPr>
          </a:p>
        </p:txBody>
      </p:sp>
      <p:sp>
        <p:nvSpPr>
          <p:cNvPr id="9" name="Slide Number Placeholder 7"/>
          <p:cNvSpPr txBox="1">
            <a:spLocks/>
          </p:cNvSpPr>
          <p:nvPr/>
        </p:nvSpPr>
        <p:spPr>
          <a:xfrm>
            <a:off x="6553200" y="63404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C7DC1E6-81B2-456F-AAD5-518541D82B07}" type="slidenum">
              <a:rPr kumimoji="0" lang="en-US" b="0" i="0" u="none" strike="noStrike" kern="0" cap="none" spc="0" normalizeH="0" baseline="0" noProof="0" smtClean="0">
                <a:ln>
                  <a:noFill/>
                </a:ln>
                <a:solidFill>
                  <a:sysClr val="windowText" lastClr="000000"/>
                </a:solidFill>
                <a:effectLst/>
                <a:uLnTx/>
                <a:uFillTx/>
                <a:latin typeface="Calibri" panose="020F05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s-US" b="0" i="0" u="none" strike="noStrike" kern="0" cap="none" spc="0" normalizeH="0" baseline="0" noProof="0" dirty="0">
              <a:ln>
                <a:noFill/>
              </a:ln>
              <a:solidFill>
                <a:sysClr val="windowText" lastClr="000000"/>
              </a:solidFill>
              <a:effectLst/>
              <a:uLnTx/>
              <a:uFillTx/>
              <a:latin typeface="Calibri" panose="020F0502020204030204" pitchFamily="34" charset="0"/>
              <a:ea typeface="+mn-ea"/>
            </a:endParaRPr>
          </a:p>
        </p:txBody>
      </p:sp>
      <p:sp>
        <p:nvSpPr>
          <p:cNvPr id="11" name="Date Placeholder 2"/>
          <p:cNvSpPr txBox="1">
            <a:spLocks/>
          </p:cNvSpPr>
          <p:nvPr/>
        </p:nvSpPr>
        <p:spPr>
          <a:xfrm>
            <a:off x="457200" y="634047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rPr>
              <a:t>Noviembre de 2015</a:t>
            </a:r>
            <a:endParaRPr kumimoji="0" lang="es-US" sz="1200" b="0" i="0" u="none" strike="noStrike" kern="1200" cap="none" spc="0" normalizeH="0" baseline="0" noProof="0" dirty="0">
              <a:ln>
                <a:noFill/>
              </a:ln>
              <a:solidFill>
                <a:prstClr val="black"/>
              </a:solidFill>
              <a:effectLst/>
              <a:uLnTx/>
              <a:uFillTx/>
              <a:latin typeface="Calibri" panose="020F0502020204030204" pitchFamily="34" charset="0"/>
              <a:ea typeface="+mn-ea"/>
            </a:endParaRPr>
          </a:p>
        </p:txBody>
      </p:sp>
    </p:spTree>
    <p:extLst>
      <p:ext uri="{BB962C8B-B14F-4D97-AF65-F5344CB8AC3E}">
        <p14:creationId xmlns:p14="http://schemas.microsoft.com/office/powerpoint/2010/main" val="26619958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rmAutofit fontScale="90000"/>
          </a:bodyPr>
          <a:lstStyle/>
          <a:p>
            <a:r>
              <a:rPr dirty="0"/>
              <a:t/>
            </a:r>
            <a:br>
              <a:rPr dirty="0"/>
            </a:br>
            <a:r>
              <a:rPr lang="en-US" sz="4000" dirty="0" smtClean="0"/>
              <a:t>Opciones de para </a:t>
            </a:r>
            <a:r>
              <a:rPr lang="en-US" sz="4000" dirty="0" err="1" smtClean="0"/>
              <a:t>Familias</a:t>
            </a:r>
            <a:r>
              <a:rPr lang="en-US" sz="4000" dirty="0" smtClean="0"/>
              <a:t> con </a:t>
            </a:r>
            <a:r>
              <a:rPr lang="en-US" sz="4000" dirty="0" err="1" smtClean="0"/>
              <a:t>Estatus</a:t>
            </a:r>
            <a:r>
              <a:rPr lang="en-US" sz="4000" dirty="0" smtClean="0"/>
              <a:t> </a:t>
            </a:r>
            <a:r>
              <a:rPr lang="en-US" sz="4000" dirty="0" err="1"/>
              <a:t>M</a:t>
            </a:r>
            <a:r>
              <a:rPr lang="en-US" sz="4000" dirty="0" err="1" smtClean="0"/>
              <a:t>ixtos</a:t>
            </a:r>
            <a:r>
              <a:rPr lang="en-US" sz="4000" dirty="0" smtClean="0"/>
              <a:t> </a:t>
            </a:r>
            <a:r>
              <a:rPr dirty="0"/>
              <a:t/>
            </a:r>
            <a:br>
              <a:rPr dirty="0"/>
            </a:br>
            <a:endParaRPr lang="es-US" sz="4000" dirty="0"/>
          </a:p>
        </p:txBody>
      </p:sp>
      <p:sp>
        <p:nvSpPr>
          <p:cNvPr id="2" name="Content Placeholder 1"/>
          <p:cNvSpPr>
            <a:spLocks noGrp="1"/>
          </p:cNvSpPr>
          <p:nvPr>
            <p:ph idx="1"/>
          </p:nvPr>
        </p:nvSpPr>
        <p:spPr/>
        <p:txBody>
          <a:bodyPr>
            <a:normAutofit fontScale="85000" lnSpcReduction="20000"/>
          </a:bodyPr>
          <a:lstStyle/>
          <a:p>
            <a:pPr>
              <a:lnSpc>
                <a:spcPct val="120000"/>
              </a:lnSpc>
              <a:spcBef>
                <a:spcPts val="600"/>
              </a:spcBef>
            </a:pPr>
            <a:r>
              <a:rPr lang="es-ES_tradnl" sz="2800" dirty="0" smtClean="0"/>
              <a:t>Las familias con "estatus mixtos" pueden solicitar pagos adelantados de crédito fiscal para las primas y gastos en efectivo más bajos a través del Mercado para seguros privados o para coberturas de </a:t>
            </a:r>
            <a:r>
              <a:rPr lang="es-ES_tradnl" sz="2800" dirty="0" err="1" smtClean="0"/>
              <a:t>Medicaid</a:t>
            </a:r>
            <a:r>
              <a:rPr lang="es-ES_tradnl" sz="2800" dirty="0" smtClean="0"/>
              <a:t> y CHIP, utilizando la misma solicitud</a:t>
            </a:r>
          </a:p>
          <a:p>
            <a:pPr>
              <a:lnSpc>
                <a:spcPct val="120000"/>
              </a:lnSpc>
              <a:spcBef>
                <a:spcPts val="600"/>
              </a:spcBef>
            </a:pPr>
            <a:r>
              <a:rPr lang="es-ES_tradnl" sz="2800" dirty="0" smtClean="0"/>
              <a:t>A los familiares que no soliciten una cobertura de salud para ellos mismos no se les preguntará si tienen un estatus migratorio elegible</a:t>
            </a:r>
          </a:p>
          <a:p>
            <a:pPr lvl="0">
              <a:lnSpc>
                <a:spcPct val="120000"/>
              </a:lnSpc>
              <a:spcBef>
                <a:spcPts val="600"/>
              </a:spcBef>
            </a:pPr>
            <a:r>
              <a:rPr lang="es-ES_tradnl" sz="2800" dirty="0" err="1" smtClean="0"/>
              <a:t>Medicaid</a:t>
            </a:r>
            <a:r>
              <a:rPr lang="es-ES_tradnl" sz="2800" dirty="0" smtClean="0"/>
              <a:t> ofrece cobertura para emergencia medica a personas que califiquen </a:t>
            </a:r>
            <a:r>
              <a:rPr lang="es-ES_tradnl" sz="2800" dirty="0" err="1" smtClean="0"/>
              <a:t>Medicaid</a:t>
            </a:r>
            <a:r>
              <a:rPr lang="es-ES_tradnl" sz="2800" dirty="0" smtClean="0"/>
              <a:t>, pero que no reúnen los requisitos de ciudadanía o  estatus migratorio</a:t>
            </a:r>
          </a:p>
          <a:p>
            <a:pPr marL="0" lvl="0" indent="0">
              <a:buNone/>
            </a:pPr>
            <a:endParaRPr lang="es-US" sz="2700" dirty="0" smtClean="0">
              <a:solidFill>
                <a:prstClr val="black"/>
              </a:solidFill>
            </a:endParaRPr>
          </a:p>
          <a:p>
            <a:endParaRPr lang="es-US" dirty="0" smtClean="0"/>
          </a:p>
          <a:p>
            <a:endParaRPr lang="es-US" dirty="0" smtClean="0"/>
          </a:p>
          <a:p>
            <a:endParaRPr lang="es-US" dirty="0"/>
          </a:p>
        </p:txBody>
      </p:sp>
      <p:sp>
        <p:nvSpPr>
          <p:cNvPr id="10" name="Date Placeholder 2"/>
          <p:cNvSpPr txBox="1">
            <a:spLocks/>
          </p:cNvSpPr>
          <p:nvPr/>
        </p:nvSpPr>
        <p:spPr>
          <a:xfrm>
            <a:off x="457200" y="634047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rPr>
              <a:t>Noviembre de 2015</a:t>
            </a:r>
            <a:endParaRPr kumimoji="0" lang="es-US" sz="1200" b="0" i="0" u="none" strike="noStrike" kern="1200" cap="none" spc="0" normalizeH="0" baseline="0" noProof="0" dirty="0">
              <a:ln>
                <a:noFill/>
              </a:ln>
              <a:solidFill>
                <a:prstClr val="black"/>
              </a:solidFill>
              <a:effectLst/>
              <a:uLnTx/>
              <a:uFillTx/>
              <a:latin typeface="Calibri" panose="020F0502020204030204" pitchFamily="34" charset="0"/>
              <a:ea typeface="+mn-ea"/>
            </a:endParaRPr>
          </a:p>
        </p:txBody>
      </p:sp>
      <p:sp>
        <p:nvSpPr>
          <p:cNvPr id="7" name="Footer Placeholder 4"/>
          <p:cNvSpPr txBox="1">
            <a:spLocks/>
          </p:cNvSpPr>
          <p:nvPr/>
        </p:nvSpPr>
        <p:spPr>
          <a:xfrm>
            <a:off x="2590800" y="6340475"/>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panose="020F0502020204030204" pitchFamily="34" charset="0"/>
              </a:rPr>
              <a:t>Mercado para familias de inmigrantes</a:t>
            </a:r>
            <a:endParaRPr kumimoji="0" lang="es-US" sz="1200" b="0" i="0" u="none" strike="noStrike" kern="0" cap="none" spc="0" normalizeH="0" baseline="0" noProof="0" dirty="0">
              <a:ln>
                <a:noFill/>
              </a:ln>
              <a:solidFill>
                <a:prstClr val="black"/>
              </a:solidFill>
              <a:effectLst/>
              <a:uLnTx/>
              <a:uFillTx/>
              <a:latin typeface="Calibri" panose="020F0502020204030204" pitchFamily="34" charset="0"/>
              <a:ea typeface="+mn-ea"/>
            </a:endParaRPr>
          </a:p>
        </p:txBody>
      </p:sp>
      <p:sp>
        <p:nvSpPr>
          <p:cNvPr id="8" name="Slide Number Placeholder 7"/>
          <p:cNvSpPr txBox="1">
            <a:spLocks/>
          </p:cNvSpPr>
          <p:nvPr/>
        </p:nvSpPr>
        <p:spPr>
          <a:xfrm>
            <a:off x="6553200" y="63404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C7DC1E6-81B2-456F-AAD5-518541D82B07}" type="slidenum">
              <a:rPr kumimoji="0" lang="en-US" b="0" i="0" u="none" strike="noStrike" kern="0" cap="none" spc="0" normalizeH="0" baseline="0" noProof="0" smtClean="0">
                <a:ln>
                  <a:noFill/>
                </a:ln>
                <a:solidFill>
                  <a:sysClr val="windowText" lastClr="000000"/>
                </a:solidFill>
                <a:effectLst/>
                <a:uLnTx/>
                <a:uFillTx/>
                <a:latin typeface="Calibri" panose="020F05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s-US" b="0" i="0" u="none" strike="noStrike" kern="0" cap="none" spc="0" normalizeH="0" baseline="0" noProof="0" dirty="0">
              <a:ln>
                <a:noFill/>
              </a:ln>
              <a:solidFill>
                <a:sysClr val="windowText" lastClr="000000"/>
              </a:solidFill>
              <a:effectLst/>
              <a:uLnTx/>
              <a:uFillTx/>
              <a:latin typeface="Calibri" panose="020F0502020204030204" pitchFamily="34" charset="0"/>
              <a:ea typeface="+mn-ea"/>
            </a:endParaRPr>
          </a:p>
        </p:txBody>
      </p:sp>
    </p:spTree>
    <p:extLst>
      <p:ext uri="{BB962C8B-B14F-4D97-AF65-F5344CB8AC3E}">
        <p14:creationId xmlns:p14="http://schemas.microsoft.com/office/powerpoint/2010/main" val="130670141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892675"/>
          </a:xfrm>
        </p:spPr>
        <p:txBody>
          <a:bodyPr>
            <a:normAutofit fontScale="62500" lnSpcReduction="20000"/>
          </a:bodyPr>
          <a:lstStyle/>
          <a:p>
            <a:pPr>
              <a:lnSpc>
                <a:spcPct val="120000"/>
              </a:lnSpc>
            </a:pPr>
            <a:r>
              <a:rPr lang="es-ES_tradnl" dirty="0" smtClean="0"/>
              <a:t>Los problemas confirmando los datos suceden cuando la información de la solicitud no coincide con los datos que el Mercado obtiene de fuentes oficiales</a:t>
            </a:r>
          </a:p>
          <a:p>
            <a:pPr lvl="1">
              <a:lnSpc>
                <a:spcPct val="120000"/>
              </a:lnSpc>
            </a:pPr>
            <a:r>
              <a:rPr lang="es-ES_tradnl" dirty="0" smtClean="0"/>
              <a:t>Entre las fuentes oficiales están: La Administración del Seguro Social (SSA), el Servicio de Impuestos Internos (IRS) y el Departamento de Seguridad Nacional (DHS).</a:t>
            </a:r>
          </a:p>
          <a:p>
            <a:pPr>
              <a:lnSpc>
                <a:spcPct val="120000"/>
              </a:lnSpc>
            </a:pPr>
            <a:r>
              <a:rPr lang="es-ES_tradnl" dirty="0" smtClean="0"/>
              <a:t>Los tipos de problemas confirmando los datos más comunes están relacionados con la información sobre ingresos, ciudadanía y estatus migratorio</a:t>
            </a:r>
          </a:p>
          <a:p>
            <a:pPr>
              <a:lnSpc>
                <a:spcPct val="120000"/>
              </a:lnSpc>
            </a:pPr>
            <a:r>
              <a:rPr lang="es-ES_tradnl" dirty="0" smtClean="0"/>
              <a:t>Los usuarios pueden averiguar si tienen problemas de confirmación de datos, revisando las notificaciones de elegibilidad que reciben del Mercado luego de haber enviado su solicitud.</a:t>
            </a:r>
          </a:p>
          <a:p>
            <a:pPr>
              <a:lnSpc>
                <a:spcPct val="120000"/>
              </a:lnSpc>
            </a:pPr>
            <a:r>
              <a:rPr lang="es-ES_tradnl" dirty="0" smtClean="0"/>
              <a:t>Exhortamos a los usuarios a que lean sus notificaciones de elegibilidad detenidamente para asegurarse de que envíen: </a:t>
            </a:r>
          </a:p>
          <a:p>
            <a:pPr lvl="1">
              <a:lnSpc>
                <a:spcPct val="120000"/>
              </a:lnSpc>
            </a:pPr>
            <a:r>
              <a:rPr lang="es-ES_tradnl" dirty="0" smtClean="0"/>
              <a:t>Toda la información solicitada.</a:t>
            </a:r>
          </a:p>
          <a:p>
            <a:pPr lvl="1">
              <a:lnSpc>
                <a:spcPct val="120000"/>
              </a:lnSpc>
            </a:pPr>
            <a:r>
              <a:rPr lang="es-ES_tradnl" dirty="0" smtClean="0"/>
              <a:t>El documento correcto o una combinación de varios documentos, si corresponde. </a:t>
            </a:r>
          </a:p>
          <a:p>
            <a:pPr lvl="1">
              <a:lnSpc>
                <a:spcPct val="120000"/>
              </a:lnSpc>
            </a:pPr>
            <a:r>
              <a:rPr lang="es-ES_tradnl" dirty="0" smtClean="0"/>
              <a:t>La información del miembro correcto de la familia.</a:t>
            </a:r>
            <a:endParaRPr lang="es-ES_tradnl" strike="sngStrike" dirty="0" smtClean="0"/>
          </a:p>
          <a:p>
            <a:endParaRPr lang="es-US" dirty="0"/>
          </a:p>
          <a:p>
            <a:endParaRPr lang="es-US" dirty="0"/>
          </a:p>
        </p:txBody>
      </p:sp>
      <p:sp>
        <p:nvSpPr>
          <p:cNvPr id="3" name="Title 2"/>
          <p:cNvSpPr>
            <a:spLocks noGrp="1"/>
          </p:cNvSpPr>
          <p:nvPr>
            <p:ph type="title"/>
          </p:nvPr>
        </p:nvSpPr>
        <p:spPr/>
        <p:txBody>
          <a:bodyPr>
            <a:normAutofit fontScale="90000"/>
          </a:bodyPr>
          <a:lstStyle/>
          <a:p>
            <a:r>
              <a:rPr dirty="0"/>
              <a:t/>
            </a:r>
            <a:br>
              <a:rPr dirty="0"/>
            </a:br>
            <a:r>
              <a:rPr lang="es-ES_tradnl" sz="4000" dirty="0" smtClean="0"/>
              <a:t>Problemas Confirmando los Datos </a:t>
            </a:r>
            <a:r>
              <a:rPr lang="es-ES_tradnl" dirty="0" smtClean="0"/>
              <a:t/>
            </a:r>
            <a:br>
              <a:rPr lang="es-ES_tradnl" dirty="0" smtClean="0"/>
            </a:br>
            <a:endParaRPr lang="es-ES_tradnl" sz="4000" dirty="0"/>
          </a:p>
        </p:txBody>
      </p:sp>
      <p:sp>
        <p:nvSpPr>
          <p:cNvPr id="4" name="Footer Placeholder 3"/>
          <p:cNvSpPr>
            <a:spLocks noGrp="1"/>
          </p:cNvSpPr>
          <p:nvPr>
            <p:ph type="ftr" sz="quarter" idx="11"/>
          </p:nvPr>
        </p:nvSpPr>
        <p:spPr/>
        <p:txBody>
          <a:bodyPr/>
          <a:lstStyle/>
          <a:p>
            <a:r>
              <a:rPr lang="en-US" smtClean="0"/>
              <a:t>Marketplace for Immigrant Families</a:t>
            </a:r>
            <a:endParaRPr lang="es-US" dirty="0"/>
          </a:p>
        </p:txBody>
      </p:sp>
      <p:sp>
        <p:nvSpPr>
          <p:cNvPr id="5" name="Slide Number Placeholder 4"/>
          <p:cNvSpPr>
            <a:spLocks noGrp="1"/>
          </p:cNvSpPr>
          <p:nvPr>
            <p:ph type="sldNum" sz="quarter" idx="12"/>
          </p:nvPr>
        </p:nvSpPr>
        <p:spPr/>
        <p:txBody>
          <a:bodyPr/>
          <a:lstStyle/>
          <a:p>
            <a:fld id="{78C0CC3C-85F1-4D86-9B70-8D9F8B17F046}" type="slidenum">
              <a:rPr lang="en-US" smtClean="0"/>
              <a:pPr/>
              <a:t>35</a:t>
            </a:fld>
            <a:endParaRPr lang="es-US" dirty="0"/>
          </a:p>
        </p:txBody>
      </p:sp>
      <p:sp>
        <p:nvSpPr>
          <p:cNvPr id="7" name="Date Placeholder 6"/>
          <p:cNvSpPr>
            <a:spLocks noGrp="1"/>
          </p:cNvSpPr>
          <p:nvPr>
            <p:ph type="dt" sz="half" idx="10"/>
          </p:nvPr>
        </p:nvSpPr>
        <p:spPr/>
        <p:txBody>
          <a:bodyPr/>
          <a:lstStyle/>
          <a:p>
            <a:r>
              <a:rPr lang="en-US" smtClean="0"/>
              <a:t>November 2015</a:t>
            </a:r>
            <a:endParaRPr lang="es-US" dirty="0"/>
          </a:p>
        </p:txBody>
      </p:sp>
    </p:spTree>
    <p:extLst>
      <p:ext uri="{BB962C8B-B14F-4D97-AF65-F5344CB8AC3E}">
        <p14:creationId xmlns:p14="http://schemas.microsoft.com/office/powerpoint/2010/main" val="36227808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525963"/>
          </a:xfrm>
        </p:spPr>
        <p:txBody>
          <a:bodyPr>
            <a:normAutofit fontScale="77500" lnSpcReduction="20000"/>
          </a:bodyPr>
          <a:lstStyle/>
          <a:p>
            <a:pPr>
              <a:lnSpc>
                <a:spcPct val="120000"/>
              </a:lnSpc>
              <a:spcBef>
                <a:spcPts val="600"/>
              </a:spcBef>
            </a:pPr>
            <a:r>
              <a:rPr lang="es-ES_tradnl" dirty="0" smtClean="0"/>
              <a:t>Los usuarios que no envíen información adicional sobre su problema específico de confirmación de datos corren el riesgo de recibir ajustes o perdida de su asistencia financiera y/o elegibilidad para obtener una cobertura a través del Mercado </a:t>
            </a:r>
          </a:p>
          <a:p>
            <a:pPr>
              <a:lnSpc>
                <a:spcPct val="120000"/>
              </a:lnSpc>
              <a:spcBef>
                <a:spcPts val="600"/>
              </a:spcBef>
            </a:pPr>
            <a:r>
              <a:rPr lang="es-ES_tradnl" dirty="0" smtClean="0"/>
              <a:t>Los usuarios con problemas de confirmación de datos sin resolver recibirán notificaciones de advertencia antes de ajustar su elegibilidad</a:t>
            </a:r>
          </a:p>
          <a:p>
            <a:pPr>
              <a:lnSpc>
                <a:spcPct val="120000"/>
              </a:lnSpc>
              <a:spcBef>
                <a:spcPts val="600"/>
              </a:spcBef>
            </a:pPr>
            <a:r>
              <a:rPr lang="es-ES_tradnl" dirty="0" smtClean="0"/>
              <a:t>Cada notificación incluye una lista de documentos aceptables e instrucciones sobre cómo enviarlos</a:t>
            </a:r>
            <a:endParaRPr lang="es-ES_tradnl" dirty="0" smtClean="0">
              <a:solidFill>
                <a:srgbClr val="FF0000"/>
              </a:solidFill>
            </a:endParaRPr>
          </a:p>
          <a:p>
            <a:pPr>
              <a:lnSpc>
                <a:spcPct val="120000"/>
              </a:lnSpc>
              <a:spcBef>
                <a:spcPts val="600"/>
              </a:spcBef>
            </a:pPr>
            <a:r>
              <a:rPr lang="es-ES_tradnl" dirty="0" smtClean="0"/>
              <a:t>Los problemas  de confirmación de datos para </a:t>
            </a:r>
            <a:r>
              <a:rPr lang="es-ES_tradnl" dirty="0" err="1" smtClean="0"/>
              <a:t>Medicaid</a:t>
            </a:r>
            <a:r>
              <a:rPr lang="es-ES_tradnl" dirty="0" smtClean="0"/>
              <a:t> o el CHIP se resuelven a través de las oficinas estatales </a:t>
            </a:r>
            <a:endParaRPr lang="es-US" dirty="0" smtClean="0"/>
          </a:p>
          <a:p>
            <a:endParaRPr lang="es-US" dirty="0"/>
          </a:p>
          <a:p>
            <a:endParaRPr lang="es-US" dirty="0"/>
          </a:p>
        </p:txBody>
      </p:sp>
      <p:sp>
        <p:nvSpPr>
          <p:cNvPr id="3" name="Title 2"/>
          <p:cNvSpPr>
            <a:spLocks noGrp="1"/>
          </p:cNvSpPr>
          <p:nvPr>
            <p:ph type="title"/>
          </p:nvPr>
        </p:nvSpPr>
        <p:spPr/>
        <p:txBody>
          <a:bodyPr>
            <a:normAutofit fontScale="90000"/>
          </a:bodyPr>
          <a:lstStyle/>
          <a:p>
            <a:r>
              <a:rPr dirty="0"/>
              <a:t/>
            </a:r>
            <a:br>
              <a:rPr dirty="0"/>
            </a:br>
            <a:r>
              <a:rPr lang="es-ES_tradnl" sz="4000" dirty="0" smtClean="0"/>
              <a:t>Problemas Confirmando los Datos (continuación) </a:t>
            </a:r>
            <a:r>
              <a:rPr dirty="0"/>
              <a:t/>
            </a:r>
            <a:br>
              <a:rPr dirty="0"/>
            </a:br>
            <a:endParaRPr lang="es-US" sz="4000" dirty="0"/>
          </a:p>
        </p:txBody>
      </p:sp>
      <p:sp>
        <p:nvSpPr>
          <p:cNvPr id="4" name="Footer Placeholder 3"/>
          <p:cNvSpPr>
            <a:spLocks noGrp="1"/>
          </p:cNvSpPr>
          <p:nvPr>
            <p:ph type="ftr" sz="quarter" idx="11"/>
          </p:nvPr>
        </p:nvSpPr>
        <p:spPr/>
        <p:txBody>
          <a:bodyPr/>
          <a:lstStyle/>
          <a:p>
            <a:r>
              <a:rPr lang="en-US" smtClean="0"/>
              <a:t>Marketplace for Immigrant Families</a:t>
            </a:r>
            <a:endParaRPr lang="es-US" dirty="0"/>
          </a:p>
        </p:txBody>
      </p:sp>
      <p:sp>
        <p:nvSpPr>
          <p:cNvPr id="5" name="Slide Number Placeholder 4"/>
          <p:cNvSpPr>
            <a:spLocks noGrp="1"/>
          </p:cNvSpPr>
          <p:nvPr>
            <p:ph type="sldNum" sz="quarter" idx="12"/>
          </p:nvPr>
        </p:nvSpPr>
        <p:spPr/>
        <p:txBody>
          <a:bodyPr/>
          <a:lstStyle/>
          <a:p>
            <a:fld id="{78C0CC3C-85F1-4D86-9B70-8D9F8B17F046}" type="slidenum">
              <a:rPr lang="en-US" smtClean="0"/>
              <a:pPr/>
              <a:t>36</a:t>
            </a:fld>
            <a:endParaRPr lang="es-US" dirty="0"/>
          </a:p>
        </p:txBody>
      </p:sp>
      <p:sp>
        <p:nvSpPr>
          <p:cNvPr id="7" name="Date Placeholder 6"/>
          <p:cNvSpPr>
            <a:spLocks noGrp="1"/>
          </p:cNvSpPr>
          <p:nvPr>
            <p:ph type="dt" sz="half" idx="10"/>
          </p:nvPr>
        </p:nvSpPr>
        <p:spPr/>
        <p:txBody>
          <a:bodyPr/>
          <a:lstStyle/>
          <a:p>
            <a:r>
              <a:rPr lang="en-US" smtClean="0"/>
              <a:t>November 2015</a:t>
            </a:r>
            <a:endParaRPr lang="es-US" dirty="0"/>
          </a:p>
        </p:txBody>
      </p:sp>
    </p:spTree>
    <p:extLst>
      <p:ext uri="{BB962C8B-B14F-4D97-AF65-F5344CB8AC3E}">
        <p14:creationId xmlns:p14="http://schemas.microsoft.com/office/powerpoint/2010/main" val="369641689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799"/>
            <a:ext cx="8229600" cy="4892675"/>
          </a:xfrm>
        </p:spPr>
        <p:txBody>
          <a:bodyPr>
            <a:normAutofit fontScale="92500"/>
          </a:bodyPr>
          <a:lstStyle/>
          <a:p>
            <a:pPr>
              <a:spcBef>
                <a:spcPts val="600"/>
              </a:spcBef>
              <a:buFont typeface="Wingdings" panose="05000000000000000000" pitchFamily="2" charset="2"/>
              <a:buChar char="§"/>
            </a:pPr>
            <a:r>
              <a:rPr lang="es-ES_tradnl" sz="2400" dirty="0" smtClean="0"/>
              <a:t>Debe pagar la primera prima mensual directamente a su compañía de seguros antes de la fecha límite del plan</a:t>
            </a:r>
          </a:p>
          <a:p>
            <a:pPr>
              <a:spcBef>
                <a:spcPts val="600"/>
              </a:spcBef>
              <a:buFont typeface="Wingdings" panose="05000000000000000000" pitchFamily="2" charset="2"/>
              <a:buChar char="§"/>
            </a:pPr>
            <a:r>
              <a:rPr lang="es-ES_tradnl" sz="2400" dirty="0" smtClean="0"/>
              <a:t>Debe pagar la prima todos los meses o podría perder su cobertura</a:t>
            </a:r>
          </a:p>
          <a:p>
            <a:pPr>
              <a:spcBef>
                <a:spcPts val="600"/>
              </a:spcBef>
              <a:buFont typeface="Wingdings" panose="05000000000000000000" pitchFamily="2" charset="2"/>
              <a:buChar char="§"/>
            </a:pPr>
            <a:r>
              <a:rPr lang="es-ES_tradnl" sz="2400" dirty="0" smtClean="0"/>
              <a:t>Los compañías aseguradoras deben aceptar por lo menos estos métodos de pago:</a:t>
            </a:r>
          </a:p>
          <a:p>
            <a:pPr lvl="1">
              <a:spcBef>
                <a:spcPts val="600"/>
              </a:spcBef>
              <a:buFont typeface="Arial" panose="020B0604020202020204" pitchFamily="34" charset="0"/>
              <a:buChar char="•"/>
            </a:pPr>
            <a:r>
              <a:rPr lang="es-ES_tradnl" sz="2200" dirty="0" smtClean="0"/>
              <a:t>Cheque en papel</a:t>
            </a:r>
          </a:p>
          <a:p>
            <a:pPr lvl="1">
              <a:spcBef>
                <a:spcPts val="600"/>
              </a:spcBef>
              <a:buFont typeface="Arial" panose="020B0604020202020204" pitchFamily="34" charset="0"/>
              <a:buChar char="•"/>
            </a:pPr>
            <a:r>
              <a:rPr lang="es-ES_tradnl" sz="2200" dirty="0" smtClean="0"/>
              <a:t>Cheque de caja</a:t>
            </a:r>
          </a:p>
          <a:p>
            <a:pPr lvl="1">
              <a:spcBef>
                <a:spcPts val="600"/>
              </a:spcBef>
              <a:buFont typeface="Arial" panose="020B0604020202020204" pitchFamily="34" charset="0"/>
              <a:buChar char="•"/>
            </a:pPr>
            <a:r>
              <a:rPr lang="es-ES_tradnl" sz="2200" dirty="0" smtClean="0"/>
              <a:t>Giro bancario</a:t>
            </a:r>
          </a:p>
          <a:p>
            <a:pPr lvl="1">
              <a:spcBef>
                <a:spcPts val="600"/>
              </a:spcBef>
              <a:buFont typeface="Arial" panose="020B0604020202020204" pitchFamily="34" charset="0"/>
              <a:buChar char="•"/>
            </a:pPr>
            <a:r>
              <a:rPr lang="es-ES_tradnl" sz="2200" dirty="0" smtClean="0"/>
              <a:t>Transferencia electrónica de fondos (EFT)</a:t>
            </a:r>
          </a:p>
          <a:p>
            <a:pPr lvl="1">
              <a:spcBef>
                <a:spcPts val="600"/>
              </a:spcBef>
              <a:buFont typeface="Arial" panose="020B0604020202020204" pitchFamily="34" charset="0"/>
              <a:buChar char="•"/>
            </a:pPr>
            <a:r>
              <a:rPr lang="es-ES_tradnl" sz="2200" dirty="0" smtClean="0"/>
              <a:t>Tarjeta de débito </a:t>
            </a:r>
            <a:r>
              <a:rPr lang="es-ES_tradnl" sz="2200" dirty="0" err="1" smtClean="0"/>
              <a:t>prepagada</a:t>
            </a:r>
            <a:endParaRPr lang="es-ES_tradnl" sz="2200" dirty="0" smtClean="0"/>
          </a:p>
          <a:p>
            <a:pPr>
              <a:spcBef>
                <a:spcPts val="600"/>
              </a:spcBef>
              <a:buFont typeface="Wingdings" panose="05000000000000000000" pitchFamily="2" charset="2"/>
              <a:buChar char="§"/>
            </a:pPr>
            <a:r>
              <a:rPr lang="es-ES_tradnl" sz="2400" dirty="0" smtClean="0"/>
              <a:t>Algunas compañías aseguradoras también pueden aceptar pagos en línea con tarjetas de crédito o débito (consulte a su plan)</a:t>
            </a:r>
          </a:p>
        </p:txBody>
      </p:sp>
      <p:sp>
        <p:nvSpPr>
          <p:cNvPr id="3" name="Title 2"/>
          <p:cNvSpPr>
            <a:spLocks noGrp="1"/>
          </p:cNvSpPr>
          <p:nvPr>
            <p:ph type="title"/>
          </p:nvPr>
        </p:nvSpPr>
        <p:spPr/>
        <p:txBody>
          <a:bodyPr/>
          <a:lstStyle/>
          <a:p>
            <a:r>
              <a:rPr lang="es-ES_tradnl" sz="3600" dirty="0" smtClean="0"/>
              <a:t>Pago de Primas Mensuales</a:t>
            </a:r>
            <a:endParaRPr lang="es-ES_tradnl" sz="3600" dirty="0"/>
          </a:p>
        </p:txBody>
      </p:sp>
      <p:sp>
        <p:nvSpPr>
          <p:cNvPr id="9" name="Date Placeholder 1"/>
          <p:cNvSpPr>
            <a:spLocks noGrp="1"/>
          </p:cNvSpPr>
          <p:nvPr>
            <p:ph type="dt" sz="half" idx="4294967295"/>
          </p:nvPr>
        </p:nvSpPr>
        <p:spPr>
          <a:xfrm>
            <a:off x="457200" y="6340475"/>
            <a:ext cx="2133600" cy="365125"/>
          </a:xfrm>
          <a:prstGeom prst="rect">
            <a:avLst/>
          </a:prstGeom>
        </p:spPr>
        <p:txBody>
          <a:bodyPr/>
          <a:lstStyle/>
          <a:p>
            <a:r>
              <a:rPr lang="en-US" sz="1200" smtClean="0">
                <a:solidFill>
                  <a:prstClr val="black"/>
                </a:solidFill>
                <a:latin typeface="Calibri"/>
              </a:rPr>
              <a:t>November 2015</a:t>
            </a:r>
            <a:endParaRPr lang="es-US" sz="1200" dirty="0">
              <a:solidFill>
                <a:prstClr val="black"/>
              </a:solidFill>
              <a:latin typeface="Calibri"/>
            </a:endParaRPr>
          </a:p>
        </p:txBody>
      </p:sp>
      <p:sp>
        <p:nvSpPr>
          <p:cNvPr id="10" name="Footer Placeholder 2"/>
          <p:cNvSpPr>
            <a:spLocks noGrp="1"/>
          </p:cNvSpPr>
          <p:nvPr>
            <p:ph type="ftr" sz="quarter" idx="4294967295"/>
          </p:nvPr>
        </p:nvSpPr>
        <p:spPr>
          <a:xfrm>
            <a:off x="2590800" y="6340475"/>
            <a:ext cx="3962400" cy="365125"/>
          </a:xfrm>
          <a:prstGeom prst="rect">
            <a:avLst/>
          </a:prstGeom>
        </p:spPr>
        <p:txBody>
          <a:bodyPr/>
          <a:lstStyle/>
          <a:p>
            <a:pPr algn="ctr"/>
            <a:r>
              <a:rPr lang="en-US" sz="1200" smtClean="0">
                <a:solidFill>
                  <a:prstClr val="black"/>
                </a:solidFill>
                <a:latin typeface="Calibri"/>
              </a:rPr>
              <a:t>Marketplace for Immigrant Families</a:t>
            </a:r>
            <a:endParaRPr lang="es-US" sz="1200" dirty="0">
              <a:solidFill>
                <a:prstClr val="black"/>
              </a:solidFill>
              <a:latin typeface="Calibri"/>
            </a:endParaRPr>
          </a:p>
        </p:txBody>
      </p:sp>
      <p:sp>
        <p:nvSpPr>
          <p:cNvPr id="11" name="Slide Number Placeholder 3"/>
          <p:cNvSpPr>
            <a:spLocks noGrp="1"/>
          </p:cNvSpPr>
          <p:nvPr>
            <p:ph type="sldNum" sz="quarter" idx="4294967295"/>
          </p:nvPr>
        </p:nvSpPr>
        <p:spPr>
          <a:xfrm>
            <a:off x="6553200" y="6340475"/>
            <a:ext cx="2133600" cy="365125"/>
          </a:xfrm>
          <a:prstGeom prst="rect">
            <a:avLst/>
          </a:prstGeom>
        </p:spPr>
        <p:txBody>
          <a:bodyPr/>
          <a:lstStyle/>
          <a:p>
            <a:fld id="{FB96A6F3-21FB-4D68-B526-5404B4C85F47}" type="slidenum">
              <a:rPr lang="en-US" smtClean="0">
                <a:solidFill>
                  <a:prstClr val="black"/>
                </a:solidFill>
                <a:latin typeface="Calibri"/>
              </a:rPr>
              <a:pPr/>
              <a:t>37</a:t>
            </a:fld>
            <a:endParaRPr lang="es-US" dirty="0">
              <a:solidFill>
                <a:prstClr val="black"/>
              </a:solidFill>
              <a:latin typeface="Calibri"/>
            </a:endParaRPr>
          </a:p>
        </p:txBody>
      </p:sp>
    </p:spTree>
    <p:extLst>
      <p:ext uri="{BB962C8B-B14F-4D97-AF65-F5344CB8AC3E}">
        <p14:creationId xmlns:p14="http://schemas.microsoft.com/office/powerpoint/2010/main" val="29799360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sz="3600" dirty="0" err="1" smtClean="0"/>
              <a:t>Inmigrantes</a:t>
            </a:r>
            <a:r>
              <a:rPr lang="en-US" sz="3600" dirty="0" smtClean="0"/>
              <a:t> </a:t>
            </a:r>
            <a:r>
              <a:rPr lang="en-US" sz="3600" dirty="0" err="1" smtClean="0"/>
              <a:t>Indocumentados</a:t>
            </a:r>
            <a:endParaRPr lang="es-US" sz="3600" dirty="0"/>
          </a:p>
        </p:txBody>
      </p:sp>
      <p:sp>
        <p:nvSpPr>
          <p:cNvPr id="2" name="Content Placeholder 1"/>
          <p:cNvSpPr>
            <a:spLocks noGrp="1"/>
          </p:cNvSpPr>
          <p:nvPr>
            <p:ph idx="1"/>
          </p:nvPr>
        </p:nvSpPr>
        <p:spPr/>
        <p:txBody>
          <a:bodyPr>
            <a:normAutofit fontScale="85000" lnSpcReduction="20000"/>
          </a:bodyPr>
          <a:lstStyle/>
          <a:p>
            <a:pPr>
              <a:buFont typeface="Wingdings" panose="05000000000000000000" pitchFamily="2" charset="2"/>
              <a:buChar char="§"/>
            </a:pPr>
            <a:r>
              <a:rPr lang="es-ES_tradnl" sz="2800" dirty="0" smtClean="0"/>
              <a:t>No son elegibles para una cobertura a través del Mercado (incluidos los créditos fiscales para las primas y las reducciones de gastos compartidos) ni para la mayoría de coberturas de </a:t>
            </a:r>
            <a:r>
              <a:rPr lang="es-ES_tradnl" sz="2800" dirty="0" err="1" smtClean="0"/>
              <a:t>Medicaid</a:t>
            </a:r>
            <a:r>
              <a:rPr lang="es-ES_tradnl" sz="2800" dirty="0" smtClean="0"/>
              <a:t> o CHIP</a:t>
            </a:r>
          </a:p>
          <a:p>
            <a:pPr>
              <a:buFont typeface="Wingdings" panose="05000000000000000000" pitchFamily="2" charset="2"/>
              <a:buChar char="§"/>
            </a:pPr>
            <a:r>
              <a:rPr lang="es-ES_tradnl" sz="2800" dirty="0" smtClean="0"/>
              <a:t>Pueden continuar adquiriendo coberturas por cuenta propia fuera del Mercado </a:t>
            </a:r>
          </a:p>
          <a:p>
            <a:pPr>
              <a:buFont typeface="Wingdings" panose="05000000000000000000" pitchFamily="2" charset="2"/>
              <a:buChar char="§"/>
            </a:pPr>
            <a:r>
              <a:rPr lang="es-ES_tradnl" sz="2800" dirty="0" smtClean="0"/>
              <a:t>Pueden obtener servicios limitados para una condición médica de emergencia a través de </a:t>
            </a:r>
            <a:r>
              <a:rPr lang="es-ES_tradnl" sz="2800" dirty="0" err="1" smtClean="0"/>
              <a:t>Medicaid</a:t>
            </a:r>
            <a:endParaRPr lang="es-ES_tradnl" sz="2800" dirty="0" smtClean="0"/>
          </a:p>
          <a:p>
            <a:pPr lvl="1">
              <a:buFont typeface="Arial" panose="020B0604020202020204" pitchFamily="34" charset="0"/>
              <a:buChar char="•"/>
            </a:pPr>
            <a:r>
              <a:rPr lang="es-ES_tradnl" sz="2400" dirty="0" smtClean="0"/>
              <a:t>Si son elegibles para </a:t>
            </a:r>
            <a:r>
              <a:rPr lang="es-ES_tradnl" sz="2400" dirty="0" err="1" smtClean="0"/>
              <a:t>Medicaid</a:t>
            </a:r>
            <a:r>
              <a:rPr lang="es-ES_tradnl" sz="2400" dirty="0" smtClean="0"/>
              <a:t> en su estado</a:t>
            </a:r>
          </a:p>
          <a:p>
            <a:pPr>
              <a:buFont typeface="Wingdings" panose="05000000000000000000" pitchFamily="2" charset="2"/>
              <a:buChar char="§"/>
            </a:pPr>
            <a:r>
              <a:rPr lang="es-ES_tradnl" sz="2800" dirty="0" smtClean="0"/>
              <a:t>Son elegibles para una exención del requisito de responsabilidad compartida individual</a:t>
            </a:r>
          </a:p>
          <a:p>
            <a:pPr>
              <a:buFont typeface="Wingdings" panose="05000000000000000000" pitchFamily="2" charset="2"/>
              <a:buChar char="§"/>
            </a:pPr>
            <a:r>
              <a:rPr lang="es-ES_tradnl" sz="2800" dirty="0" smtClean="0"/>
              <a:t>Pueden ser elegibles para otros programas de salud estatales o federales</a:t>
            </a:r>
          </a:p>
          <a:p>
            <a:endParaRPr lang="es-US" dirty="0"/>
          </a:p>
        </p:txBody>
      </p:sp>
      <p:sp>
        <p:nvSpPr>
          <p:cNvPr id="10" name="Date Placeholder 2"/>
          <p:cNvSpPr txBox="1">
            <a:spLocks/>
          </p:cNvSpPr>
          <p:nvPr/>
        </p:nvSpPr>
        <p:spPr>
          <a:xfrm>
            <a:off x="457200" y="634047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rPr>
              <a:t>Noviembre de 2015</a:t>
            </a:r>
            <a:endParaRPr kumimoji="0" lang="es-US" sz="1200" b="0" i="0" u="none" strike="noStrike" kern="1200" cap="none" spc="0" normalizeH="0" baseline="0" noProof="0" dirty="0">
              <a:ln>
                <a:noFill/>
              </a:ln>
              <a:solidFill>
                <a:prstClr val="black"/>
              </a:solidFill>
              <a:effectLst/>
              <a:uLnTx/>
              <a:uFillTx/>
              <a:latin typeface="Calibri" panose="020F0502020204030204" pitchFamily="34" charset="0"/>
              <a:ea typeface="+mn-ea"/>
            </a:endParaRPr>
          </a:p>
        </p:txBody>
      </p:sp>
      <p:sp>
        <p:nvSpPr>
          <p:cNvPr id="7" name="Footer Placeholder 4"/>
          <p:cNvSpPr txBox="1">
            <a:spLocks/>
          </p:cNvSpPr>
          <p:nvPr/>
        </p:nvSpPr>
        <p:spPr>
          <a:xfrm>
            <a:off x="2590800" y="6340475"/>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panose="020F0502020204030204" pitchFamily="34" charset="0"/>
              </a:rPr>
              <a:t>Mercado para familias de inmigrantes</a:t>
            </a:r>
            <a:endParaRPr kumimoji="0" lang="es-US" sz="1200" b="0" i="0" u="none" strike="noStrike" kern="0" cap="none" spc="0" normalizeH="0" baseline="0" noProof="0" dirty="0">
              <a:ln>
                <a:noFill/>
              </a:ln>
              <a:solidFill>
                <a:prstClr val="black"/>
              </a:solidFill>
              <a:effectLst/>
              <a:uLnTx/>
              <a:uFillTx/>
              <a:latin typeface="Calibri" panose="020F0502020204030204" pitchFamily="34" charset="0"/>
              <a:ea typeface="+mn-ea"/>
            </a:endParaRPr>
          </a:p>
        </p:txBody>
      </p:sp>
      <p:sp>
        <p:nvSpPr>
          <p:cNvPr id="8" name="Slide Number Placeholder 7"/>
          <p:cNvSpPr txBox="1">
            <a:spLocks/>
          </p:cNvSpPr>
          <p:nvPr/>
        </p:nvSpPr>
        <p:spPr>
          <a:xfrm>
            <a:off x="6553200" y="63404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C7DC1E6-81B2-456F-AAD5-518541D82B07}" type="slidenum">
              <a:rPr kumimoji="0" lang="en-US" b="0" i="0" u="none" strike="noStrike" kern="0" cap="none" spc="0" normalizeH="0" baseline="0" noProof="0" smtClean="0">
                <a:ln>
                  <a:noFill/>
                </a:ln>
                <a:solidFill>
                  <a:sysClr val="windowText" lastClr="000000"/>
                </a:solidFill>
                <a:effectLst/>
                <a:uLnTx/>
                <a:uFillTx/>
                <a:latin typeface="Calibri" panose="020F05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s-US" b="0" i="0" u="none" strike="noStrike" kern="0" cap="none" spc="0" normalizeH="0" baseline="0" noProof="0" dirty="0">
              <a:ln>
                <a:noFill/>
              </a:ln>
              <a:solidFill>
                <a:sysClr val="windowText" lastClr="000000"/>
              </a:solidFill>
              <a:effectLst/>
              <a:uLnTx/>
              <a:uFillTx/>
              <a:latin typeface="Calibri" panose="020F0502020204030204" pitchFamily="34" charset="0"/>
              <a:ea typeface="+mn-ea"/>
            </a:endParaRPr>
          </a:p>
        </p:txBody>
      </p:sp>
    </p:spTree>
    <p:extLst>
      <p:ext uri="{BB962C8B-B14F-4D97-AF65-F5344CB8AC3E}">
        <p14:creationId xmlns:p14="http://schemas.microsoft.com/office/powerpoint/2010/main" val="40778972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3000"/>
          </a:xfrm>
        </p:spPr>
        <p:txBody>
          <a:bodyPr>
            <a:normAutofit fontScale="90000"/>
          </a:bodyPr>
          <a:lstStyle/>
          <a:p>
            <a:r>
              <a:rPr dirty="0"/>
              <a:t/>
            </a:r>
            <a:br>
              <a:rPr dirty="0"/>
            </a:br>
            <a:r>
              <a:rPr lang="en-US" sz="4000" dirty="0" err="1" smtClean="0"/>
              <a:t>Información</a:t>
            </a:r>
            <a:r>
              <a:rPr lang="en-US" sz="4000" dirty="0" smtClean="0"/>
              <a:t> </a:t>
            </a:r>
            <a:r>
              <a:rPr lang="en-US" sz="4000" dirty="0" err="1" smtClean="0"/>
              <a:t>Adicional</a:t>
            </a:r>
            <a:r>
              <a:rPr lang="en-US" sz="4000" dirty="0" smtClean="0"/>
              <a:t> para </a:t>
            </a:r>
            <a:br>
              <a:rPr lang="en-US" sz="4000" dirty="0" smtClean="0"/>
            </a:br>
            <a:r>
              <a:rPr lang="en-US" sz="4000" dirty="0" err="1"/>
              <a:t>F</a:t>
            </a:r>
            <a:r>
              <a:rPr lang="en-US" sz="4000" dirty="0" err="1" smtClean="0"/>
              <a:t>amilias</a:t>
            </a:r>
            <a:r>
              <a:rPr lang="en-US" sz="4000" dirty="0" smtClean="0"/>
              <a:t> de </a:t>
            </a:r>
            <a:r>
              <a:rPr lang="en-US" sz="4000" dirty="0" err="1" smtClean="0"/>
              <a:t>Inmigrantes</a:t>
            </a:r>
            <a:r>
              <a:rPr dirty="0"/>
              <a:t/>
            </a:r>
            <a:br>
              <a:rPr dirty="0"/>
            </a:br>
            <a:endParaRPr lang="es-US" sz="4000" dirty="0"/>
          </a:p>
        </p:txBody>
      </p:sp>
      <p:sp>
        <p:nvSpPr>
          <p:cNvPr id="2" name="Content Placeholder 1"/>
          <p:cNvSpPr>
            <a:spLocks noGrp="1"/>
          </p:cNvSpPr>
          <p:nvPr>
            <p:ph idx="1"/>
          </p:nvPr>
        </p:nvSpPr>
        <p:spPr>
          <a:xfrm>
            <a:off x="457200" y="1371600"/>
            <a:ext cx="8229600" cy="4525963"/>
          </a:xfrm>
        </p:spPr>
        <p:txBody>
          <a:bodyPr>
            <a:normAutofit fontScale="62500" lnSpcReduction="20000"/>
          </a:bodyPr>
          <a:lstStyle/>
          <a:p>
            <a:pPr>
              <a:lnSpc>
                <a:spcPct val="120000"/>
              </a:lnSpc>
              <a:buFont typeface="Wingdings" panose="05000000000000000000" pitchFamily="2" charset="2"/>
              <a:buChar char="§"/>
            </a:pPr>
            <a:r>
              <a:rPr lang="en-US" sz="4100" dirty="0"/>
              <a:t>Los centros de salud con fondos federales deben ofrecer servicios de atención primaria a todos los residentes, incluso a inmigrantes indocumentados. </a:t>
            </a:r>
          </a:p>
          <a:p>
            <a:pPr lvl="1">
              <a:lnSpc>
                <a:spcPct val="120000"/>
              </a:lnSpc>
              <a:buFont typeface="Wingdings" panose="05000000000000000000" pitchFamily="2" charset="2"/>
              <a:buChar char="§"/>
            </a:pPr>
            <a:r>
              <a:rPr lang="en-US" sz="3300" dirty="0" smtClean="0"/>
              <a:t>Encuentre un centro de salud con fondos federales en su comunidad en: </a:t>
            </a:r>
            <a:r>
              <a:rPr lang="en-US" sz="3300" dirty="0" smtClean="0">
                <a:hlinkClick r:id="rId3"/>
              </a:rPr>
              <a:t>findahealthcenter.hrsa.gov/</a:t>
            </a:r>
            <a:endParaRPr lang="es-US" sz="3300" dirty="0"/>
          </a:p>
          <a:p>
            <a:pPr>
              <a:lnSpc>
                <a:spcPct val="120000"/>
              </a:lnSpc>
              <a:buFont typeface="Wingdings" panose="05000000000000000000" pitchFamily="2" charset="2"/>
              <a:buChar char="§"/>
            </a:pPr>
            <a:r>
              <a:rPr lang="en-US" sz="4100" dirty="0" smtClean="0"/>
              <a:t>Los estados pueden optar por ofrecer cobertura médica a otras poblaciones de inmigrantes. </a:t>
            </a:r>
          </a:p>
          <a:p>
            <a:pPr lvl="1">
              <a:lnSpc>
                <a:spcPct val="120000"/>
              </a:lnSpc>
              <a:buFont typeface="Arial" panose="020B0604020202020204" pitchFamily="34" charset="0"/>
              <a:buChar char="•"/>
            </a:pPr>
            <a:r>
              <a:rPr lang="en-US" sz="3700" dirty="0" smtClean="0"/>
              <a:t>Para obtener más información sobre los criterios de elegibilidad de Medicaid en cada estado, visite </a:t>
            </a:r>
            <a:r>
              <a:rPr lang="en-US" sz="3700" dirty="0" smtClean="0">
                <a:hlinkClick r:id="rId4"/>
              </a:rPr>
              <a:t>Medicaid.gov/medicaid-chip-program-information/by-state/by-state.html</a:t>
            </a:r>
            <a:endParaRPr lang="es-US" sz="3700" dirty="0"/>
          </a:p>
          <a:p>
            <a:pPr lvl="1">
              <a:lnSpc>
                <a:spcPct val="120000"/>
              </a:lnSpc>
              <a:buFont typeface="Arial" panose="020B0604020202020204" pitchFamily="34" charset="0"/>
              <a:buChar char="•"/>
            </a:pPr>
            <a:endParaRPr lang="es-US" sz="2400" dirty="0"/>
          </a:p>
        </p:txBody>
      </p:sp>
      <p:sp>
        <p:nvSpPr>
          <p:cNvPr id="10" name="Date Placeholder 2"/>
          <p:cNvSpPr txBox="1">
            <a:spLocks/>
          </p:cNvSpPr>
          <p:nvPr/>
        </p:nvSpPr>
        <p:spPr>
          <a:xfrm>
            <a:off x="457200" y="634047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rPr>
              <a:t>Noviembre de 2015</a:t>
            </a:r>
            <a:endParaRPr kumimoji="0" lang="es-US" sz="1200" b="0" i="0" u="none" strike="noStrike" kern="1200" cap="none" spc="0" normalizeH="0" baseline="0" noProof="0" dirty="0">
              <a:ln>
                <a:noFill/>
              </a:ln>
              <a:solidFill>
                <a:prstClr val="black"/>
              </a:solidFill>
              <a:effectLst/>
              <a:uLnTx/>
              <a:uFillTx/>
              <a:latin typeface="Calibri" panose="020F0502020204030204" pitchFamily="34" charset="0"/>
              <a:ea typeface="+mn-ea"/>
            </a:endParaRPr>
          </a:p>
        </p:txBody>
      </p:sp>
      <p:sp>
        <p:nvSpPr>
          <p:cNvPr id="7" name="Footer Placeholder 4"/>
          <p:cNvSpPr txBox="1">
            <a:spLocks/>
          </p:cNvSpPr>
          <p:nvPr/>
        </p:nvSpPr>
        <p:spPr>
          <a:xfrm>
            <a:off x="2590800" y="6340475"/>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panose="020F0502020204030204" pitchFamily="34" charset="0"/>
              </a:rPr>
              <a:t>Mercado para familias de inmigrantes</a:t>
            </a:r>
            <a:endParaRPr kumimoji="0" lang="es-US" sz="1200" b="0" i="0" u="none" strike="noStrike" kern="0" cap="none" spc="0" normalizeH="0" baseline="0" noProof="0" dirty="0">
              <a:ln>
                <a:noFill/>
              </a:ln>
              <a:solidFill>
                <a:prstClr val="black"/>
              </a:solidFill>
              <a:effectLst/>
              <a:uLnTx/>
              <a:uFillTx/>
              <a:latin typeface="Calibri" panose="020F0502020204030204" pitchFamily="34" charset="0"/>
              <a:ea typeface="+mn-ea"/>
            </a:endParaRPr>
          </a:p>
        </p:txBody>
      </p:sp>
      <p:sp>
        <p:nvSpPr>
          <p:cNvPr id="8" name="Slide Number Placeholder 7"/>
          <p:cNvSpPr txBox="1">
            <a:spLocks/>
          </p:cNvSpPr>
          <p:nvPr/>
        </p:nvSpPr>
        <p:spPr>
          <a:xfrm>
            <a:off x="6553200" y="63404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C7DC1E6-81B2-456F-AAD5-518541D82B07}" type="slidenum">
              <a:rPr kumimoji="0" lang="en-US" b="0" i="0" u="none" strike="noStrike" kern="0" cap="none" spc="0" normalizeH="0" baseline="0" noProof="0" smtClean="0">
                <a:ln>
                  <a:noFill/>
                </a:ln>
                <a:solidFill>
                  <a:sysClr val="windowText" lastClr="000000"/>
                </a:solidFill>
                <a:effectLst/>
                <a:uLnTx/>
                <a:uFillTx/>
                <a:latin typeface="Calibri" panose="020F05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s-US" b="0" i="0" u="none" strike="noStrike" kern="0" cap="none" spc="0" normalizeH="0" baseline="0" noProof="0" dirty="0">
              <a:ln>
                <a:noFill/>
              </a:ln>
              <a:solidFill>
                <a:sysClr val="windowText" lastClr="000000"/>
              </a:solidFill>
              <a:effectLst/>
              <a:uLnTx/>
              <a:uFillTx/>
              <a:latin typeface="Calibri" panose="020F0502020204030204" pitchFamily="34" charset="0"/>
              <a:ea typeface="+mn-ea"/>
            </a:endParaRPr>
          </a:p>
        </p:txBody>
      </p:sp>
    </p:spTree>
    <p:extLst>
      <p:ext uri="{BB962C8B-B14F-4D97-AF65-F5344CB8AC3E}">
        <p14:creationId xmlns:p14="http://schemas.microsoft.com/office/powerpoint/2010/main" val="29599822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4525963"/>
          </a:xfrm>
        </p:spPr>
        <p:txBody>
          <a:bodyPr>
            <a:noAutofit/>
          </a:bodyPr>
          <a:lstStyle/>
          <a:p>
            <a:pPr>
              <a:spcBef>
                <a:spcPts val="600"/>
              </a:spcBef>
              <a:buFont typeface="Wingdings" pitchFamily="2" charset="2"/>
              <a:buChar char="§"/>
            </a:pPr>
            <a:r>
              <a:rPr lang="es-US" sz="3000" dirty="0" smtClean="0"/>
              <a:t>Para ser elegible para una cobertura del Mercado, usted debe:</a:t>
            </a:r>
          </a:p>
          <a:p>
            <a:pPr marL="644525" lvl="1">
              <a:spcBef>
                <a:spcPts val="600"/>
              </a:spcBef>
            </a:pPr>
            <a:r>
              <a:rPr lang="es-US" dirty="0" smtClean="0"/>
              <a:t>Ser residente de un estado que ofrezca el servicio del Mercado.</a:t>
            </a:r>
            <a:endParaRPr lang="es-US" sz="2600" dirty="0" smtClean="0"/>
          </a:p>
          <a:p>
            <a:pPr marL="644525" lvl="1">
              <a:spcBef>
                <a:spcPts val="600"/>
              </a:spcBef>
              <a:buFont typeface="Arial" pitchFamily="34" charset="0"/>
              <a:buChar char="•"/>
            </a:pPr>
            <a:r>
              <a:rPr lang="es-US" sz="2600" dirty="0" smtClean="0"/>
              <a:t>Ser ciudadano estadounidense, nacional de los EE. UU. o un no ciudadano legalmente presente en los EE. UU. (que espera continuar siéndolo durante todo el período de la cobertura que busca).</a:t>
            </a:r>
          </a:p>
          <a:p>
            <a:pPr marL="644525" lvl="1">
              <a:spcBef>
                <a:spcPts val="600"/>
              </a:spcBef>
              <a:buFont typeface="Arial" pitchFamily="34" charset="0"/>
              <a:buChar char="•"/>
            </a:pPr>
            <a:r>
              <a:rPr lang="es-US" sz="2600" dirty="0" smtClean="0"/>
              <a:t>No estar en prisión (a excepción de estar encarcelado esperando sentencia).</a:t>
            </a:r>
          </a:p>
        </p:txBody>
      </p:sp>
      <p:sp>
        <p:nvSpPr>
          <p:cNvPr id="4" name="Title 3"/>
          <p:cNvSpPr>
            <a:spLocks noGrp="1"/>
          </p:cNvSpPr>
          <p:nvPr>
            <p:ph type="title"/>
          </p:nvPr>
        </p:nvSpPr>
        <p:spPr/>
        <p:txBody>
          <a:bodyPr>
            <a:noAutofit/>
          </a:bodyPr>
          <a:lstStyle/>
          <a:p>
            <a:pPr algn="ctr"/>
            <a:r>
              <a:rPr lang="en-US" dirty="0" smtClean="0">
                <a:effectLst/>
                <a:latin typeface="Calibri" pitchFamily="34" charset="0"/>
              </a:rPr>
              <a:t>Elegibilidad </a:t>
            </a:r>
            <a:r>
              <a:rPr lang="en-US" dirty="0" smtClean="0">
                <a:latin typeface="Calibri" pitchFamily="34" charset="0"/>
              </a:rPr>
              <a:t>e </a:t>
            </a:r>
            <a:r>
              <a:rPr lang="en-US" dirty="0" err="1">
                <a:latin typeface="Calibri" pitchFamily="34" charset="0"/>
              </a:rPr>
              <a:t>I</a:t>
            </a:r>
            <a:r>
              <a:rPr lang="en-US" dirty="0" err="1" smtClean="0">
                <a:effectLst/>
                <a:latin typeface="Calibri" pitchFamily="34" charset="0"/>
              </a:rPr>
              <a:t>nscripción</a:t>
            </a:r>
            <a:r>
              <a:rPr lang="en-US" dirty="0" smtClean="0">
                <a:effectLst/>
                <a:latin typeface="Calibri" pitchFamily="34" charset="0"/>
              </a:rPr>
              <a:t> en </a:t>
            </a:r>
            <a:br>
              <a:rPr lang="en-US" dirty="0" smtClean="0">
                <a:effectLst/>
                <a:latin typeface="Calibri" pitchFamily="34" charset="0"/>
              </a:rPr>
            </a:br>
            <a:r>
              <a:rPr lang="en-US" dirty="0" smtClean="0">
                <a:effectLst/>
                <a:latin typeface="Calibri" pitchFamily="34" charset="0"/>
              </a:rPr>
              <a:t>el Mercado Individual</a:t>
            </a:r>
            <a:endParaRPr lang="es-US" dirty="0">
              <a:effectLst/>
              <a:latin typeface="Calibri" pitchFamily="34" charset="0"/>
              <a:cs typeface="Calibri" pitchFamily="34" charset="0"/>
            </a:endParaRPr>
          </a:p>
        </p:txBody>
      </p:sp>
      <p:sp>
        <p:nvSpPr>
          <p:cNvPr id="8" name="Footer Placeholder 4"/>
          <p:cNvSpPr>
            <a:spLocks noGrp="1"/>
          </p:cNvSpPr>
          <p:nvPr>
            <p:ph type="ftr" sz="quarter" idx="11"/>
          </p:nvPr>
        </p:nvSpPr>
        <p:spPr>
          <a:xfrm>
            <a:off x="2590800" y="6340475"/>
            <a:ext cx="3962400"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smtClean="0">
                <a:ln>
                  <a:noFill/>
                </a:ln>
                <a:solidFill>
                  <a:prstClr val="black"/>
                </a:solidFill>
                <a:effectLst/>
                <a:uLnTx/>
                <a:uFillTx/>
              </a:rPr>
              <a:t>Marketplace for Immigrant Families</a:t>
            </a:r>
            <a:endParaRPr kumimoji="0" lang="es-US" sz="1200" b="0" i="0" u="none" strike="noStrike" kern="0" cap="none" spc="0" normalizeH="0" baseline="0" noProof="0" dirty="0">
              <a:ln>
                <a:noFill/>
              </a:ln>
              <a:solidFill>
                <a:prstClr val="black"/>
              </a:solidFill>
              <a:effectLst/>
              <a:uLnTx/>
              <a:uFillTx/>
            </a:endParaRPr>
          </a:p>
        </p:txBody>
      </p:sp>
      <p:sp>
        <p:nvSpPr>
          <p:cNvPr id="12" name="Slide Number Placeholder 7"/>
          <p:cNvSpPr>
            <a:spLocks noGrp="1"/>
          </p:cNvSpPr>
          <p:nvPr>
            <p:ph type="sldNum" sz="quarter" idx="12"/>
          </p:nvPr>
        </p:nvSpPr>
        <p:spPr>
          <a:xfrm>
            <a:off x="6553200" y="6340475"/>
            <a:ext cx="2133600" cy="365125"/>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C7DC1E6-81B2-456F-AAD5-518541D82B07}" type="slidenum">
              <a:rPr kumimoji="0" lang="en-US"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4</a:t>
            </a:fld>
            <a:endParaRPr kumimoji="0" lang="es-US" b="0" i="0" u="none" strike="noStrike" kern="0" cap="none" spc="0" normalizeH="0" baseline="0" noProof="0" dirty="0">
              <a:ln>
                <a:noFill/>
              </a:ln>
              <a:solidFill>
                <a:sysClr val="windowText" lastClr="000000"/>
              </a:solidFill>
              <a:effectLst/>
              <a:uLnTx/>
              <a:uFillTx/>
            </a:endParaRPr>
          </a:p>
        </p:txBody>
      </p:sp>
      <p:sp>
        <p:nvSpPr>
          <p:cNvPr id="3" name="Date Placeholder 2"/>
          <p:cNvSpPr>
            <a:spLocks noGrp="1"/>
          </p:cNvSpPr>
          <p:nvPr>
            <p:ph type="dt" sz="half" idx="10"/>
          </p:nvPr>
        </p:nvSpPr>
        <p:spPr/>
        <p:txBody>
          <a:bodyPr/>
          <a:lstStyle/>
          <a:p>
            <a:r>
              <a:rPr lang="en-US" smtClean="0"/>
              <a:t>November 2015</a:t>
            </a:r>
            <a:endParaRPr lang="es-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r>
              <a:rPr lang="en-US" sz="3200" dirty="0" smtClean="0">
                <a:latin typeface="Calibri" pitchFamily="34" charset="0"/>
              </a:rPr>
              <a:t>Cuenta con ayuda disponible: </a:t>
            </a:r>
          </a:p>
          <a:p>
            <a:pPr lvl="1"/>
            <a:r>
              <a:rPr lang="en-US" sz="2800" dirty="0" smtClean="0">
                <a:latin typeface="Calibri" pitchFamily="34" charset="0"/>
              </a:rPr>
              <a:t>Centro de </a:t>
            </a:r>
            <a:r>
              <a:rPr lang="en-US" sz="2800" dirty="0" err="1" smtClean="0"/>
              <a:t>Llamadas</a:t>
            </a:r>
            <a:r>
              <a:rPr lang="en-US" sz="2800" dirty="0" smtClean="0"/>
              <a:t> </a:t>
            </a:r>
            <a:r>
              <a:rPr lang="en-US" sz="2800" dirty="0" smtClean="0">
                <a:latin typeface="Calibri" pitchFamily="34" charset="0"/>
              </a:rPr>
              <a:t>del Mercado</a:t>
            </a:r>
          </a:p>
          <a:p>
            <a:pPr lvl="1"/>
            <a:r>
              <a:rPr lang="en-US" sz="2800" dirty="0" smtClean="0"/>
              <a:t>Puede solicitar ayuda presencial aprobada por el Mercado </a:t>
            </a:r>
            <a:endParaRPr lang="es-US" sz="2800" dirty="0" smtClean="0"/>
          </a:p>
          <a:p>
            <a:r>
              <a:rPr lang="en-US" sz="3200" dirty="0" smtClean="0"/>
              <a:t>Utilice la herramienta para encontrar ayuda local en </a:t>
            </a:r>
            <a:r>
              <a:rPr lang="en-US" sz="3200" u="sng" dirty="0">
                <a:hlinkClick r:id="rId3"/>
              </a:rPr>
              <a:t>https://ayudalocal.cuidadodesalud.gov/es/</a:t>
            </a:r>
            <a:endParaRPr dirty="0" smtClean="0"/>
          </a:p>
          <a:p>
            <a:r>
              <a:rPr lang="en-US" sz="3200" dirty="0" smtClean="0"/>
              <a:t>Cuenta con ayuda en distintos idiomas a través de intérpretes, soporte del centro de atención telefónica y recursos en línea e impresos.</a:t>
            </a:r>
          </a:p>
        </p:txBody>
      </p:sp>
      <p:sp>
        <p:nvSpPr>
          <p:cNvPr id="2" name="Title 1"/>
          <p:cNvSpPr>
            <a:spLocks noGrp="1"/>
          </p:cNvSpPr>
          <p:nvPr>
            <p:ph type="title"/>
          </p:nvPr>
        </p:nvSpPr>
        <p:spPr/>
        <p:txBody>
          <a:bodyPr>
            <a:normAutofit/>
          </a:bodyPr>
          <a:lstStyle/>
          <a:p>
            <a:pPr algn="ctr"/>
            <a:r>
              <a:rPr lang="en-US" sz="3600" dirty="0" smtClean="0">
                <a:effectLst/>
                <a:latin typeface="Calibri" pitchFamily="34" charset="0"/>
              </a:rPr>
              <a:t>Ayuda para </a:t>
            </a:r>
            <a:r>
              <a:rPr lang="en-US" sz="3600" dirty="0" err="1" smtClean="0">
                <a:effectLst/>
                <a:latin typeface="Calibri" pitchFamily="34" charset="0"/>
              </a:rPr>
              <a:t>Inscribirse</a:t>
            </a:r>
            <a:endParaRPr lang="es-US" sz="3600" dirty="0">
              <a:effectLst/>
              <a:latin typeface="Calibri" pitchFamily="34" charset="0"/>
              <a:cs typeface="Calibri" pitchFamily="34" charset="0"/>
            </a:endParaRPr>
          </a:p>
        </p:txBody>
      </p:sp>
      <p:sp>
        <p:nvSpPr>
          <p:cNvPr id="9" name="Date Placeholder 1"/>
          <p:cNvSpPr>
            <a:spLocks noGrp="1"/>
          </p:cNvSpPr>
          <p:nvPr>
            <p:ph type="dt" sz="half" idx="4294967295"/>
          </p:nvPr>
        </p:nvSpPr>
        <p:spPr>
          <a:xfrm>
            <a:off x="457200" y="6340475"/>
            <a:ext cx="2133600" cy="365125"/>
          </a:xfrm>
          <a:prstGeom prst="rect">
            <a:avLst/>
          </a:prstGeom>
        </p:spPr>
        <p:txBody>
          <a:bodyPr/>
          <a:lstStyle/>
          <a:p>
            <a:r>
              <a:rPr lang="en-US" sz="1200" smtClean="0">
                <a:latin typeface="+mj-lt"/>
              </a:rPr>
              <a:t>November 2015</a:t>
            </a:r>
            <a:endParaRPr lang="es-US" sz="1200" dirty="0">
              <a:latin typeface="+mj-lt"/>
            </a:endParaRPr>
          </a:p>
        </p:txBody>
      </p:sp>
      <p:sp>
        <p:nvSpPr>
          <p:cNvPr id="10" name="Footer Placeholder 2"/>
          <p:cNvSpPr>
            <a:spLocks noGrp="1"/>
          </p:cNvSpPr>
          <p:nvPr>
            <p:ph type="ftr" sz="quarter" idx="4294967295"/>
          </p:nvPr>
        </p:nvSpPr>
        <p:spPr>
          <a:xfrm>
            <a:off x="2590800" y="6340475"/>
            <a:ext cx="3962400" cy="365125"/>
          </a:xfrm>
          <a:prstGeom prst="rect">
            <a:avLst/>
          </a:prstGeom>
        </p:spPr>
        <p:txBody>
          <a:bodyPr/>
          <a:lstStyle/>
          <a:p>
            <a:pPr algn="ctr"/>
            <a:r>
              <a:rPr lang="en-US" sz="1200" smtClean="0">
                <a:latin typeface="+mj-lt"/>
              </a:rPr>
              <a:t>Marketplace for Immigrant Families</a:t>
            </a:r>
            <a:endParaRPr lang="es-US" sz="1200" dirty="0">
              <a:latin typeface="+mj-lt"/>
            </a:endParaRPr>
          </a:p>
        </p:txBody>
      </p:sp>
      <p:sp>
        <p:nvSpPr>
          <p:cNvPr id="11" name="Slide Number Placeholder 3"/>
          <p:cNvSpPr>
            <a:spLocks noGrp="1"/>
          </p:cNvSpPr>
          <p:nvPr>
            <p:ph type="sldNum" sz="quarter" idx="4294967295"/>
          </p:nvPr>
        </p:nvSpPr>
        <p:spPr>
          <a:xfrm>
            <a:off x="6553200" y="6340475"/>
            <a:ext cx="2133600" cy="365125"/>
          </a:xfrm>
          <a:prstGeom prst="rect">
            <a:avLst/>
          </a:prstGeom>
        </p:spPr>
        <p:txBody>
          <a:bodyPr/>
          <a:lstStyle/>
          <a:p>
            <a:pPr algn="r"/>
            <a:fld id="{FB96A6F3-21FB-4D68-B526-5404B4C85F47}" type="slidenum">
              <a:rPr lang="en-US" sz="1200" smtClean="0">
                <a:solidFill>
                  <a:schemeClr val="tx1"/>
                </a:solidFill>
                <a:latin typeface="+mj-lt"/>
              </a:rPr>
              <a:pPr algn="r"/>
              <a:t>40</a:t>
            </a:fld>
            <a:endParaRPr lang="es-US" sz="1200" dirty="0">
              <a:solidFill>
                <a:schemeClr val="tx1"/>
              </a:solidFill>
              <a:latin typeface="+mj-lt"/>
            </a:endParaRPr>
          </a:p>
        </p:txBody>
      </p:sp>
    </p:spTree>
    <p:extLst>
      <p:ext uri="{BB962C8B-B14F-4D97-AF65-F5344CB8AC3E}">
        <p14:creationId xmlns:p14="http://schemas.microsoft.com/office/powerpoint/2010/main" val="174678217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Centro </a:t>
            </a:r>
            <a:r>
              <a:rPr lang="en-US" dirty="0" smtClean="0"/>
              <a:t>de </a:t>
            </a:r>
            <a:r>
              <a:rPr lang="en-US" dirty="0" err="1" smtClean="0"/>
              <a:t>Llamadas</a:t>
            </a:r>
            <a:r>
              <a:rPr lang="en-US" dirty="0" smtClean="0"/>
              <a:t> </a:t>
            </a:r>
            <a:r>
              <a:rPr lang="en-US" dirty="0"/>
              <a:t>del Mercado</a:t>
            </a:r>
            <a:endParaRPr lang="es-US" sz="4000" dirty="0"/>
          </a:p>
        </p:txBody>
      </p:sp>
      <p:sp>
        <p:nvSpPr>
          <p:cNvPr id="2" name="Content Placeholder 1"/>
          <p:cNvSpPr>
            <a:spLocks noGrp="1"/>
          </p:cNvSpPr>
          <p:nvPr>
            <p:ph idx="1"/>
          </p:nvPr>
        </p:nvSpPr>
        <p:spPr>
          <a:xfrm>
            <a:off x="457200" y="1371600"/>
            <a:ext cx="8229600" cy="4525963"/>
          </a:xfrm>
        </p:spPr>
        <p:txBody>
          <a:bodyPr>
            <a:normAutofit fontScale="85000" lnSpcReduction="20000"/>
          </a:bodyPr>
          <a:lstStyle/>
          <a:p>
            <a:pPr>
              <a:spcBef>
                <a:spcPts val="600"/>
              </a:spcBef>
            </a:pPr>
            <a:r>
              <a:rPr lang="en-US" sz="3200" dirty="0" smtClean="0"/>
              <a:t>Ayuda a los usuarios de los Mercados facilitados por el gobierno federal</a:t>
            </a:r>
          </a:p>
          <a:p>
            <a:pPr marL="0" indent="0">
              <a:spcBef>
                <a:spcPts val="600"/>
              </a:spcBef>
              <a:buNone/>
            </a:pPr>
            <a:r>
              <a:rPr lang="en-US" sz="3200" dirty="0" smtClean="0"/>
              <a:t>    y asociados con los estados</a:t>
            </a:r>
          </a:p>
          <a:p>
            <a:pPr lvl="1">
              <a:spcBef>
                <a:spcPts val="600"/>
              </a:spcBef>
            </a:pPr>
            <a:r>
              <a:rPr lang="en-US" sz="2800" dirty="0" smtClean="0"/>
              <a:t>1-800-318-2596 (TTY 1-855-889-4325)</a:t>
            </a:r>
          </a:p>
          <a:p>
            <a:pPr marL="303213">
              <a:spcBef>
                <a:spcPts val="600"/>
              </a:spcBef>
            </a:pPr>
            <a:r>
              <a:rPr lang="en-US" sz="3200" spc="-20" dirty="0" smtClean="0"/>
              <a:t>Representantes del servicio de atención al cliente disponibles las 24 horas, los 7 días de la semana</a:t>
            </a:r>
          </a:p>
          <a:p>
            <a:pPr marL="303213">
              <a:spcBef>
                <a:spcPts val="600"/>
              </a:spcBef>
            </a:pPr>
            <a:r>
              <a:rPr lang="en-US" sz="3200" dirty="0" smtClean="0"/>
              <a:t>Ayuda en cuestiones de elegibilidad, inscripción y derivaciones</a:t>
            </a:r>
          </a:p>
          <a:p>
            <a:pPr marL="303213">
              <a:spcBef>
                <a:spcPts val="600"/>
              </a:spcBef>
            </a:pPr>
            <a:r>
              <a:rPr lang="en-US" sz="3200" dirty="0" smtClean="0"/>
              <a:t>Asistencia en inglés y en español</a:t>
            </a:r>
          </a:p>
          <a:p>
            <a:pPr lvl="1" indent="-346075">
              <a:spcBef>
                <a:spcPts val="600"/>
              </a:spcBef>
            </a:pPr>
            <a:r>
              <a:rPr lang="en-US" sz="2800" dirty="0" smtClean="0"/>
              <a:t>Interpretación oral en más de 240 idiomas</a:t>
            </a:r>
          </a:p>
          <a:p>
            <a:pPr indent="-346075">
              <a:spcBef>
                <a:spcPts val="600"/>
              </a:spcBef>
            </a:pPr>
            <a:r>
              <a:rPr lang="en-US" sz="3200" dirty="0" smtClean="0"/>
              <a:t>Los Mercados estatales tienen sus propios centros de atención telefónica </a:t>
            </a:r>
            <a:endParaRPr lang="es-US" sz="3200" dirty="0"/>
          </a:p>
        </p:txBody>
      </p:sp>
      <p:pic>
        <p:nvPicPr>
          <p:cNvPr id="7" name="Picture 2" descr="Fotografía de un representante del servicio de atención al cliente con un auricular" title="Fotografía de una muje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517"/>
          <a:stretch/>
        </p:blipFill>
        <p:spPr bwMode="auto">
          <a:xfrm>
            <a:off x="7692199" y="2109196"/>
            <a:ext cx="1027938" cy="1525385"/>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r>
              <a:rPr lang="en-US" smtClean="0"/>
              <a:t>November 2015</a:t>
            </a:r>
            <a:endParaRPr lang="es-US" dirty="0"/>
          </a:p>
        </p:txBody>
      </p:sp>
      <p:sp>
        <p:nvSpPr>
          <p:cNvPr id="9" name="Footer Placeholder 8"/>
          <p:cNvSpPr>
            <a:spLocks noGrp="1"/>
          </p:cNvSpPr>
          <p:nvPr>
            <p:ph type="ftr" sz="quarter" idx="11"/>
          </p:nvPr>
        </p:nvSpPr>
        <p:spPr/>
        <p:txBody>
          <a:bodyPr/>
          <a:lstStyle/>
          <a:p>
            <a:r>
              <a:rPr lang="en-US" smtClean="0"/>
              <a:t>Marketplace for Immigrant Families</a:t>
            </a:r>
            <a:endParaRPr lang="es-US" dirty="0"/>
          </a:p>
        </p:txBody>
      </p:sp>
      <p:sp>
        <p:nvSpPr>
          <p:cNvPr id="6" name="Slide Number Placeholder 5"/>
          <p:cNvSpPr>
            <a:spLocks noGrp="1"/>
          </p:cNvSpPr>
          <p:nvPr>
            <p:ph type="sldNum" sz="quarter" idx="12"/>
          </p:nvPr>
        </p:nvSpPr>
        <p:spPr/>
        <p:txBody>
          <a:bodyPr/>
          <a:lstStyle/>
          <a:p>
            <a:fld id="{4C7DC1E6-81B2-456F-AAD5-518541D82B07}" type="slidenum">
              <a:rPr lang="en-US" smtClean="0"/>
              <a:pPr/>
              <a:t>41</a:t>
            </a:fld>
            <a:endParaRPr lang="es-US" dirty="0"/>
          </a:p>
        </p:txBody>
      </p:sp>
    </p:spTree>
    <p:extLst>
      <p:ext uri="{BB962C8B-B14F-4D97-AF65-F5344CB8AC3E}">
        <p14:creationId xmlns:p14="http://schemas.microsoft.com/office/powerpoint/2010/main" val="15892202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1143000"/>
          </a:xfrm>
        </p:spPr>
        <p:txBody>
          <a:bodyPr>
            <a:noAutofit/>
          </a:bodyPr>
          <a:lstStyle/>
          <a:p>
            <a:r>
              <a:rPr dirty="0" err="1" smtClean="0"/>
              <a:t>Cómo</a:t>
            </a:r>
            <a:r>
              <a:rPr dirty="0" smtClean="0"/>
              <a:t> </a:t>
            </a:r>
            <a:r>
              <a:rPr lang="en-US" dirty="0" err="1" smtClean="0"/>
              <a:t>S</a:t>
            </a:r>
            <a:r>
              <a:rPr dirty="0" err="1" smtClean="0"/>
              <a:t>olicitar</a:t>
            </a:r>
            <a:r>
              <a:rPr dirty="0" smtClean="0"/>
              <a:t> </a:t>
            </a:r>
            <a:r>
              <a:rPr lang="en-US" dirty="0" err="1"/>
              <a:t>A</a:t>
            </a:r>
            <a:r>
              <a:rPr dirty="0" err="1" smtClean="0"/>
              <a:t>yuda</a:t>
            </a:r>
            <a:r>
              <a:rPr dirty="0" smtClean="0"/>
              <a:t> en </a:t>
            </a:r>
            <a:r>
              <a:rPr lang="en-US" dirty="0" err="1" smtClean="0"/>
              <a:t>Otros</a:t>
            </a:r>
            <a:r>
              <a:rPr lang="en-US" dirty="0" smtClean="0"/>
              <a:t> </a:t>
            </a:r>
            <a:r>
              <a:rPr lang="en-US" dirty="0" err="1" smtClean="0"/>
              <a:t>I</a:t>
            </a:r>
            <a:r>
              <a:rPr dirty="0" err="1" smtClean="0"/>
              <a:t>dioma</a:t>
            </a:r>
            <a:r>
              <a:rPr lang="en-US" dirty="0" err="1" smtClean="0"/>
              <a:t>s</a:t>
            </a:r>
            <a:endParaRPr dirty="0" smtClean="0"/>
          </a:p>
        </p:txBody>
      </p:sp>
      <p:sp>
        <p:nvSpPr>
          <p:cNvPr id="2" name="Content Placeholder 1"/>
          <p:cNvSpPr>
            <a:spLocks noGrp="1"/>
          </p:cNvSpPr>
          <p:nvPr>
            <p:ph idx="1"/>
          </p:nvPr>
        </p:nvSpPr>
        <p:spPr>
          <a:xfrm>
            <a:off x="457200" y="1295400"/>
            <a:ext cx="8229600" cy="4525963"/>
          </a:xfrm>
        </p:spPr>
        <p:txBody>
          <a:bodyPr>
            <a:normAutofit/>
          </a:bodyPr>
          <a:lstStyle/>
          <a:p>
            <a:r>
              <a:rPr lang="en-US" sz="2800" dirty="0" smtClean="0"/>
              <a:t>Llame al 1-800-318-2596 y solicite servicios de interpretación gratuitos en más de 240 idiomas </a:t>
            </a:r>
            <a:endParaRPr lang="es-US" sz="2800" dirty="0"/>
          </a:p>
          <a:p>
            <a:pPr lvl="1"/>
            <a:r>
              <a:rPr lang="en-US" sz="2600" dirty="0"/>
              <a:t>El producto CMS No. 11658 traduce el mensaje anterior en:</a:t>
            </a:r>
            <a:endParaRPr lang="es-US" sz="2600" dirty="0"/>
          </a:p>
          <a:p>
            <a:pPr marL="1143000" lvl="3" indent="-388938">
              <a:buSzPct val="50000"/>
              <a:buFont typeface="Wingdings" panose="05000000000000000000" pitchFamily="2" charset="2"/>
              <a:buChar char="q"/>
            </a:pPr>
            <a:r>
              <a:rPr lang="en-US" sz="2200" dirty="0"/>
              <a:t>Albano, amárico, árabe, bengalí, cantonés, chino, francés, francés criollo, alemán, guyaratí, hindi, coreano, mandarín, panyabí, alemán de pensilvania, persa, polaco, portugués, rumano, ruso, español, tagalog, tailandés, urdu y vietnamita. </a:t>
            </a:r>
            <a:r>
              <a:rPr dirty="0" smtClean="0"/>
              <a:t> </a:t>
            </a:r>
          </a:p>
          <a:p>
            <a:pPr lvl="1"/>
            <a:r>
              <a:rPr lang="en-US" sz="2400" dirty="0" smtClean="0"/>
              <a:t>Disponible en </a:t>
            </a:r>
            <a:r>
              <a:rPr lang="en-US" sz="2400" dirty="0" smtClean="0">
                <a:solidFill>
                  <a:prstClr val="black"/>
                </a:solidFill>
                <a:latin typeface="Calibri" pitchFamily="34" charset="0"/>
                <a:hlinkClick r:id="rId3"/>
              </a:rPr>
              <a:t>Marketplace.cms.gov/outreach-and-education/getting-help-in-a-language-other-than-english.pdf</a:t>
            </a:r>
            <a:r>
              <a:rPr dirty="0" smtClean="0"/>
              <a:t> </a:t>
            </a:r>
            <a:endParaRPr lang="es-US" sz="2400" dirty="0"/>
          </a:p>
        </p:txBody>
      </p:sp>
      <p:sp>
        <p:nvSpPr>
          <p:cNvPr id="10" name="Date Placeholder 2"/>
          <p:cNvSpPr txBox="1">
            <a:spLocks/>
          </p:cNvSpPr>
          <p:nvPr/>
        </p:nvSpPr>
        <p:spPr>
          <a:xfrm>
            <a:off x="457200" y="634047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rPr>
              <a:t>Noviembre de 2015</a:t>
            </a:r>
            <a:endParaRPr kumimoji="0" lang="es-US" sz="1200" b="0" i="0" u="none" strike="noStrike" kern="1200" cap="none" spc="0" normalizeH="0" baseline="0" noProof="0" dirty="0">
              <a:ln>
                <a:noFill/>
              </a:ln>
              <a:solidFill>
                <a:prstClr val="black"/>
              </a:solidFill>
              <a:effectLst/>
              <a:uLnTx/>
              <a:uFillTx/>
              <a:latin typeface="Calibri" panose="020F0502020204030204" pitchFamily="34" charset="0"/>
              <a:ea typeface="+mn-ea"/>
            </a:endParaRPr>
          </a:p>
        </p:txBody>
      </p:sp>
      <p:sp>
        <p:nvSpPr>
          <p:cNvPr id="7" name="Footer Placeholder 4"/>
          <p:cNvSpPr txBox="1">
            <a:spLocks/>
          </p:cNvSpPr>
          <p:nvPr/>
        </p:nvSpPr>
        <p:spPr>
          <a:xfrm>
            <a:off x="2590800" y="6340475"/>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panose="020F0502020204030204" pitchFamily="34" charset="0"/>
              </a:rPr>
              <a:t>Mercado para familias de inmigrantes</a:t>
            </a:r>
            <a:endParaRPr kumimoji="0" lang="es-US" sz="1200" b="0" i="0" u="none" strike="noStrike" kern="0" cap="none" spc="0" normalizeH="0" baseline="0" noProof="0" dirty="0">
              <a:ln>
                <a:noFill/>
              </a:ln>
              <a:solidFill>
                <a:prstClr val="black"/>
              </a:solidFill>
              <a:effectLst/>
              <a:uLnTx/>
              <a:uFillTx/>
              <a:latin typeface="Calibri" panose="020F0502020204030204" pitchFamily="34" charset="0"/>
              <a:ea typeface="+mn-ea"/>
            </a:endParaRPr>
          </a:p>
        </p:txBody>
      </p:sp>
      <p:sp>
        <p:nvSpPr>
          <p:cNvPr id="8" name="Slide Number Placeholder 7"/>
          <p:cNvSpPr txBox="1">
            <a:spLocks/>
          </p:cNvSpPr>
          <p:nvPr/>
        </p:nvSpPr>
        <p:spPr>
          <a:xfrm>
            <a:off x="6553200" y="63404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C7DC1E6-81B2-456F-AAD5-518541D82B07}" type="slidenum">
              <a:rPr kumimoji="0" lang="en-US" b="0" i="0" u="none" strike="noStrike" kern="0" cap="none" spc="0" normalizeH="0" baseline="0" noProof="0" smtClean="0">
                <a:ln>
                  <a:noFill/>
                </a:ln>
                <a:solidFill>
                  <a:sysClr val="windowText" lastClr="000000"/>
                </a:solidFill>
                <a:effectLst/>
                <a:uLnTx/>
                <a:uFillTx/>
                <a:latin typeface="Calibri" panose="020F05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s-US" b="0" i="0" u="none" strike="noStrike" kern="0" cap="none" spc="0" normalizeH="0" baseline="0" noProof="0" dirty="0">
              <a:ln>
                <a:noFill/>
              </a:ln>
              <a:solidFill>
                <a:sysClr val="windowText" lastClr="000000"/>
              </a:solidFill>
              <a:effectLst/>
              <a:uLnTx/>
              <a:uFillTx/>
              <a:latin typeface="Calibri" panose="020F0502020204030204" pitchFamily="34" charset="0"/>
              <a:ea typeface="+mn-ea"/>
            </a:endParaRPr>
          </a:p>
        </p:txBody>
      </p:sp>
    </p:spTree>
    <p:extLst>
      <p:ext uri="{BB962C8B-B14F-4D97-AF65-F5344CB8AC3E}">
        <p14:creationId xmlns:p14="http://schemas.microsoft.com/office/powerpoint/2010/main" val="279713993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err="1" smtClean="0">
                <a:effectLst/>
                <a:latin typeface="Calibri" pitchFamily="34" charset="0"/>
              </a:rPr>
              <a:t>Ayuda</a:t>
            </a:r>
            <a:r>
              <a:rPr lang="en-US" sz="3600" dirty="0" smtClean="0">
                <a:effectLst/>
                <a:latin typeface="Calibri" pitchFamily="34" charset="0"/>
              </a:rPr>
              <a:t> </a:t>
            </a:r>
            <a:r>
              <a:rPr lang="en-US" dirty="0" smtClean="0">
                <a:latin typeface="Calibri" pitchFamily="34" charset="0"/>
              </a:rPr>
              <a:t>en Persona</a:t>
            </a:r>
            <a:endParaRPr lang="es-US" sz="3600" dirty="0">
              <a:effectLst/>
              <a:latin typeface="Calibri" pitchFamily="34" charset="0"/>
              <a:cs typeface="Calibri" pitchFamily="34" charset="0"/>
            </a:endParaRPr>
          </a:p>
        </p:txBody>
      </p:sp>
      <p:sp>
        <p:nvSpPr>
          <p:cNvPr id="3" name="Content Placeholder 2"/>
          <p:cNvSpPr>
            <a:spLocks noGrp="1"/>
          </p:cNvSpPr>
          <p:nvPr>
            <p:ph idx="1"/>
          </p:nvPr>
        </p:nvSpPr>
        <p:spPr>
          <a:xfrm>
            <a:off x="457200" y="1245360"/>
            <a:ext cx="8229600" cy="4525963"/>
          </a:xfrm>
        </p:spPr>
        <p:txBody>
          <a:bodyPr>
            <a:normAutofit fontScale="92500" lnSpcReduction="20000"/>
          </a:bodyPr>
          <a:lstStyle/>
          <a:p>
            <a:r>
              <a:rPr lang="en-US" sz="3200" dirty="0" smtClean="0">
                <a:latin typeface="Calibri" pitchFamily="34" charset="0"/>
              </a:rPr>
              <a:t>Puede </a:t>
            </a:r>
            <a:r>
              <a:rPr lang="en-US" sz="3200" dirty="0" err="1" smtClean="0">
                <a:latin typeface="Calibri" pitchFamily="34" charset="0"/>
              </a:rPr>
              <a:t>solicitar</a:t>
            </a:r>
            <a:r>
              <a:rPr lang="en-US" sz="3200" dirty="0" smtClean="0">
                <a:latin typeface="Calibri" pitchFamily="34" charset="0"/>
              </a:rPr>
              <a:t> </a:t>
            </a:r>
            <a:r>
              <a:rPr lang="en-US" sz="3200" dirty="0" err="1" smtClean="0">
                <a:latin typeface="Calibri" pitchFamily="34" charset="0"/>
              </a:rPr>
              <a:t>ayuda</a:t>
            </a:r>
            <a:r>
              <a:rPr lang="en-US" sz="3200" dirty="0" smtClean="0">
                <a:latin typeface="Calibri" pitchFamily="34" charset="0"/>
              </a:rPr>
              <a:t> en persona aprobada por el Mercado </a:t>
            </a:r>
          </a:p>
          <a:p>
            <a:pPr lvl="1"/>
            <a:r>
              <a:rPr lang="en-US" sz="2800" dirty="0" smtClean="0">
                <a:latin typeface="Calibri" pitchFamily="34" charset="0"/>
              </a:rPr>
              <a:t>Asesores </a:t>
            </a:r>
          </a:p>
          <a:p>
            <a:pPr lvl="1"/>
            <a:r>
              <a:rPr lang="en-US" sz="2800" dirty="0" smtClean="0">
                <a:latin typeface="Calibri" pitchFamily="34" charset="0"/>
              </a:rPr>
              <a:t>Personal de asistencia que no son asesores</a:t>
            </a:r>
          </a:p>
          <a:p>
            <a:pPr lvl="1"/>
            <a:r>
              <a:rPr lang="en-US" sz="2800" dirty="0" smtClean="0">
                <a:latin typeface="Calibri" pitchFamily="34" charset="0"/>
              </a:rPr>
              <a:t>Consejeros certificados de solicitudes</a:t>
            </a:r>
          </a:p>
          <a:p>
            <a:pPr lvl="1"/>
            <a:r>
              <a:rPr lang="en-US" sz="2800" dirty="0" smtClean="0">
                <a:latin typeface="Calibri" pitchFamily="34" charset="0"/>
              </a:rPr>
              <a:t>Contratistas de asistencia de inscripción</a:t>
            </a:r>
          </a:p>
          <a:p>
            <a:pPr marL="636588" lvl="1" indent="-293688"/>
            <a:r>
              <a:rPr lang="en-US" sz="2800" dirty="0" smtClean="0">
                <a:latin typeface="Calibri" pitchFamily="34" charset="0"/>
              </a:rPr>
              <a:t>Representantes y agentes registrados en el Mercado</a:t>
            </a:r>
          </a:p>
          <a:p>
            <a:r>
              <a:rPr lang="en-US" sz="3200" dirty="0" smtClean="0">
                <a:latin typeface="Calibri" pitchFamily="34" charset="0"/>
              </a:rPr>
              <a:t>Para encontrar ayuda en su área, </a:t>
            </a:r>
            <a:r>
              <a:rPr lang="en-US" sz="3200" dirty="0" err="1" smtClean="0">
                <a:latin typeface="Calibri" pitchFamily="34" charset="0"/>
              </a:rPr>
              <a:t>visite</a:t>
            </a:r>
            <a:r>
              <a:rPr lang="en-US" sz="3200" dirty="0" smtClean="0">
                <a:latin typeface="Calibri" pitchFamily="34" charset="0"/>
              </a:rPr>
              <a:t> </a:t>
            </a:r>
            <a:r>
              <a:rPr lang="en-US" sz="3200" u="sng" dirty="0">
                <a:hlinkClick r:id="rId3"/>
              </a:rPr>
              <a:t>https://ayudalocal.cuidadodesalud.gov/es/</a:t>
            </a:r>
            <a:endParaRPr lang="en-US" sz="3200" dirty="0"/>
          </a:p>
          <a:p>
            <a:pPr marL="703263" lvl="1"/>
            <a:r>
              <a:rPr lang="en-US" sz="2800" dirty="0" err="1" smtClean="0"/>
              <a:t>Consulte</a:t>
            </a:r>
            <a:r>
              <a:rPr lang="en-US" sz="2800" dirty="0" smtClean="0"/>
              <a:t> los sitios web de los Mercados estatales (SBM) para obtener ayuda en un SBM</a:t>
            </a:r>
            <a:endParaRPr lang="es-US" sz="2800" dirty="0" smtClean="0">
              <a:latin typeface="Calibri" pitchFamily="34" charset="0"/>
              <a:cs typeface="Calibri" pitchFamily="34" charset="0"/>
            </a:endParaRPr>
          </a:p>
          <a:p>
            <a:pPr marL="703263" lvl="1"/>
            <a:endParaRPr lang="es-US" sz="2800" dirty="0" smtClean="0">
              <a:latin typeface="Calibri" pitchFamily="34" charset="0"/>
              <a:cs typeface="Calibri" pitchFamily="34" charset="0"/>
            </a:endParaRPr>
          </a:p>
          <a:p>
            <a:pPr marL="703263" lvl="1"/>
            <a:endParaRPr lang="es-US" sz="2800" dirty="0" smtClean="0">
              <a:latin typeface="Calibri" pitchFamily="34" charset="0"/>
              <a:cs typeface="Calibri" pitchFamily="34" charset="0"/>
            </a:endParaRPr>
          </a:p>
        </p:txBody>
      </p:sp>
      <p:pic>
        <p:nvPicPr>
          <p:cNvPr id="1026" name="Picture 2" descr="Fotografía de una persona ayudando a otra" title="Fotografía de una persona ayudando a otra"/>
          <p:cNvPicPr>
            <a:picLocks noChangeAspect="1" noChangeArrowheads="1"/>
          </p:cNvPicPr>
          <p:nvPr/>
        </p:nvPicPr>
        <p:blipFill rotWithShape="1">
          <a:blip r:embed="rId4">
            <a:extLst>
              <a:ext uri="{28A0092B-C50C-407E-A947-70E740481C1C}">
                <a14:useLocalDpi xmlns:a14="http://schemas.microsoft.com/office/drawing/2010/main" val="0"/>
              </a:ext>
            </a:extLst>
          </a:blip>
          <a:srcRect l="15179" t="3647" r="33556" b="15090"/>
          <a:stretch/>
        </p:blipFill>
        <p:spPr bwMode="auto">
          <a:xfrm>
            <a:off x="7162799" y="1905000"/>
            <a:ext cx="1342343" cy="1421379"/>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21021" y="5589203"/>
            <a:ext cx="9144000" cy="830997"/>
          </a:xfrm>
          <a:prstGeom prst="rect">
            <a:avLst/>
          </a:prstGeom>
          <a:solidFill>
            <a:schemeClr val="accent5">
              <a:lumMod val="75000"/>
            </a:schemeClr>
          </a:solidFill>
        </p:spPr>
        <p:txBody>
          <a:bodyPr wrap="square" rtlCol="0">
            <a:spAutoFit/>
          </a:bodyPr>
          <a:lstStyle/>
          <a:p>
            <a:pPr algn="ctr"/>
            <a:r>
              <a:rPr lang="es-ES_tradnl" sz="2400" b="1" dirty="0" smtClean="0">
                <a:solidFill>
                  <a:schemeClr val="bg1"/>
                </a:solidFill>
              </a:rPr>
              <a:t>Visite Marketplace.cms.gov para obtener información sobre cómo su organización puede convertirse en un campeón de coberturas.</a:t>
            </a:r>
            <a:endParaRPr lang="es-ES_tradnl" sz="2400" b="1" dirty="0">
              <a:solidFill>
                <a:schemeClr val="bg1"/>
              </a:solidFill>
            </a:endParaRPr>
          </a:p>
        </p:txBody>
      </p:sp>
      <p:sp>
        <p:nvSpPr>
          <p:cNvPr id="4" name="Date Placeholder 3"/>
          <p:cNvSpPr>
            <a:spLocks noGrp="1"/>
          </p:cNvSpPr>
          <p:nvPr>
            <p:ph type="dt" sz="half" idx="10"/>
          </p:nvPr>
        </p:nvSpPr>
        <p:spPr/>
        <p:txBody>
          <a:bodyPr/>
          <a:lstStyle/>
          <a:p>
            <a:r>
              <a:rPr lang="en-US" smtClean="0"/>
              <a:t>November 2015</a:t>
            </a:r>
            <a:endParaRPr lang="es-US" dirty="0"/>
          </a:p>
        </p:txBody>
      </p:sp>
      <p:sp>
        <p:nvSpPr>
          <p:cNvPr id="10" name="Footer Placeholder 4"/>
          <p:cNvSpPr>
            <a:spLocks noGrp="1"/>
          </p:cNvSpPr>
          <p:nvPr>
            <p:ph type="ftr" sz="quarter" idx="4294967295"/>
          </p:nvPr>
        </p:nvSpPr>
        <p:spPr>
          <a:xfrm>
            <a:off x="2590800" y="6386982"/>
            <a:ext cx="39624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solidFill>
                  <a:prstClr val="black"/>
                </a:solidFill>
              </a:rPr>
              <a:t>Marketplace for Immigrant Families</a:t>
            </a:r>
            <a:endParaRPr lang="es-US" dirty="0">
              <a:solidFill>
                <a:prstClr val="black"/>
              </a:solidFill>
            </a:endParaRPr>
          </a:p>
        </p:txBody>
      </p:sp>
      <p:sp>
        <p:nvSpPr>
          <p:cNvPr id="9" name="Slide Number Placeholder 7"/>
          <p:cNvSpPr>
            <a:spLocks noGrp="1"/>
          </p:cNvSpPr>
          <p:nvPr>
            <p:ph type="sldNum" sz="quarter" idx="12"/>
          </p:nvPr>
        </p:nvSpPr>
        <p:spPr/>
        <p:txBody>
          <a:bodyPr/>
          <a:lstStyle/>
          <a:p>
            <a:pPr algn="r"/>
            <a:fld id="{4C7DC1E6-81B2-456F-AAD5-518541D82B07}" type="slidenum">
              <a:rPr lang="en-US" smtClean="0"/>
              <a:pPr algn="r"/>
              <a:t>43</a:t>
            </a:fld>
            <a:endParaRPr lang="es-US" dirty="0"/>
          </a:p>
        </p:txBody>
      </p:sp>
    </p:spTree>
    <p:extLst>
      <p:ext uri="{BB962C8B-B14F-4D97-AF65-F5344CB8AC3E}">
        <p14:creationId xmlns:p14="http://schemas.microsoft.com/office/powerpoint/2010/main" val="49828038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8229600" cy="4724400"/>
          </a:xfrm>
        </p:spPr>
        <p:txBody>
          <a:bodyPr>
            <a:normAutofit fontScale="25000" lnSpcReduction="20000"/>
          </a:bodyPr>
          <a:lstStyle/>
          <a:p>
            <a:pPr>
              <a:lnSpc>
                <a:spcPts val="2500"/>
              </a:lnSpc>
            </a:pPr>
            <a:r>
              <a:rPr lang="es-ES_tradnl" sz="8800" dirty="0" smtClean="0"/>
              <a:t>Dé mensajes sobre privacidad y confidencialidad a los usuarios inmigrantes</a:t>
            </a:r>
          </a:p>
          <a:p>
            <a:pPr lvl="1">
              <a:lnSpc>
                <a:spcPts val="2500"/>
              </a:lnSpc>
            </a:pPr>
            <a:r>
              <a:rPr lang="es-ES_tradnl" sz="8000" dirty="0" smtClean="0"/>
              <a:t>La información que proporcionen no se utilizará para implementar  leyes de  inmigración</a:t>
            </a:r>
          </a:p>
          <a:p>
            <a:pPr>
              <a:lnSpc>
                <a:spcPts val="2500"/>
              </a:lnSpc>
            </a:pPr>
            <a:r>
              <a:rPr lang="es-ES_tradnl" sz="8800" dirty="0" smtClean="0"/>
              <a:t>Comparta con los usuarios información sobre los estatus de inmigración elegibles y los documentos de inmigración aceptables para ayudarlos a decidir quién en su familia puede ser elegible para una cobertura médica a través del Mercado o programas de asistencia financiera</a:t>
            </a:r>
          </a:p>
          <a:p>
            <a:pPr>
              <a:lnSpc>
                <a:spcPts val="2500"/>
              </a:lnSpc>
            </a:pPr>
            <a:r>
              <a:rPr lang="es-ES_tradnl" sz="8800" dirty="0" smtClean="0"/>
              <a:t>Explique a los usuarios que el Mercado ofrece asistencia en otros idiomas de forma gratuita</a:t>
            </a:r>
          </a:p>
          <a:p>
            <a:pPr>
              <a:lnSpc>
                <a:spcPts val="2500"/>
              </a:lnSpc>
            </a:pPr>
            <a:r>
              <a:rPr lang="es-ES_tradnl" sz="8800" dirty="0" smtClean="0"/>
              <a:t>Utilice "Encontrar ayuda local" en CuidadoDeSalud.gov para buscar organizaciones aprobadas por el Mercado con asistentes presenciales que ofrezcan ayuda en idiomas distintos del inglés</a:t>
            </a:r>
          </a:p>
          <a:p>
            <a:endParaRPr lang="es-US" sz="8000" dirty="0" smtClean="0"/>
          </a:p>
          <a:p>
            <a:pPr marL="0" indent="0">
              <a:buNone/>
            </a:pPr>
            <a:endParaRPr lang="es-US" dirty="0"/>
          </a:p>
        </p:txBody>
      </p:sp>
      <p:sp>
        <p:nvSpPr>
          <p:cNvPr id="3" name="Title 2"/>
          <p:cNvSpPr>
            <a:spLocks noGrp="1"/>
          </p:cNvSpPr>
          <p:nvPr>
            <p:ph type="title"/>
          </p:nvPr>
        </p:nvSpPr>
        <p:spPr/>
        <p:txBody>
          <a:bodyPr>
            <a:normAutofit fontScale="90000"/>
          </a:bodyPr>
          <a:lstStyle/>
          <a:p>
            <a:r>
              <a:rPr dirty="0"/>
              <a:t/>
            </a:r>
            <a:br>
              <a:rPr dirty="0"/>
            </a:br>
            <a:r>
              <a:rPr dirty="0" err="1" smtClean="0"/>
              <a:t>Cómo</a:t>
            </a:r>
            <a:r>
              <a:rPr dirty="0" smtClean="0"/>
              <a:t> </a:t>
            </a:r>
            <a:r>
              <a:rPr lang="en-US" dirty="0" err="1" smtClean="0"/>
              <a:t>A</a:t>
            </a:r>
            <a:r>
              <a:rPr dirty="0" err="1" smtClean="0"/>
              <a:t>yudar</a:t>
            </a:r>
            <a:r>
              <a:rPr dirty="0" smtClean="0"/>
              <a:t> a los </a:t>
            </a:r>
            <a:r>
              <a:rPr lang="en-US" dirty="0" err="1" smtClean="0"/>
              <a:t>I</a:t>
            </a:r>
            <a:r>
              <a:rPr dirty="0" err="1" smtClean="0"/>
              <a:t>nmigrantes</a:t>
            </a:r>
            <a:r>
              <a:rPr dirty="0" smtClean="0"/>
              <a:t> </a:t>
            </a:r>
            <a:r>
              <a:rPr lang="en-US" dirty="0"/>
              <a:t>D</a:t>
            </a:r>
            <a:r>
              <a:rPr dirty="0" smtClean="0"/>
              <a:t>urante el </a:t>
            </a:r>
            <a:r>
              <a:rPr lang="en-US" dirty="0" err="1" smtClean="0"/>
              <a:t>P</a:t>
            </a:r>
            <a:r>
              <a:rPr dirty="0" err="1" smtClean="0"/>
              <a:t>roceso</a:t>
            </a:r>
            <a:r>
              <a:rPr dirty="0" smtClean="0"/>
              <a:t> de </a:t>
            </a:r>
            <a:r>
              <a:rPr lang="en-US" dirty="0" err="1" smtClean="0"/>
              <a:t>I</a:t>
            </a:r>
            <a:r>
              <a:rPr dirty="0" err="1" smtClean="0"/>
              <a:t>nscripción</a:t>
            </a:r>
            <a:r>
              <a:rPr dirty="0" smtClean="0"/>
              <a:t> </a:t>
            </a:r>
            <a:r>
              <a:rPr dirty="0"/>
              <a:t/>
            </a:r>
            <a:br>
              <a:rPr dirty="0"/>
            </a:br>
            <a:endParaRPr lang="es-US" dirty="0"/>
          </a:p>
        </p:txBody>
      </p:sp>
      <p:sp>
        <p:nvSpPr>
          <p:cNvPr id="4" name="Footer Placeholder 3"/>
          <p:cNvSpPr>
            <a:spLocks noGrp="1"/>
          </p:cNvSpPr>
          <p:nvPr>
            <p:ph type="ftr" sz="quarter" idx="11"/>
          </p:nvPr>
        </p:nvSpPr>
        <p:spPr/>
        <p:txBody>
          <a:bodyPr/>
          <a:lstStyle/>
          <a:p>
            <a:r>
              <a:rPr lang="en-US" smtClean="0"/>
              <a:t>Marketplace for Immigrant Families</a:t>
            </a:r>
            <a:endParaRPr lang="es-US" dirty="0"/>
          </a:p>
        </p:txBody>
      </p:sp>
      <p:sp>
        <p:nvSpPr>
          <p:cNvPr id="5" name="Slide Number Placeholder 4"/>
          <p:cNvSpPr>
            <a:spLocks noGrp="1"/>
          </p:cNvSpPr>
          <p:nvPr>
            <p:ph type="sldNum" sz="quarter" idx="12"/>
          </p:nvPr>
        </p:nvSpPr>
        <p:spPr/>
        <p:txBody>
          <a:bodyPr/>
          <a:lstStyle/>
          <a:p>
            <a:fld id="{78C0CC3C-85F1-4D86-9B70-8D9F8B17F046}" type="slidenum">
              <a:rPr lang="en-US" smtClean="0"/>
              <a:pPr/>
              <a:t>44</a:t>
            </a:fld>
            <a:endParaRPr lang="es-US" dirty="0"/>
          </a:p>
        </p:txBody>
      </p:sp>
      <p:sp>
        <p:nvSpPr>
          <p:cNvPr id="7" name="Date Placeholder 6"/>
          <p:cNvSpPr>
            <a:spLocks noGrp="1"/>
          </p:cNvSpPr>
          <p:nvPr>
            <p:ph type="dt" sz="half" idx="10"/>
          </p:nvPr>
        </p:nvSpPr>
        <p:spPr/>
        <p:txBody>
          <a:bodyPr/>
          <a:lstStyle/>
          <a:p>
            <a:r>
              <a:rPr lang="en-US" smtClean="0"/>
              <a:t>November 2015</a:t>
            </a:r>
            <a:endParaRPr lang="es-US" dirty="0"/>
          </a:p>
        </p:txBody>
      </p:sp>
    </p:spTree>
    <p:extLst>
      <p:ext uri="{BB962C8B-B14F-4D97-AF65-F5344CB8AC3E}">
        <p14:creationId xmlns:p14="http://schemas.microsoft.com/office/powerpoint/2010/main" val="156164115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pPr algn="ctr"/>
            <a:r>
              <a:rPr lang="en-US" sz="3600" dirty="0" err="1" smtClean="0">
                <a:effectLst/>
                <a:latin typeface="Calibri" pitchFamily="34" charset="0"/>
              </a:rPr>
              <a:t>Puntos</a:t>
            </a:r>
            <a:r>
              <a:rPr lang="en-US" sz="3600" dirty="0" smtClean="0">
                <a:effectLst/>
                <a:latin typeface="Calibri" pitchFamily="34" charset="0"/>
              </a:rPr>
              <a:t> Claves a </a:t>
            </a:r>
            <a:r>
              <a:rPr lang="en-US" sz="3600" dirty="0" err="1" smtClean="0">
                <a:effectLst/>
                <a:latin typeface="Calibri" pitchFamily="34" charset="0"/>
              </a:rPr>
              <a:t>Recordar</a:t>
            </a:r>
            <a:endParaRPr lang="es-US" sz="3600" dirty="0">
              <a:effectLst/>
              <a:latin typeface="Calibri" pitchFamily="34" charset="0"/>
              <a:cs typeface="Calibri" pitchFamily="34" charset="0"/>
            </a:endParaRPr>
          </a:p>
        </p:txBody>
      </p:sp>
      <p:sp>
        <p:nvSpPr>
          <p:cNvPr id="3" name="Content Placeholder 2"/>
          <p:cNvSpPr>
            <a:spLocks noGrp="1"/>
          </p:cNvSpPr>
          <p:nvPr>
            <p:ph idx="1"/>
          </p:nvPr>
        </p:nvSpPr>
        <p:spPr/>
        <p:txBody>
          <a:bodyPr>
            <a:normAutofit fontScale="77500" lnSpcReduction="20000"/>
          </a:bodyPr>
          <a:lstStyle/>
          <a:p>
            <a:pPr>
              <a:lnSpc>
                <a:spcPct val="120000"/>
              </a:lnSpc>
              <a:buFont typeface="Wingdings" pitchFamily="2" charset="2"/>
              <a:buChar char="ü"/>
            </a:pPr>
            <a:r>
              <a:rPr lang="en-US" sz="3000" dirty="0" smtClean="0">
                <a:latin typeface="Calibri" pitchFamily="34" charset="0"/>
              </a:rPr>
              <a:t>El Mercado es una forma de buscar y adquirir cobertura médica para personas elegibles.</a:t>
            </a:r>
          </a:p>
          <a:p>
            <a:pPr>
              <a:lnSpc>
                <a:spcPct val="120000"/>
              </a:lnSpc>
              <a:buFont typeface="Wingdings" pitchFamily="2" charset="2"/>
              <a:buChar char="ü"/>
            </a:pPr>
            <a:r>
              <a:rPr lang="en-US" sz="3000" dirty="0" smtClean="0">
                <a:latin typeface="Calibri" pitchFamily="34" charset="0"/>
              </a:rPr>
              <a:t>Las personas calificadas como algunos inmigrantes pueden adquirir un seguro médico que se ajuste a sus necesidades y presupuesto.</a:t>
            </a:r>
          </a:p>
          <a:p>
            <a:pPr>
              <a:lnSpc>
                <a:spcPct val="120000"/>
              </a:lnSpc>
              <a:buFont typeface="Wingdings" pitchFamily="2" charset="2"/>
              <a:buChar char="ü"/>
            </a:pPr>
            <a:r>
              <a:rPr lang="en-US" sz="3000" dirty="0" smtClean="0">
                <a:latin typeface="Calibri" pitchFamily="34" charset="0"/>
              </a:rPr>
              <a:t>Los inmigrantes y sus familias pueden ser elegibles para costos reducidos en sus primas mensuales y gastos en efectivo.</a:t>
            </a:r>
          </a:p>
          <a:p>
            <a:pPr>
              <a:lnSpc>
                <a:spcPct val="120000"/>
              </a:lnSpc>
              <a:buFont typeface="Wingdings" pitchFamily="2" charset="2"/>
              <a:buChar char="ü"/>
            </a:pPr>
            <a:r>
              <a:rPr lang="en-US" sz="3000" dirty="0" smtClean="0">
                <a:latin typeface="Calibri" pitchFamily="34" charset="0"/>
              </a:rPr>
              <a:t>Cuenta con asistencia disponible para ayudarlo a encontrar la mejor cobertura según sus necesidades en un idioma que comprenda.</a:t>
            </a:r>
          </a:p>
          <a:p>
            <a:endParaRPr lang="es-US" sz="2800" dirty="0" smtClean="0">
              <a:latin typeface="Calibri" pitchFamily="34" charset="0"/>
              <a:cs typeface="Calibri" pitchFamily="34" charset="0"/>
            </a:endParaRPr>
          </a:p>
          <a:p>
            <a:endParaRPr lang="es-US" sz="2800" dirty="0" smtClean="0">
              <a:latin typeface="Calibri" pitchFamily="34" charset="0"/>
              <a:cs typeface="Calibri" pitchFamily="34" charset="0"/>
            </a:endParaRPr>
          </a:p>
          <a:p>
            <a:endParaRPr lang="es-US" dirty="0" smtClean="0"/>
          </a:p>
        </p:txBody>
      </p:sp>
      <p:sp>
        <p:nvSpPr>
          <p:cNvPr id="7" name="Date Placeholder 2"/>
          <p:cNvSpPr txBox="1">
            <a:spLocks/>
          </p:cNvSpPr>
          <p:nvPr/>
        </p:nvSpPr>
        <p:spPr>
          <a:xfrm>
            <a:off x="457200" y="634047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rPr>
              <a:t>Noviembre de 2015</a:t>
            </a:r>
            <a:endParaRPr kumimoji="0" lang="es-US" sz="1200" b="0" i="0" u="none" strike="noStrike" kern="1200" cap="none" spc="0" normalizeH="0" baseline="0" noProof="0" dirty="0">
              <a:ln>
                <a:noFill/>
              </a:ln>
              <a:solidFill>
                <a:prstClr val="black"/>
              </a:solidFill>
              <a:effectLst/>
              <a:uLnTx/>
              <a:uFillTx/>
              <a:latin typeface="Calibri" panose="020F0502020204030204" pitchFamily="34" charset="0"/>
              <a:ea typeface="+mn-ea"/>
            </a:endParaRPr>
          </a:p>
        </p:txBody>
      </p:sp>
      <p:sp>
        <p:nvSpPr>
          <p:cNvPr id="8" name="Footer Placeholder 4"/>
          <p:cNvSpPr txBox="1">
            <a:spLocks/>
          </p:cNvSpPr>
          <p:nvPr/>
        </p:nvSpPr>
        <p:spPr>
          <a:xfrm>
            <a:off x="2590800" y="6340475"/>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panose="020F0502020204030204" pitchFamily="34" charset="0"/>
              </a:rPr>
              <a:t>Mercado para familias de inmigrantes</a:t>
            </a:r>
            <a:endParaRPr kumimoji="0" lang="es-US" sz="1200" b="0" i="0" u="none" strike="noStrike" kern="0" cap="none" spc="0" normalizeH="0" baseline="0" noProof="0" dirty="0">
              <a:ln>
                <a:noFill/>
              </a:ln>
              <a:solidFill>
                <a:prstClr val="black"/>
              </a:solidFill>
              <a:effectLst/>
              <a:uLnTx/>
              <a:uFillTx/>
              <a:latin typeface="Calibri" panose="020F0502020204030204" pitchFamily="34" charset="0"/>
              <a:ea typeface="+mn-ea"/>
            </a:endParaRPr>
          </a:p>
        </p:txBody>
      </p:sp>
      <p:sp>
        <p:nvSpPr>
          <p:cNvPr id="9" name="Slide Number Placeholder 7"/>
          <p:cNvSpPr txBox="1">
            <a:spLocks/>
          </p:cNvSpPr>
          <p:nvPr/>
        </p:nvSpPr>
        <p:spPr>
          <a:xfrm>
            <a:off x="6553200" y="63404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C7DC1E6-81B2-456F-AAD5-518541D82B07}" type="slidenum">
              <a:rPr kumimoji="0" lang="en-US" b="0" i="0" u="none" strike="noStrike" kern="0" cap="none" spc="0" normalizeH="0" baseline="0" noProof="0" smtClean="0">
                <a:ln>
                  <a:noFill/>
                </a:ln>
                <a:solidFill>
                  <a:sysClr val="windowText" lastClr="000000"/>
                </a:solidFill>
                <a:effectLst/>
                <a:uLnTx/>
                <a:uFillTx/>
                <a:latin typeface="Calibri" panose="020F05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s-US" b="0" i="0" u="none" strike="noStrike" kern="0" cap="none" spc="0" normalizeH="0" baseline="0" noProof="0" dirty="0">
              <a:ln>
                <a:noFill/>
              </a:ln>
              <a:solidFill>
                <a:sysClr val="windowText" lastClr="000000"/>
              </a:solidFill>
              <a:effectLst/>
              <a:uLnTx/>
              <a:uFillTx/>
              <a:latin typeface="Calibri" panose="020F0502020204030204" pitchFamily="34" charset="0"/>
              <a:ea typeface="+mn-ea"/>
            </a:endParaRPr>
          </a:p>
        </p:txBody>
      </p:sp>
    </p:spTree>
    <p:extLst>
      <p:ext uri="{BB962C8B-B14F-4D97-AF65-F5344CB8AC3E}">
        <p14:creationId xmlns:p14="http://schemas.microsoft.com/office/powerpoint/2010/main" val="150562865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77500" lnSpcReduction="20000"/>
          </a:bodyPr>
          <a:lstStyle/>
          <a:p>
            <a:pPr>
              <a:lnSpc>
                <a:spcPct val="120000"/>
              </a:lnSpc>
              <a:spcBef>
                <a:spcPts val="600"/>
              </a:spcBef>
            </a:pPr>
            <a:r>
              <a:rPr lang="en-US" dirty="0" smtClean="0"/>
              <a:t>CuidadoDeSalud.gov</a:t>
            </a:r>
            <a:r>
              <a:rPr dirty="0" smtClean="0"/>
              <a:t> </a:t>
            </a:r>
            <a:r>
              <a:rPr lang="en-US" dirty="0" smtClean="0"/>
              <a:t>	</a:t>
            </a:r>
          </a:p>
          <a:p>
            <a:pPr lvl="1">
              <a:lnSpc>
                <a:spcPct val="120000"/>
              </a:lnSpc>
              <a:spcBef>
                <a:spcPts val="600"/>
              </a:spcBef>
            </a:pPr>
            <a:r>
              <a:rPr lang="en-US" u="sng" dirty="0">
                <a:hlinkClick r:id="rId3"/>
              </a:rPr>
              <a:t>https://www.cuidadodesalud.gov/es/immigrants/coverage/</a:t>
            </a:r>
            <a:endParaRPr lang="en-US" dirty="0"/>
          </a:p>
          <a:p>
            <a:pPr lvl="1">
              <a:lnSpc>
                <a:spcPct val="120000"/>
              </a:lnSpc>
              <a:spcBef>
                <a:spcPts val="600"/>
              </a:spcBef>
            </a:pPr>
            <a:r>
              <a:rPr dirty="0" smtClean="0"/>
              <a:t>Marketplace.cms.gov </a:t>
            </a:r>
          </a:p>
          <a:p>
            <a:pPr lvl="1">
              <a:lnSpc>
                <a:spcPct val="120000"/>
              </a:lnSpc>
              <a:spcBef>
                <a:spcPts val="600"/>
              </a:spcBef>
            </a:pPr>
            <a:r>
              <a:rPr dirty="0" err="1" smtClean="0"/>
              <a:t>Información</a:t>
            </a:r>
            <a:r>
              <a:rPr dirty="0" smtClean="0"/>
              <a:t> para inmigrantes en </a:t>
            </a:r>
            <a:r>
              <a:rPr lang="fr-FR" dirty="0" smtClean="0">
                <a:hlinkClick r:id="rId4"/>
              </a:rPr>
              <a:t>Marketplace.cms.gov/technical-assistance-resources/special-populations-help.html</a:t>
            </a:r>
            <a:endParaRPr lang="es-US" dirty="0"/>
          </a:p>
          <a:p>
            <a:pPr lvl="1">
              <a:lnSpc>
                <a:spcPct val="120000"/>
              </a:lnSpc>
              <a:spcBef>
                <a:spcPts val="600"/>
              </a:spcBef>
            </a:pPr>
            <a:r>
              <a:rPr dirty="0" smtClean="0"/>
              <a:t>Preguntas sobre ciudadanía e inmigración para la solicitud del Mercado disponibles en </a:t>
            </a:r>
            <a:r>
              <a:rPr lang="en-US" u="sng" dirty="0">
                <a:hlinkClick r:id="rId5"/>
              </a:rPr>
              <a:t>https://marketplace.cms.gov/technical-assistance-resources/citizenship-and-immigration-questions-spanish.pdf</a:t>
            </a:r>
            <a:endParaRPr dirty="0" smtClean="0"/>
          </a:p>
          <a:p>
            <a:pPr>
              <a:lnSpc>
                <a:spcPct val="120000"/>
              </a:lnSpc>
              <a:spcBef>
                <a:spcPts val="600"/>
              </a:spcBef>
            </a:pPr>
            <a:r>
              <a:rPr dirty="0" smtClean="0"/>
              <a:t>HRSA.gov</a:t>
            </a:r>
          </a:p>
          <a:p>
            <a:pPr lvl="1">
              <a:lnSpc>
                <a:spcPct val="120000"/>
              </a:lnSpc>
              <a:spcBef>
                <a:spcPts val="600"/>
              </a:spcBef>
            </a:pPr>
            <a:r>
              <a:rPr dirty="0" err="1" smtClean="0"/>
              <a:t>Lista</a:t>
            </a:r>
            <a:r>
              <a:rPr dirty="0" smtClean="0"/>
              <a:t> de clínicas comunitarias disponible en </a:t>
            </a:r>
            <a:r>
              <a:rPr lang="en-US" dirty="0" smtClean="0">
                <a:hlinkClick r:id="rId6"/>
              </a:rPr>
              <a:t>findahealthcenter.hrsa.gov/</a:t>
            </a:r>
            <a:endParaRPr lang="es-US" dirty="0"/>
          </a:p>
          <a:p>
            <a:endParaRPr lang="es-US" dirty="0"/>
          </a:p>
        </p:txBody>
      </p:sp>
      <p:sp>
        <p:nvSpPr>
          <p:cNvPr id="3" name="Title 2"/>
          <p:cNvSpPr>
            <a:spLocks noGrp="1"/>
          </p:cNvSpPr>
          <p:nvPr>
            <p:ph type="title"/>
          </p:nvPr>
        </p:nvSpPr>
        <p:spPr/>
        <p:txBody>
          <a:bodyPr/>
          <a:lstStyle/>
          <a:p>
            <a:r>
              <a:rPr dirty="0" smtClean="0"/>
              <a:t>Recursos para familias de inmigrantes</a:t>
            </a:r>
            <a:endParaRPr lang="es-US" dirty="0"/>
          </a:p>
        </p:txBody>
      </p:sp>
      <p:sp>
        <p:nvSpPr>
          <p:cNvPr id="4" name="Footer Placeholder 3"/>
          <p:cNvSpPr>
            <a:spLocks noGrp="1"/>
          </p:cNvSpPr>
          <p:nvPr>
            <p:ph type="ftr" sz="quarter" idx="11"/>
          </p:nvPr>
        </p:nvSpPr>
        <p:spPr/>
        <p:txBody>
          <a:bodyPr/>
          <a:lstStyle/>
          <a:p>
            <a:r>
              <a:rPr lang="en-US" smtClean="0"/>
              <a:t>Marketplace for Immigrant Families</a:t>
            </a:r>
            <a:endParaRPr lang="es-US" dirty="0"/>
          </a:p>
        </p:txBody>
      </p:sp>
      <p:sp>
        <p:nvSpPr>
          <p:cNvPr id="5" name="Slide Number Placeholder 4"/>
          <p:cNvSpPr>
            <a:spLocks noGrp="1"/>
          </p:cNvSpPr>
          <p:nvPr>
            <p:ph type="sldNum" sz="quarter" idx="12"/>
          </p:nvPr>
        </p:nvSpPr>
        <p:spPr/>
        <p:txBody>
          <a:bodyPr/>
          <a:lstStyle/>
          <a:p>
            <a:fld id="{78C0CC3C-85F1-4D86-9B70-8D9F8B17F046}" type="slidenum">
              <a:rPr lang="en-US" smtClean="0"/>
              <a:pPr/>
              <a:t>46</a:t>
            </a:fld>
            <a:endParaRPr lang="es-US" dirty="0"/>
          </a:p>
        </p:txBody>
      </p:sp>
      <p:sp>
        <p:nvSpPr>
          <p:cNvPr id="7" name="Date Placeholder 6"/>
          <p:cNvSpPr>
            <a:spLocks noGrp="1"/>
          </p:cNvSpPr>
          <p:nvPr>
            <p:ph type="dt" sz="half" idx="10"/>
          </p:nvPr>
        </p:nvSpPr>
        <p:spPr/>
        <p:txBody>
          <a:bodyPr/>
          <a:lstStyle/>
          <a:p>
            <a:r>
              <a:rPr lang="en-US" smtClean="0"/>
              <a:t>November 2015</a:t>
            </a:r>
            <a:endParaRPr lang="es-US" dirty="0"/>
          </a:p>
        </p:txBody>
      </p:sp>
    </p:spTree>
    <p:extLst>
      <p:ext uri="{BB962C8B-B14F-4D97-AF65-F5344CB8AC3E}">
        <p14:creationId xmlns:p14="http://schemas.microsoft.com/office/powerpoint/2010/main" val="5902626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2456" y="1676400"/>
            <a:ext cx="8229600" cy="4664075"/>
          </a:xfrm>
        </p:spPr>
        <p:txBody>
          <a:bodyPr>
            <a:normAutofit fontScale="55000" lnSpcReduction="20000"/>
          </a:bodyPr>
          <a:lstStyle/>
          <a:p>
            <a:pPr>
              <a:lnSpc>
                <a:spcPct val="120000"/>
              </a:lnSpc>
              <a:spcBef>
                <a:spcPts val="600"/>
              </a:spcBef>
            </a:pPr>
            <a:r>
              <a:rPr lang="en-US" sz="3200" dirty="0" smtClean="0"/>
              <a:t>Este enlace muestra qué estados cubren a niños y/o mujeres embarazadas legalmente presentes en Medicaid y CHIP </a:t>
            </a:r>
            <a:r>
              <a:rPr lang="en-US" sz="3200" dirty="0" smtClean="0">
                <a:hlinkClick r:id="rId3"/>
              </a:rPr>
              <a:t>Medicaid.gov/medicaid-chip-program-information/by-topics/outreach-and-enrollment/lawfully-residing.html</a:t>
            </a:r>
            <a:endParaRPr lang="es-US" sz="3200" dirty="0"/>
          </a:p>
          <a:p>
            <a:pPr>
              <a:lnSpc>
                <a:spcPct val="120000"/>
              </a:lnSpc>
              <a:spcBef>
                <a:spcPts val="600"/>
              </a:spcBef>
            </a:pPr>
            <a:r>
              <a:rPr dirty="0" smtClean="0"/>
              <a:t>I</a:t>
            </a:r>
            <a:r>
              <a:rPr lang="en-US" sz="3200" dirty="0" smtClean="0"/>
              <a:t>nformación sobre los criterios de elegibilidad de Medicaid en cada estado disponible en </a:t>
            </a:r>
            <a:r>
              <a:rPr lang="en-US" sz="3200" dirty="0" smtClean="0">
                <a:hlinkClick r:id="rId4"/>
              </a:rPr>
              <a:t>Medicaid.gov/medicaid-chip-program-information/by-state/by-state.html</a:t>
            </a:r>
            <a:endParaRPr lang="es-US" sz="3200" dirty="0"/>
          </a:p>
          <a:p>
            <a:pPr>
              <a:lnSpc>
                <a:spcPct val="120000"/>
              </a:lnSpc>
              <a:spcBef>
                <a:spcPts val="600"/>
              </a:spcBef>
            </a:pPr>
            <a:r>
              <a:rPr lang="en-US" sz="3200" dirty="0" smtClean="0"/>
              <a:t>Para obtener más información específica sobre elegibilidad para Medicaid, comuníquese con la oficina de Medicaid de su estado usando el menú desplegable del estado en </a:t>
            </a:r>
            <a:r>
              <a:rPr lang="en-US" sz="2900" u="sng" dirty="0">
                <a:hlinkClick r:id="rId5"/>
              </a:rPr>
              <a:t>https://www.cuidadodesalud.gov/es/medicaid-chip/ </a:t>
            </a:r>
            <a:endParaRPr lang="en-US" sz="2900" u="sng" dirty="0" smtClean="0"/>
          </a:p>
          <a:p>
            <a:pPr>
              <a:lnSpc>
                <a:spcPct val="120000"/>
              </a:lnSpc>
              <a:spcBef>
                <a:spcPts val="600"/>
              </a:spcBef>
            </a:pPr>
            <a:r>
              <a:rPr lang="en-US" sz="3200" dirty="0" smtClean="0"/>
              <a:t>Para obtener más información sobre la divulgación de estados de inmigración, consulte el siguiente memorándum (en inglés y en español) del Servicio de Inmigración y Control de Aduanas (ICE) </a:t>
            </a:r>
            <a:r>
              <a:rPr lang="en-US" sz="3200" dirty="0">
                <a:hlinkClick r:id="rId6"/>
              </a:rPr>
              <a:t>ice.gov/doclib/ero-outreach/pdf/ice-aca-memo.pdf</a:t>
            </a:r>
            <a:r>
              <a:rPr lang="en-US" sz="3200" dirty="0"/>
              <a:t> y </a:t>
            </a:r>
            <a:r>
              <a:rPr lang="en-US" sz="3200" dirty="0">
                <a:hlinkClick r:id="rId7"/>
              </a:rPr>
              <a:t>ice.gov/espanol/factsheets/aca-memoSP</a:t>
            </a:r>
            <a:r>
              <a:rPr lang="en-US" sz="3200" dirty="0"/>
              <a:t>.</a:t>
            </a:r>
          </a:p>
          <a:p>
            <a:pPr>
              <a:lnSpc>
                <a:spcPct val="120000"/>
              </a:lnSpc>
            </a:pPr>
            <a:endParaRPr lang="es-US" dirty="0" smtClean="0"/>
          </a:p>
          <a:p>
            <a:pPr>
              <a:lnSpc>
                <a:spcPct val="120000"/>
              </a:lnSpc>
            </a:pPr>
            <a:endParaRPr lang="es-US" dirty="0" smtClean="0"/>
          </a:p>
          <a:p>
            <a:pPr marL="0" indent="0">
              <a:buNone/>
            </a:pPr>
            <a:endParaRPr lang="es-US" dirty="0"/>
          </a:p>
          <a:p>
            <a:endParaRPr lang="es-US" dirty="0"/>
          </a:p>
        </p:txBody>
      </p:sp>
      <p:sp>
        <p:nvSpPr>
          <p:cNvPr id="3" name="Title 2"/>
          <p:cNvSpPr>
            <a:spLocks noGrp="1"/>
          </p:cNvSpPr>
          <p:nvPr>
            <p:ph type="title"/>
          </p:nvPr>
        </p:nvSpPr>
        <p:spPr/>
        <p:txBody>
          <a:bodyPr>
            <a:normAutofit fontScale="90000"/>
          </a:bodyPr>
          <a:lstStyle/>
          <a:p>
            <a:r>
              <a:rPr dirty="0" err="1" smtClean="0"/>
              <a:t>Recursos</a:t>
            </a:r>
            <a:r>
              <a:rPr dirty="0" smtClean="0"/>
              <a:t> </a:t>
            </a:r>
            <a:r>
              <a:rPr lang="en-US" dirty="0" err="1" smtClean="0"/>
              <a:t>A</a:t>
            </a:r>
            <a:r>
              <a:rPr dirty="0" err="1" smtClean="0"/>
              <a:t>dicionales</a:t>
            </a:r>
            <a:r>
              <a:rPr dirty="0" smtClean="0"/>
              <a:t> para </a:t>
            </a:r>
            <a:r>
              <a:rPr lang="en-US" dirty="0" err="1" smtClean="0"/>
              <a:t>F</a:t>
            </a:r>
            <a:r>
              <a:rPr dirty="0" err="1" smtClean="0"/>
              <a:t>amilias</a:t>
            </a:r>
            <a:r>
              <a:rPr dirty="0" smtClean="0"/>
              <a:t> de </a:t>
            </a:r>
            <a:r>
              <a:rPr lang="en-US" dirty="0" err="1" smtClean="0"/>
              <a:t>I</a:t>
            </a:r>
            <a:r>
              <a:rPr dirty="0" err="1" smtClean="0"/>
              <a:t>nmigrantes</a:t>
            </a:r>
            <a:endParaRPr lang="es-US" dirty="0"/>
          </a:p>
        </p:txBody>
      </p:sp>
      <p:sp>
        <p:nvSpPr>
          <p:cNvPr id="4" name="Footer Placeholder 3"/>
          <p:cNvSpPr>
            <a:spLocks noGrp="1"/>
          </p:cNvSpPr>
          <p:nvPr>
            <p:ph type="ftr" sz="quarter" idx="11"/>
          </p:nvPr>
        </p:nvSpPr>
        <p:spPr/>
        <p:txBody>
          <a:bodyPr/>
          <a:lstStyle/>
          <a:p>
            <a:r>
              <a:rPr lang="en-US" smtClean="0"/>
              <a:t>Marketplace for Immigrant Families</a:t>
            </a:r>
            <a:endParaRPr lang="es-US" dirty="0"/>
          </a:p>
        </p:txBody>
      </p:sp>
      <p:sp>
        <p:nvSpPr>
          <p:cNvPr id="5" name="Slide Number Placeholder 4"/>
          <p:cNvSpPr>
            <a:spLocks noGrp="1"/>
          </p:cNvSpPr>
          <p:nvPr>
            <p:ph type="sldNum" sz="quarter" idx="12"/>
          </p:nvPr>
        </p:nvSpPr>
        <p:spPr/>
        <p:txBody>
          <a:bodyPr/>
          <a:lstStyle/>
          <a:p>
            <a:fld id="{78C0CC3C-85F1-4D86-9B70-8D9F8B17F046}" type="slidenum">
              <a:rPr lang="en-US" smtClean="0"/>
              <a:pPr/>
              <a:t>47</a:t>
            </a:fld>
            <a:endParaRPr lang="es-US" dirty="0"/>
          </a:p>
        </p:txBody>
      </p:sp>
      <p:sp>
        <p:nvSpPr>
          <p:cNvPr id="7" name="Date Placeholder 6"/>
          <p:cNvSpPr>
            <a:spLocks noGrp="1"/>
          </p:cNvSpPr>
          <p:nvPr>
            <p:ph type="dt" sz="half" idx="10"/>
          </p:nvPr>
        </p:nvSpPr>
        <p:spPr/>
        <p:txBody>
          <a:bodyPr/>
          <a:lstStyle/>
          <a:p>
            <a:r>
              <a:rPr lang="en-US" smtClean="0"/>
              <a:t>November 2015</a:t>
            </a:r>
            <a:endParaRPr lang="es-US" dirty="0"/>
          </a:p>
        </p:txBody>
      </p:sp>
    </p:spTree>
    <p:extLst>
      <p:ext uri="{BB962C8B-B14F-4D97-AF65-F5344CB8AC3E}">
        <p14:creationId xmlns:p14="http://schemas.microsoft.com/office/powerpoint/2010/main" val="23457977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t/>
            </a:r>
            <a:br/>
            <a:r>
              <a:rPr lang="en-US" sz="4000" dirty="0" smtClean="0"/>
              <a:t>¿Desea obtener más información sobre el Mercado?</a:t>
            </a:r>
            <a:r>
              <a:t/>
            </a:r>
            <a:br/>
            <a:endParaRPr lang="es-US" sz="3600" dirty="0"/>
          </a:p>
        </p:txBody>
      </p:sp>
      <p:pic>
        <p:nvPicPr>
          <p:cNvPr id="4098" name="Picture 2" title="graphic of social media for the Marketplace"/>
          <p:cNvPicPr>
            <a:picLocks noChangeAspect="1" noChangeArrowheads="1"/>
          </p:cNvPicPr>
          <p:nvPr/>
        </p:nvPicPr>
        <p:blipFill rotWithShape="1">
          <a:blip r:embed="rId3">
            <a:extLst>
              <a:ext uri="{28A0092B-C50C-407E-A947-70E740481C1C}">
                <a14:useLocalDpi xmlns:a14="http://schemas.microsoft.com/office/drawing/2010/main" val="0"/>
              </a:ext>
            </a:extLst>
          </a:blip>
          <a:srcRect l="5560" t="49059" r="28750" b="36093"/>
          <a:stretch/>
        </p:blipFill>
        <p:spPr bwMode="auto">
          <a:xfrm>
            <a:off x="0" y="1219199"/>
            <a:ext cx="9144000" cy="838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ontent Placeholder 1"/>
          <p:cNvSpPr>
            <a:spLocks noGrp="1"/>
          </p:cNvSpPr>
          <p:nvPr>
            <p:ph idx="1"/>
          </p:nvPr>
        </p:nvSpPr>
        <p:spPr>
          <a:xfrm>
            <a:off x="457200" y="2057400"/>
            <a:ext cx="8229600" cy="4525963"/>
          </a:xfrm>
        </p:spPr>
        <p:txBody>
          <a:bodyPr>
            <a:normAutofit fontScale="92500"/>
          </a:bodyPr>
          <a:lstStyle/>
          <a:p>
            <a:r>
              <a:rPr lang="en-US" dirty="0" smtClean="0">
                <a:hlinkClick r:id="rId4"/>
              </a:rPr>
              <a:t>Twitter@HealthCareGov</a:t>
            </a:r>
            <a:r>
              <a:rPr dirty="0" smtClean="0"/>
              <a:t> </a:t>
            </a:r>
          </a:p>
          <a:p>
            <a:r>
              <a:rPr lang="en-US" dirty="0" smtClean="0">
                <a:hlinkClick r:id="rId5"/>
              </a:rPr>
              <a:t>Facebook.com/Healthcare.gov?_rdr=p</a:t>
            </a:r>
            <a:endParaRPr lang="es-US" dirty="0" smtClean="0"/>
          </a:p>
          <a:p>
            <a:r>
              <a:rPr lang="en-US" dirty="0" smtClean="0">
                <a:hlinkClick r:id="rId6"/>
              </a:rPr>
              <a:t>YouTube.com/playlist?list=PLaV7m2-zFKpgZDNCz7rZ3Xx7q2cDmpAm7</a:t>
            </a:r>
            <a:r>
              <a:rPr dirty="0" smtClean="0"/>
              <a:t> </a:t>
            </a:r>
          </a:p>
          <a:p>
            <a:pPr>
              <a:spcBef>
                <a:spcPts val="600"/>
              </a:spcBef>
            </a:pPr>
            <a:r>
              <a:rPr dirty="0" smtClean="0"/>
              <a:t>Inscríbase en HealthCare.gov/subscribe para recibir alertas por correo electrónico y mensajes de texto</a:t>
            </a:r>
          </a:p>
          <a:p>
            <a:pPr lvl="1">
              <a:spcBef>
                <a:spcPts val="600"/>
              </a:spcBef>
            </a:pPr>
            <a:r>
              <a:rPr dirty="0" smtClean="0"/>
              <a:t>CuidadoDeSalud.gov en español</a:t>
            </a:r>
          </a:p>
          <a:p>
            <a:pPr>
              <a:spcBef>
                <a:spcPts val="600"/>
              </a:spcBef>
            </a:pPr>
            <a:r>
              <a:rPr dirty="0" smtClean="0"/>
              <a:t>Actualizaciones y recursos para organizaciones disponibles en Marketplace.cms.gov</a:t>
            </a:r>
          </a:p>
          <a:p>
            <a:pPr lvl="1"/>
            <a:endParaRPr lang="es-US" dirty="0"/>
          </a:p>
        </p:txBody>
      </p:sp>
      <p:sp>
        <p:nvSpPr>
          <p:cNvPr id="5" name="Date Placeholder 4"/>
          <p:cNvSpPr>
            <a:spLocks noGrp="1"/>
          </p:cNvSpPr>
          <p:nvPr>
            <p:ph type="dt" sz="half" idx="10"/>
          </p:nvPr>
        </p:nvSpPr>
        <p:spPr/>
        <p:txBody>
          <a:bodyPr/>
          <a:lstStyle/>
          <a:p>
            <a:r>
              <a:rPr lang="en-US" smtClean="0"/>
              <a:t>November 2015</a:t>
            </a:r>
            <a:endParaRPr lang="es-US" dirty="0"/>
          </a:p>
        </p:txBody>
      </p:sp>
      <p:sp>
        <p:nvSpPr>
          <p:cNvPr id="9" name="Footer Placeholder 4"/>
          <p:cNvSpPr>
            <a:spLocks noGrp="1"/>
          </p:cNvSpPr>
          <p:nvPr>
            <p:ph type="ftr" sz="quarter" idx="4294967295"/>
          </p:nvPr>
        </p:nvSpPr>
        <p:spPr>
          <a:xfrm>
            <a:off x="2590800" y="6340475"/>
            <a:ext cx="3962400" cy="365125"/>
          </a:xfrm>
          <a:prstGeom prst="rect">
            <a:avLst/>
          </a:prstGeom>
        </p:spPr>
        <p:txBody>
          <a:bodyPr vert="horz" lIns="91440" tIns="45720" rIns="91440" bIns="45720" rtlCol="0" anchor="ctr"/>
          <a:lstStyle>
            <a:lvl1pPr algn="ctr">
              <a:defRPr sz="1200">
                <a:solidFill>
                  <a:schemeClr val="tx1"/>
                </a:solidFill>
              </a:defRPr>
            </a:lvl1pPr>
          </a:lstStyle>
          <a:p>
            <a:r>
              <a:rPr lang="en-US" smtClean="0">
                <a:solidFill>
                  <a:prstClr val="black"/>
                </a:solidFill>
              </a:rPr>
              <a:t>Marketplace for Immigrant Families</a:t>
            </a:r>
            <a:endParaRPr lang="es-US" dirty="0">
              <a:solidFill>
                <a:prstClr val="black"/>
              </a:solidFill>
            </a:endParaRPr>
          </a:p>
        </p:txBody>
      </p:sp>
      <p:sp>
        <p:nvSpPr>
          <p:cNvPr id="8" name="Slide Number Placeholder 7"/>
          <p:cNvSpPr>
            <a:spLocks noGrp="1"/>
          </p:cNvSpPr>
          <p:nvPr>
            <p:ph type="sldNum" sz="quarter" idx="12"/>
          </p:nvPr>
        </p:nvSpPr>
        <p:spPr/>
        <p:txBody>
          <a:bodyPr/>
          <a:lstStyle/>
          <a:p>
            <a:fld id="{4C7DC1E6-81B2-456F-AAD5-518541D82B07}" type="slidenum">
              <a:rPr lang="en-US" smtClean="0"/>
              <a:pPr/>
              <a:t>48</a:t>
            </a:fld>
            <a:endParaRPr lang="es-US" dirty="0"/>
          </a:p>
        </p:txBody>
      </p:sp>
    </p:spTree>
    <p:extLst>
      <p:ext uri="{BB962C8B-B14F-4D97-AF65-F5344CB8AC3E}">
        <p14:creationId xmlns:p14="http://schemas.microsoft.com/office/powerpoint/2010/main" val="4035014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Autofit/>
          </a:bodyPr>
          <a:lstStyle/>
          <a:p>
            <a:r>
              <a:rPr dirty="0" err="1" smtClean="0"/>
              <a:t>Inmigrantes</a:t>
            </a:r>
            <a:r>
              <a:rPr dirty="0" smtClean="0"/>
              <a:t> </a:t>
            </a:r>
            <a:r>
              <a:rPr lang="en-US" dirty="0" err="1" smtClean="0"/>
              <a:t>E</a:t>
            </a:r>
            <a:r>
              <a:rPr dirty="0" err="1" smtClean="0"/>
              <a:t>legibles</a:t>
            </a:r>
            <a:r>
              <a:rPr dirty="0" smtClean="0"/>
              <a:t> –</a:t>
            </a:r>
            <a:r>
              <a:rPr dirty="0"/>
              <a:t/>
            </a:r>
            <a:br>
              <a:rPr dirty="0"/>
            </a:br>
            <a:r>
              <a:rPr dirty="0" smtClean="0"/>
              <a:t>“</a:t>
            </a:r>
            <a:r>
              <a:rPr dirty="0" err="1" smtClean="0"/>
              <a:t>Legalmente</a:t>
            </a:r>
            <a:r>
              <a:rPr dirty="0" smtClean="0"/>
              <a:t> </a:t>
            </a:r>
            <a:r>
              <a:rPr lang="en-US" dirty="0" err="1" smtClean="0"/>
              <a:t>P</a:t>
            </a:r>
            <a:r>
              <a:rPr dirty="0" err="1" smtClean="0"/>
              <a:t>resentes</a:t>
            </a:r>
            <a:r>
              <a:rPr dirty="0" smtClean="0"/>
              <a:t>”</a:t>
            </a:r>
            <a:endParaRPr lang="es-US" dirty="0"/>
          </a:p>
        </p:txBody>
      </p:sp>
      <p:sp>
        <p:nvSpPr>
          <p:cNvPr id="2" name="Content Placeholder 1"/>
          <p:cNvSpPr>
            <a:spLocks noGrp="1"/>
          </p:cNvSpPr>
          <p:nvPr>
            <p:ph idx="1"/>
          </p:nvPr>
        </p:nvSpPr>
        <p:spPr>
          <a:xfrm>
            <a:off x="228600" y="1161661"/>
            <a:ext cx="8542176" cy="4525963"/>
          </a:xfrm>
        </p:spPr>
        <p:txBody>
          <a:bodyPr>
            <a:normAutofit fontScale="92500" lnSpcReduction="10000"/>
          </a:bodyPr>
          <a:lstStyle/>
          <a:p>
            <a:pPr>
              <a:lnSpc>
                <a:spcPct val="110000"/>
              </a:lnSpc>
            </a:pPr>
            <a:r>
              <a:rPr lang="es-US" dirty="0" smtClean="0"/>
              <a:t>El término “legalmente presente” incluye a determinados inmigrantes que tienen:</a:t>
            </a:r>
          </a:p>
          <a:p>
            <a:pPr lvl="1">
              <a:lnSpc>
                <a:spcPct val="110000"/>
              </a:lnSpc>
            </a:pPr>
            <a:r>
              <a:rPr lang="es-US" sz="2600" dirty="0" smtClean="0"/>
              <a:t>Estatus migratorio de “no ciudadano calificado” </a:t>
            </a:r>
            <a:endParaRPr lang="es-US" sz="2600" strike="sngStrike" dirty="0" smtClean="0"/>
          </a:p>
          <a:p>
            <a:pPr lvl="1">
              <a:lnSpc>
                <a:spcPct val="110000"/>
              </a:lnSpc>
            </a:pPr>
            <a:r>
              <a:rPr lang="es-US" sz="2600" dirty="0" smtClean="0"/>
              <a:t>Circunstancias o estatus humanitarios (incluso estatus de protección temporal, estatus especial de inmigrante juvenil, solicitantes de asilo, convención contra la tortura, víctimas de tráfico de personas)</a:t>
            </a:r>
          </a:p>
          <a:p>
            <a:pPr lvl="1">
              <a:lnSpc>
                <a:spcPct val="110000"/>
              </a:lnSpc>
            </a:pPr>
            <a:r>
              <a:rPr lang="es-US" sz="2600" dirty="0" smtClean="0"/>
              <a:t>Visas válidas de no inmigrante</a:t>
            </a:r>
          </a:p>
          <a:p>
            <a:pPr lvl="1">
              <a:lnSpc>
                <a:spcPct val="110000"/>
              </a:lnSpc>
            </a:pPr>
            <a:r>
              <a:rPr lang="es-US" sz="2600" dirty="0" smtClean="0"/>
              <a:t>Estado legal otorgado por otras leyes (por ejemplo, estatus de residente temporal, ley LIFE, personas de unidad familiar)</a:t>
            </a:r>
          </a:p>
        </p:txBody>
      </p:sp>
      <p:sp>
        <p:nvSpPr>
          <p:cNvPr id="7" name="TextBox 6"/>
          <p:cNvSpPr txBox="1"/>
          <p:nvPr/>
        </p:nvSpPr>
        <p:spPr>
          <a:xfrm>
            <a:off x="0" y="5562600"/>
            <a:ext cx="9144000" cy="830997"/>
          </a:xfrm>
          <a:prstGeom prst="rect">
            <a:avLst/>
          </a:prstGeom>
          <a:solidFill>
            <a:schemeClr val="accent1">
              <a:lumMod val="75000"/>
            </a:schemeClr>
          </a:solidFill>
        </p:spPr>
        <p:txBody>
          <a:bodyPr wrap="square" rtlCol="0">
            <a:spAutoFit/>
          </a:bodyPr>
          <a:lstStyle/>
          <a:p>
            <a:pPr marL="123825">
              <a:tabLst>
                <a:tab pos="8458200" algn="l"/>
                <a:tab pos="8801100" algn="l"/>
              </a:tabLst>
            </a:pPr>
            <a:r>
              <a:rPr lang="en-US" sz="2400" dirty="0" smtClean="0">
                <a:solidFill>
                  <a:schemeClr val="bg1"/>
                </a:solidFill>
              </a:rPr>
              <a:t>Los </a:t>
            </a:r>
            <a:r>
              <a:rPr lang="en-US" sz="2400" dirty="0" err="1" smtClean="0">
                <a:solidFill>
                  <a:schemeClr val="bg1"/>
                </a:solidFill>
              </a:rPr>
              <a:t>estatus</a:t>
            </a:r>
            <a:r>
              <a:rPr lang="en-US" sz="2400" dirty="0" smtClean="0">
                <a:solidFill>
                  <a:schemeClr val="bg1"/>
                </a:solidFill>
              </a:rPr>
              <a:t> </a:t>
            </a:r>
            <a:r>
              <a:rPr lang="en-US" sz="2400" dirty="0" err="1" smtClean="0">
                <a:solidFill>
                  <a:schemeClr val="bg1"/>
                </a:solidFill>
              </a:rPr>
              <a:t>que</a:t>
            </a:r>
            <a:r>
              <a:rPr lang="en-US" sz="2400" dirty="0" smtClean="0">
                <a:solidFill>
                  <a:schemeClr val="bg1"/>
                </a:solidFill>
              </a:rPr>
              <a:t> </a:t>
            </a:r>
            <a:r>
              <a:rPr lang="en-US" sz="2400" dirty="0">
                <a:solidFill>
                  <a:schemeClr val="bg1"/>
                </a:solidFill>
              </a:rPr>
              <a:t>califican como “legalmente presente” se </a:t>
            </a:r>
            <a:r>
              <a:rPr lang="en-US" sz="2400" dirty="0" err="1">
                <a:solidFill>
                  <a:schemeClr val="bg1"/>
                </a:solidFill>
              </a:rPr>
              <a:t>especifican</a:t>
            </a:r>
            <a:r>
              <a:rPr lang="en-US" sz="2400" dirty="0">
                <a:solidFill>
                  <a:schemeClr val="bg1"/>
                </a:solidFill>
              </a:rPr>
              <a:t> </a:t>
            </a:r>
            <a:r>
              <a:rPr lang="en-US" sz="2400" dirty="0" smtClean="0">
                <a:solidFill>
                  <a:schemeClr val="bg1"/>
                </a:solidFill>
              </a:rPr>
              <a:t/>
            </a:r>
            <a:br>
              <a:rPr lang="en-US" sz="2400" dirty="0" smtClean="0">
                <a:solidFill>
                  <a:schemeClr val="bg1"/>
                </a:solidFill>
              </a:rPr>
            </a:br>
            <a:r>
              <a:rPr lang="en-US" sz="2400" dirty="0" smtClean="0">
                <a:solidFill>
                  <a:schemeClr val="bg1"/>
                </a:solidFill>
              </a:rPr>
              <a:t>en </a:t>
            </a:r>
            <a:r>
              <a:rPr lang="en-US" sz="2400" dirty="0">
                <a:solidFill>
                  <a:schemeClr val="bg1"/>
                </a:solidFill>
              </a:rPr>
              <a:t>45 C.F.R. § 152.2.</a:t>
            </a:r>
            <a:r>
              <a:rPr lang="en-US" dirty="0" smtClean="0"/>
              <a:t>	</a:t>
            </a:r>
            <a:endParaRPr lang="es-US" sz="2200" dirty="0">
              <a:solidFill>
                <a:schemeClr val="bg1"/>
              </a:solidFill>
            </a:endParaRPr>
          </a:p>
        </p:txBody>
      </p:sp>
      <p:sp>
        <p:nvSpPr>
          <p:cNvPr id="10" name="Date Placeholder 2"/>
          <p:cNvSpPr txBox="1">
            <a:spLocks/>
          </p:cNvSpPr>
          <p:nvPr/>
        </p:nvSpPr>
        <p:spPr>
          <a:xfrm>
            <a:off x="457200" y="634047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rPr>
              <a:t>Noviembre de 2015</a:t>
            </a:r>
            <a:endParaRPr kumimoji="0" lang="es-US" sz="1200" b="0" i="0" u="none" strike="noStrike" kern="1200" cap="none" spc="0" normalizeH="0" baseline="0" noProof="0" dirty="0">
              <a:ln>
                <a:noFill/>
              </a:ln>
              <a:solidFill>
                <a:prstClr val="black"/>
              </a:solidFill>
              <a:effectLst/>
              <a:uLnTx/>
              <a:uFillTx/>
              <a:latin typeface="Calibri" panose="020F0502020204030204" pitchFamily="34" charset="0"/>
              <a:ea typeface="+mn-ea"/>
            </a:endParaRPr>
          </a:p>
        </p:txBody>
      </p:sp>
      <p:sp>
        <p:nvSpPr>
          <p:cNvPr id="8" name="Footer Placeholder 4"/>
          <p:cNvSpPr txBox="1">
            <a:spLocks/>
          </p:cNvSpPr>
          <p:nvPr/>
        </p:nvSpPr>
        <p:spPr>
          <a:xfrm>
            <a:off x="2590800" y="6340475"/>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panose="020F0502020204030204" pitchFamily="34" charset="0"/>
              </a:rPr>
              <a:t>Mercado para familias de inmigrantes</a:t>
            </a:r>
            <a:endParaRPr kumimoji="0" lang="es-US" sz="1200" b="0" i="0" u="none" strike="noStrike" kern="0" cap="none" spc="0" normalizeH="0" baseline="0" noProof="0" dirty="0">
              <a:ln>
                <a:noFill/>
              </a:ln>
              <a:solidFill>
                <a:prstClr val="black"/>
              </a:solidFill>
              <a:effectLst/>
              <a:uLnTx/>
              <a:uFillTx/>
              <a:latin typeface="Calibri" panose="020F0502020204030204" pitchFamily="34" charset="0"/>
              <a:ea typeface="+mn-ea"/>
            </a:endParaRPr>
          </a:p>
        </p:txBody>
      </p:sp>
      <p:sp>
        <p:nvSpPr>
          <p:cNvPr id="9" name="Slide Number Placeholder 7"/>
          <p:cNvSpPr txBox="1">
            <a:spLocks/>
          </p:cNvSpPr>
          <p:nvPr/>
        </p:nvSpPr>
        <p:spPr>
          <a:xfrm>
            <a:off x="6553200" y="63404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C7DC1E6-81B2-456F-AAD5-518541D82B07}" type="slidenum">
              <a:rPr kumimoji="0" lang="en-US" b="0" i="0" u="none" strike="noStrike" kern="0" cap="none" spc="0" normalizeH="0" baseline="0" noProof="0" smtClean="0">
                <a:ln>
                  <a:noFill/>
                </a:ln>
                <a:solidFill>
                  <a:sysClr val="windowText" lastClr="000000"/>
                </a:solidFill>
                <a:effectLst/>
                <a:uLnTx/>
                <a:uFillTx/>
                <a:latin typeface="Calibri" panose="020F05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US" b="0" i="0" u="none" strike="noStrike" kern="0" cap="none" spc="0" normalizeH="0" baseline="0" noProof="0" dirty="0">
              <a:ln>
                <a:noFill/>
              </a:ln>
              <a:solidFill>
                <a:sysClr val="windowText" lastClr="000000"/>
              </a:solidFill>
              <a:effectLst/>
              <a:uLnTx/>
              <a:uFillTx/>
              <a:latin typeface="Calibri" panose="020F0502020204030204" pitchFamily="34" charset="0"/>
              <a:ea typeface="+mn-ea"/>
            </a:endParaRPr>
          </a:p>
        </p:txBody>
      </p:sp>
    </p:spTree>
    <p:extLst>
      <p:ext uri="{BB962C8B-B14F-4D97-AF65-F5344CB8AC3E}">
        <p14:creationId xmlns:p14="http://schemas.microsoft.com/office/powerpoint/2010/main" val="15141202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s-US" sz="3600" dirty="0" smtClean="0"/>
              <a:t>Estatus Migratorios Elegibles  </a:t>
            </a:r>
            <a:endParaRPr lang="es-US" sz="3600" dirty="0"/>
          </a:p>
        </p:txBody>
      </p:sp>
      <p:sp>
        <p:nvSpPr>
          <p:cNvPr id="2" name="Content Placeholder 1"/>
          <p:cNvSpPr>
            <a:spLocks noGrp="1"/>
          </p:cNvSpPr>
          <p:nvPr>
            <p:ph idx="1"/>
          </p:nvPr>
        </p:nvSpPr>
        <p:spPr>
          <a:xfrm>
            <a:off x="466142" y="1343481"/>
            <a:ext cx="8677858" cy="4525963"/>
          </a:xfrm>
        </p:spPr>
        <p:txBody>
          <a:bodyPr>
            <a:normAutofit/>
          </a:bodyPr>
          <a:lstStyle/>
          <a:p>
            <a:pPr>
              <a:lnSpc>
                <a:spcPts val="3000"/>
              </a:lnSpc>
              <a:buFont typeface="Wingdings" panose="05000000000000000000" pitchFamily="2" charset="2"/>
              <a:buChar char="§"/>
            </a:pPr>
            <a:r>
              <a:rPr sz="2800" dirty="0" smtClean="0"/>
              <a:t>Residente permanente legal (LPR/titular de </a:t>
            </a:r>
            <a:r>
              <a:rPr lang="en-US" sz="2800" dirty="0" smtClean="0"/>
              <a:t/>
            </a:r>
            <a:br>
              <a:rPr lang="en-US" sz="2800" dirty="0" smtClean="0"/>
            </a:br>
            <a:r>
              <a:rPr sz="2800" dirty="0" err="1" smtClean="0"/>
              <a:t>tarjeta</a:t>
            </a:r>
            <a:r>
              <a:rPr sz="2800" dirty="0" smtClean="0"/>
              <a:t> verde)  </a:t>
            </a:r>
          </a:p>
          <a:p>
            <a:pPr>
              <a:lnSpc>
                <a:spcPts val="3000"/>
              </a:lnSpc>
              <a:buFont typeface="Wingdings" panose="05000000000000000000" pitchFamily="2" charset="2"/>
              <a:buChar char="§"/>
            </a:pPr>
            <a:r>
              <a:rPr sz="2800" dirty="0" smtClean="0"/>
              <a:t>Asilado </a:t>
            </a:r>
          </a:p>
          <a:p>
            <a:pPr>
              <a:lnSpc>
                <a:spcPts val="3000"/>
              </a:lnSpc>
              <a:buFont typeface="Wingdings" panose="05000000000000000000" pitchFamily="2" charset="2"/>
              <a:buChar char="§"/>
            </a:pPr>
            <a:r>
              <a:rPr sz="2800" dirty="0" smtClean="0"/>
              <a:t>Refugiado </a:t>
            </a:r>
            <a:endParaRPr lang="es-US" sz="2800" dirty="0"/>
          </a:p>
          <a:p>
            <a:pPr>
              <a:lnSpc>
                <a:spcPts val="3000"/>
              </a:lnSpc>
              <a:buFont typeface="Wingdings" panose="05000000000000000000" pitchFamily="2" charset="2"/>
              <a:buChar char="§"/>
            </a:pPr>
            <a:r>
              <a:rPr sz="2800" dirty="0" smtClean="0"/>
              <a:t>Cubano/haitiano admitido </a:t>
            </a:r>
          </a:p>
          <a:p>
            <a:pPr>
              <a:lnSpc>
                <a:spcPts val="3000"/>
              </a:lnSpc>
            </a:pPr>
            <a:r>
              <a:rPr lang="es-ES" sz="2800" dirty="0"/>
              <a:t>Bajo entrada condicional en los EE.UU</a:t>
            </a:r>
            <a:r>
              <a:rPr lang="es-ES" sz="2800" dirty="0" smtClean="0"/>
              <a:t>.</a:t>
            </a:r>
          </a:p>
          <a:p>
            <a:pPr>
              <a:lnSpc>
                <a:spcPts val="3000"/>
              </a:lnSpc>
            </a:pPr>
            <a:r>
              <a:rPr sz="2800" dirty="0" smtClean="0"/>
              <a:t>Entrada condicional concedida antes de 1980 </a:t>
            </a:r>
          </a:p>
          <a:p>
            <a:pPr>
              <a:lnSpc>
                <a:spcPts val="3000"/>
              </a:lnSpc>
              <a:buFont typeface="Wingdings" panose="05000000000000000000" pitchFamily="2" charset="2"/>
              <a:buChar char="§"/>
            </a:pPr>
            <a:r>
              <a:rPr sz="2800" dirty="0" smtClean="0"/>
              <a:t>Cónyuge, hijo o padre/madre maltratados que tienen una solicitud pendiente o aprobada con el DHS</a:t>
            </a:r>
            <a:endParaRPr lang="es-US" sz="2800" dirty="0"/>
          </a:p>
        </p:txBody>
      </p:sp>
      <p:sp>
        <p:nvSpPr>
          <p:cNvPr id="4" name="TextBox 3"/>
          <p:cNvSpPr txBox="1"/>
          <p:nvPr/>
        </p:nvSpPr>
        <p:spPr>
          <a:xfrm rot="10800000" flipV="1">
            <a:off x="0" y="5638800"/>
            <a:ext cx="9144000" cy="707886"/>
          </a:xfrm>
          <a:prstGeom prst="rect">
            <a:avLst/>
          </a:prstGeom>
          <a:solidFill>
            <a:schemeClr val="tx2"/>
          </a:solidFill>
          <a:ln>
            <a:solidFill>
              <a:schemeClr val="bg2"/>
            </a:solidFill>
          </a:ln>
        </p:spPr>
        <p:txBody>
          <a:bodyPr wrap="square" rtlCol="0">
            <a:spAutoFit/>
          </a:bodyPr>
          <a:lstStyle/>
          <a:p>
            <a:r>
              <a:rPr lang="en-US" sz="2000" b="1" dirty="0" smtClean="0">
                <a:solidFill>
                  <a:schemeClr val="bg1"/>
                </a:solidFill>
                <a:latin typeface="+mj-lt"/>
              </a:rPr>
              <a:t>La información sobre los estados de inmigración</a:t>
            </a:r>
            <a:r>
              <a:rPr lang="en-US" sz="2000" b="1" dirty="0" smtClean="0">
                <a:latin typeface="+mj-lt"/>
              </a:rPr>
              <a:t> </a:t>
            </a:r>
            <a:r>
              <a:rPr lang="en-US" sz="2000" b="1" dirty="0" smtClean="0">
                <a:solidFill>
                  <a:schemeClr val="bg1"/>
                </a:solidFill>
                <a:latin typeface="+mj-lt"/>
              </a:rPr>
              <a:t>se utilizará solo para determinar la elegibilidad para una cobertura y no para control inmigratorio.</a:t>
            </a:r>
            <a:endParaRPr lang="es-US" sz="2000" b="1" dirty="0">
              <a:solidFill>
                <a:schemeClr val="bg1"/>
              </a:solidFill>
              <a:latin typeface="+mj-lt"/>
            </a:endParaRPr>
          </a:p>
        </p:txBody>
      </p:sp>
      <p:sp>
        <p:nvSpPr>
          <p:cNvPr id="6" name="Date Placeholder 5"/>
          <p:cNvSpPr>
            <a:spLocks noGrp="1"/>
          </p:cNvSpPr>
          <p:nvPr>
            <p:ph type="dt" sz="half" idx="10"/>
          </p:nvPr>
        </p:nvSpPr>
        <p:spPr/>
        <p:txBody>
          <a:bodyPr/>
          <a:lstStyle/>
          <a:p>
            <a:r>
              <a:rPr lang="en-US" smtClean="0"/>
              <a:t>November 2015</a:t>
            </a:r>
            <a:endParaRPr lang="es-US" dirty="0"/>
          </a:p>
        </p:txBody>
      </p:sp>
      <p:sp>
        <p:nvSpPr>
          <p:cNvPr id="11" name="Footer Placeholder 4"/>
          <p:cNvSpPr>
            <a:spLocks noGrp="1"/>
          </p:cNvSpPr>
          <p:nvPr>
            <p:ph type="ftr" sz="quarter" idx="11"/>
          </p:nvPr>
        </p:nvSpPr>
        <p:spPr>
          <a:xfrm>
            <a:off x="2590800" y="6340475"/>
            <a:ext cx="3962400" cy="365125"/>
          </a:xfrm>
          <a:prstGeom prst="rect">
            <a:avLst/>
          </a:prstGeom>
        </p:spPr>
        <p:txBody>
          <a:bodyPr vert="horz" lIns="91440" tIns="45720" rIns="91440" bIns="45720" rtlCol="0" anchor="ctr"/>
          <a:lstStyle>
            <a:lvl1pPr algn="ctr">
              <a:defRPr sz="1200">
                <a:solidFill>
                  <a:schemeClr val="tx1"/>
                </a:solidFill>
              </a:defRPr>
            </a:lvl1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smtClean="0">
                <a:ln>
                  <a:noFill/>
                </a:ln>
                <a:solidFill>
                  <a:prstClr val="black"/>
                </a:solidFill>
                <a:effectLst/>
                <a:uLnTx/>
                <a:uFillTx/>
              </a:rPr>
              <a:t>Marketplace for Immigrant Families</a:t>
            </a:r>
            <a:endParaRPr kumimoji="0" lang="es-US" sz="1200" b="0" i="0" u="none" strike="noStrike" kern="0" cap="none" spc="0" normalizeH="0" baseline="0" noProof="0" dirty="0">
              <a:ln>
                <a:noFill/>
              </a:ln>
              <a:solidFill>
                <a:prstClr val="black"/>
              </a:solidFill>
              <a:effectLst/>
              <a:uLnTx/>
              <a:uFillTx/>
            </a:endParaRPr>
          </a:p>
        </p:txBody>
      </p:sp>
      <p:sp>
        <p:nvSpPr>
          <p:cNvPr id="12" name="Slide Number Placeholder 7"/>
          <p:cNvSpPr>
            <a:spLocks noGrp="1"/>
          </p:cNvSpPr>
          <p:nvPr>
            <p:ph type="sldNum" sz="quarter" idx="12"/>
          </p:nvPr>
        </p:nvSpPr>
        <p:spPr>
          <a:xfrm>
            <a:off x="6553200" y="6340475"/>
            <a:ext cx="2133600" cy="365125"/>
          </a:xfrm>
          <a:prstGeom prst="rect">
            <a:avLst/>
          </a:prstGeom>
        </p:spPr>
        <p:txBody>
          <a:bodyPr/>
          <a:lstStyle/>
          <a:p>
            <a:pPr marL="0" marR="0" lvl="0" indent="0" algn="r" defTabSz="914400" eaLnBrk="1" fontAlgn="auto" latinLnBrk="0" hangingPunct="1">
              <a:lnSpc>
                <a:spcPct val="100000"/>
              </a:lnSpc>
              <a:spcBef>
                <a:spcPts val="0"/>
              </a:spcBef>
              <a:spcAft>
                <a:spcPts val="0"/>
              </a:spcAft>
              <a:buClrTx/>
              <a:buSzTx/>
              <a:buFontTx/>
              <a:buNone/>
              <a:tabLst/>
              <a:defRPr/>
            </a:pPr>
            <a:fld id="{4C7DC1E6-81B2-456F-AAD5-518541D82B07}" type="slidenum">
              <a:rPr kumimoji="0" lang="en-US" b="0" i="0" u="none" strike="noStrike" kern="0" cap="none" spc="0" normalizeH="0" baseline="0" noProof="0" smtClean="0">
                <a:ln>
                  <a:noFill/>
                </a:ln>
                <a:solidFill>
                  <a:sysClr val="windowText" lastClr="000000"/>
                </a:solidFill>
                <a:effectLst/>
                <a:uLnTx/>
                <a:uFillTx/>
              </a:rPr>
              <a:pPr marL="0" marR="0" lvl="0" indent="0" algn="r" defTabSz="914400" eaLnBrk="1" fontAlgn="auto" latinLnBrk="0" hangingPunct="1">
                <a:lnSpc>
                  <a:spcPct val="100000"/>
                </a:lnSpc>
                <a:spcBef>
                  <a:spcPts val="0"/>
                </a:spcBef>
                <a:spcAft>
                  <a:spcPts val="0"/>
                </a:spcAft>
                <a:buClrTx/>
                <a:buSzTx/>
                <a:buFontTx/>
                <a:buNone/>
                <a:tabLst/>
                <a:defRPr/>
              </a:pPr>
              <a:t>6</a:t>
            </a:fld>
            <a:endParaRPr kumimoji="0" lang="es-US"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3165200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rmAutofit fontScale="90000"/>
          </a:bodyPr>
          <a:lstStyle/>
          <a:p>
            <a:r>
              <a:rPr lang="es-US" dirty="0"/>
              <a:t>Estatus Migratorios Elegibles- </a:t>
            </a:r>
            <a:r>
              <a:rPr lang="es-US" dirty="0" smtClean="0"/>
              <a:t/>
            </a:r>
            <a:br>
              <a:rPr lang="es-US" dirty="0" smtClean="0"/>
            </a:br>
            <a:r>
              <a:rPr lang="es-US" dirty="0" smtClean="0"/>
              <a:t>Continuación </a:t>
            </a:r>
            <a:endParaRPr lang="es-US" sz="3200" dirty="0">
              <a:solidFill>
                <a:srgbClr val="FFCC00"/>
              </a:solidFill>
            </a:endParaRPr>
          </a:p>
        </p:txBody>
      </p:sp>
      <p:sp>
        <p:nvSpPr>
          <p:cNvPr id="2" name="Content Placeholder 1"/>
          <p:cNvSpPr>
            <a:spLocks noGrp="1"/>
          </p:cNvSpPr>
          <p:nvPr>
            <p:ph idx="1"/>
          </p:nvPr>
        </p:nvSpPr>
        <p:spPr>
          <a:xfrm>
            <a:off x="457200" y="1371600"/>
            <a:ext cx="8229600" cy="4525963"/>
          </a:xfrm>
        </p:spPr>
        <p:txBody>
          <a:bodyPr>
            <a:normAutofit fontScale="92500" lnSpcReduction="20000"/>
          </a:bodyPr>
          <a:lstStyle/>
          <a:p>
            <a:pPr>
              <a:spcBef>
                <a:spcPts val="600"/>
              </a:spcBef>
              <a:buFont typeface="Wingdings" panose="05000000000000000000" pitchFamily="2" charset="2"/>
              <a:buChar char="§"/>
            </a:pPr>
            <a:r>
              <a:rPr lang="en-US" sz="2400" dirty="0" smtClean="0"/>
              <a:t>Víctima de tráfico de personas y su cónyuge, hijo, hermano(a) o padre/madre </a:t>
            </a:r>
          </a:p>
          <a:p>
            <a:pPr>
              <a:spcBef>
                <a:spcPts val="600"/>
              </a:spcBef>
              <a:buFont typeface="Wingdings" panose="05000000000000000000" pitchFamily="2" charset="2"/>
              <a:buChar char="§"/>
            </a:pPr>
            <a:r>
              <a:rPr lang="en-US" sz="2400" dirty="0"/>
              <a:t>Suspensión de deportación o suspensión de expulsión concedida, conforme a </a:t>
            </a:r>
            <a:r>
              <a:rPr lang="en-US" sz="2400" dirty="0" err="1"/>
              <a:t>las</a:t>
            </a:r>
            <a:r>
              <a:rPr lang="en-US" sz="2400" dirty="0"/>
              <a:t> </a:t>
            </a:r>
            <a:r>
              <a:rPr lang="en-US" sz="2400" dirty="0" err="1" smtClean="0"/>
              <a:t>leyes</a:t>
            </a:r>
            <a:r>
              <a:rPr lang="en-US" sz="2400" dirty="0" smtClean="0"/>
              <a:t> </a:t>
            </a:r>
            <a:r>
              <a:rPr lang="en-US" sz="2400" dirty="0" err="1" smtClean="0"/>
              <a:t>migratorias</a:t>
            </a:r>
            <a:r>
              <a:rPr lang="en-US" sz="2400" dirty="0" smtClean="0"/>
              <a:t> </a:t>
            </a:r>
            <a:r>
              <a:rPr lang="en-US" sz="2400" dirty="0"/>
              <a:t>o a la Convención contra la Tortura </a:t>
            </a:r>
            <a:r>
              <a:rPr dirty="0" smtClean="0"/>
              <a:t> </a:t>
            </a:r>
            <a:endParaRPr lang="es-US" sz="2400" dirty="0"/>
          </a:p>
          <a:p>
            <a:pPr>
              <a:spcBef>
                <a:spcPts val="600"/>
              </a:spcBef>
              <a:buFont typeface="Wingdings" panose="05000000000000000000" pitchFamily="2" charset="2"/>
              <a:buChar char="§"/>
            </a:pPr>
            <a:r>
              <a:rPr lang="en-US" sz="2400" dirty="0"/>
              <a:t>Personas con </a:t>
            </a:r>
            <a:r>
              <a:rPr lang="en-US" sz="2400" dirty="0" err="1" smtClean="0"/>
              <a:t>estatus</a:t>
            </a:r>
            <a:r>
              <a:rPr lang="en-US" sz="2400" dirty="0" smtClean="0"/>
              <a:t> </a:t>
            </a:r>
            <a:r>
              <a:rPr lang="en-US" sz="2400" dirty="0"/>
              <a:t>de no inmigrante, incluidas las visas de trabajo (como la H1, H-2A, H-2B), visas de estudiante, visa U, visa T y otras visas, así como los ciudadanos de Micronesia, las islas Marshall y Palau </a:t>
            </a:r>
          </a:p>
          <a:p>
            <a:pPr>
              <a:spcBef>
                <a:spcPts val="600"/>
              </a:spcBef>
              <a:buFont typeface="Wingdings" panose="05000000000000000000" pitchFamily="2" charset="2"/>
              <a:buChar char="§"/>
            </a:pPr>
            <a:r>
              <a:rPr lang="en-US" sz="2400" dirty="0" err="1" smtClean="0"/>
              <a:t>Estatus</a:t>
            </a:r>
            <a:r>
              <a:rPr lang="en-US" sz="2400" dirty="0" smtClean="0"/>
              <a:t>  de protección temporal (TPS)</a:t>
            </a:r>
            <a:endParaRPr lang="es-US" sz="2400" dirty="0"/>
          </a:p>
          <a:p>
            <a:pPr>
              <a:spcBef>
                <a:spcPts val="600"/>
              </a:spcBef>
            </a:pPr>
            <a:r>
              <a:rPr lang="en-US" sz="2400" dirty="0" err="1"/>
              <a:t>Partida</a:t>
            </a:r>
            <a:r>
              <a:rPr lang="en-US" sz="2400" dirty="0"/>
              <a:t> </a:t>
            </a:r>
            <a:r>
              <a:rPr lang="en-US" sz="2400" dirty="0" err="1"/>
              <a:t>forzada</a:t>
            </a:r>
            <a:r>
              <a:rPr lang="en-US" sz="2400" dirty="0"/>
              <a:t> </a:t>
            </a:r>
            <a:r>
              <a:rPr lang="en-US" sz="2400" dirty="0" err="1" smtClean="0"/>
              <a:t>diferida</a:t>
            </a:r>
            <a:r>
              <a:rPr lang="en-US" sz="2400" dirty="0" smtClean="0"/>
              <a:t> (DED) </a:t>
            </a:r>
            <a:endParaRPr lang="es-US" sz="2400" dirty="0"/>
          </a:p>
          <a:p>
            <a:pPr>
              <a:spcBef>
                <a:spcPts val="600"/>
              </a:spcBef>
            </a:pPr>
            <a:r>
              <a:rPr lang="en-US" sz="2400" dirty="0"/>
              <a:t>Estado de acción diferida (Excepción: La Acción Diferida para los Llegados en la Infancia (DACA), como se describió en la política del DHS en 2012, no es un estado de inmigración elegible para solicitar una cobertura de salud a través del Mercado)</a:t>
            </a:r>
            <a:endParaRPr lang="es-US" sz="2400" dirty="0"/>
          </a:p>
          <a:p>
            <a:endParaRPr lang="es-US" sz="2000" dirty="0"/>
          </a:p>
        </p:txBody>
      </p:sp>
      <p:sp>
        <p:nvSpPr>
          <p:cNvPr id="9" name="Date Placeholder 2"/>
          <p:cNvSpPr txBox="1">
            <a:spLocks/>
          </p:cNvSpPr>
          <p:nvPr/>
        </p:nvSpPr>
        <p:spPr>
          <a:xfrm>
            <a:off x="457200" y="634047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rPr>
              <a:t>Noviembre de 2015</a:t>
            </a:r>
            <a:endParaRPr kumimoji="0" lang="es-US" sz="1200" b="0" i="0" u="none" strike="noStrike" kern="1200" cap="none" spc="0" normalizeH="0" baseline="0" noProof="0" dirty="0">
              <a:ln>
                <a:noFill/>
              </a:ln>
              <a:solidFill>
                <a:prstClr val="black"/>
              </a:solidFill>
              <a:effectLst/>
              <a:uLnTx/>
              <a:uFillTx/>
              <a:latin typeface="Calibri" panose="020F0502020204030204" pitchFamily="34" charset="0"/>
              <a:ea typeface="+mn-ea"/>
            </a:endParaRPr>
          </a:p>
        </p:txBody>
      </p:sp>
      <p:sp>
        <p:nvSpPr>
          <p:cNvPr id="7" name="Footer Placeholder 4"/>
          <p:cNvSpPr txBox="1">
            <a:spLocks/>
          </p:cNvSpPr>
          <p:nvPr/>
        </p:nvSpPr>
        <p:spPr>
          <a:xfrm>
            <a:off x="2590800" y="6340475"/>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panose="020F0502020204030204" pitchFamily="34" charset="0"/>
              </a:rPr>
              <a:t>Mercado para familias de inmigrantes</a:t>
            </a:r>
            <a:endParaRPr kumimoji="0" lang="es-US" sz="1200" b="0" i="0" u="none" strike="noStrike" kern="0" cap="none" spc="0" normalizeH="0" baseline="0" noProof="0" dirty="0">
              <a:ln>
                <a:noFill/>
              </a:ln>
              <a:solidFill>
                <a:prstClr val="black"/>
              </a:solidFill>
              <a:effectLst/>
              <a:uLnTx/>
              <a:uFillTx/>
              <a:latin typeface="Calibri" panose="020F0502020204030204" pitchFamily="34" charset="0"/>
              <a:ea typeface="+mn-ea"/>
            </a:endParaRPr>
          </a:p>
        </p:txBody>
      </p:sp>
      <p:sp>
        <p:nvSpPr>
          <p:cNvPr id="8" name="Slide Number Placeholder 7"/>
          <p:cNvSpPr txBox="1">
            <a:spLocks/>
          </p:cNvSpPr>
          <p:nvPr/>
        </p:nvSpPr>
        <p:spPr>
          <a:xfrm>
            <a:off x="6553200" y="63404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C7DC1E6-81B2-456F-AAD5-518541D82B07}" type="slidenum">
              <a:rPr kumimoji="0" lang="en-US" b="0" i="0" u="none" strike="noStrike" kern="0" cap="none" spc="0" normalizeH="0" baseline="0" noProof="0" smtClean="0">
                <a:ln>
                  <a:noFill/>
                </a:ln>
                <a:solidFill>
                  <a:sysClr val="windowText" lastClr="000000"/>
                </a:solidFill>
                <a:effectLst/>
                <a:uLnTx/>
                <a:uFillTx/>
                <a:latin typeface="Calibri" panose="020F05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US" b="0" i="0" u="none" strike="noStrike" kern="0" cap="none" spc="0" normalizeH="0" baseline="0" noProof="0" dirty="0">
              <a:ln>
                <a:noFill/>
              </a:ln>
              <a:solidFill>
                <a:sysClr val="windowText" lastClr="000000"/>
              </a:solidFill>
              <a:effectLst/>
              <a:uLnTx/>
              <a:uFillTx/>
              <a:latin typeface="Calibri" panose="020F0502020204030204" pitchFamily="34" charset="0"/>
              <a:ea typeface="+mn-ea"/>
            </a:endParaRPr>
          </a:p>
        </p:txBody>
      </p:sp>
    </p:spTree>
    <p:extLst>
      <p:ext uri="{BB962C8B-B14F-4D97-AF65-F5344CB8AC3E}">
        <p14:creationId xmlns:p14="http://schemas.microsoft.com/office/powerpoint/2010/main" val="403138878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219200"/>
          </a:xfrm>
        </p:spPr>
        <p:txBody>
          <a:bodyPr/>
          <a:lstStyle/>
          <a:p>
            <a:r>
              <a:rPr lang="es-US" dirty="0"/>
              <a:t>Estatus Migratorios </a:t>
            </a:r>
            <a:r>
              <a:rPr lang="es-US" dirty="0" smtClean="0"/>
              <a:t>Elegibles</a:t>
            </a:r>
            <a:r>
              <a:rPr dirty="0" smtClean="0"/>
              <a:t>- Continuación </a:t>
            </a:r>
            <a:endParaRPr lang="es-US" sz="3600" dirty="0">
              <a:solidFill>
                <a:srgbClr val="FFCC00"/>
              </a:solidFill>
            </a:endParaRPr>
          </a:p>
        </p:txBody>
      </p:sp>
      <p:sp>
        <p:nvSpPr>
          <p:cNvPr id="2" name="Content Placeholder 1"/>
          <p:cNvSpPr>
            <a:spLocks noGrp="1"/>
          </p:cNvSpPr>
          <p:nvPr>
            <p:ph idx="1"/>
          </p:nvPr>
        </p:nvSpPr>
        <p:spPr/>
        <p:txBody>
          <a:bodyPr>
            <a:normAutofit fontScale="70000" lnSpcReduction="20000"/>
          </a:bodyPr>
          <a:lstStyle/>
          <a:p>
            <a:pPr>
              <a:lnSpc>
                <a:spcPct val="120000"/>
              </a:lnSpc>
              <a:spcBef>
                <a:spcPts val="600"/>
              </a:spcBef>
              <a:buFont typeface="Wingdings" panose="05000000000000000000" pitchFamily="2" charset="2"/>
              <a:buChar char="§"/>
            </a:pPr>
            <a:r>
              <a:rPr dirty="0" smtClean="0"/>
              <a:t>Residente legal temporal </a:t>
            </a:r>
            <a:endParaRPr lang="es-US" dirty="0" smtClean="0"/>
          </a:p>
          <a:p>
            <a:pPr>
              <a:lnSpc>
                <a:spcPct val="120000"/>
              </a:lnSpc>
              <a:spcBef>
                <a:spcPts val="600"/>
              </a:spcBef>
              <a:buFont typeface="Wingdings" panose="05000000000000000000" pitchFamily="2" charset="2"/>
              <a:buChar char="§"/>
            </a:pPr>
            <a:r>
              <a:rPr dirty="0" smtClean="0"/>
              <a:t>Inmigrantes amerasiáticos</a:t>
            </a:r>
          </a:p>
          <a:p>
            <a:pPr>
              <a:lnSpc>
                <a:spcPct val="120000"/>
              </a:lnSpc>
              <a:spcBef>
                <a:spcPts val="300"/>
              </a:spcBef>
            </a:pPr>
            <a:r>
              <a:rPr dirty="0" smtClean="0"/>
              <a:t>Titulares de visas de inmigrante especiales de Irak o Afganistán</a:t>
            </a:r>
          </a:p>
          <a:p>
            <a:pPr>
              <a:lnSpc>
                <a:spcPct val="120000"/>
              </a:lnSpc>
              <a:spcBef>
                <a:spcPts val="600"/>
              </a:spcBef>
              <a:buFont typeface="Wingdings" panose="05000000000000000000" pitchFamily="2" charset="2"/>
              <a:buChar char="§"/>
            </a:pPr>
            <a:r>
              <a:rPr dirty="0" smtClean="0"/>
              <a:t>Persona con una orden administrativa de suspensión de expulsión, concedida por el Departamento de Seguridad Nacional (DHS) </a:t>
            </a:r>
          </a:p>
          <a:p>
            <a:pPr>
              <a:lnSpc>
                <a:spcPct val="120000"/>
              </a:lnSpc>
              <a:spcBef>
                <a:spcPts val="600"/>
              </a:spcBef>
              <a:buFont typeface="Wingdings" panose="05000000000000000000" pitchFamily="2" charset="2"/>
              <a:buChar char="§"/>
            </a:pPr>
            <a:r>
              <a:rPr dirty="0" smtClean="0"/>
              <a:t>Miembro de una tribu indígena reconocida federalmente o indígena americano nacido en Canadá </a:t>
            </a:r>
            <a:endParaRPr lang="es-US" dirty="0" smtClean="0"/>
          </a:p>
          <a:p>
            <a:pPr>
              <a:lnSpc>
                <a:spcPct val="120000"/>
              </a:lnSpc>
              <a:spcBef>
                <a:spcPts val="600"/>
              </a:spcBef>
              <a:buFont typeface="Wingdings" panose="05000000000000000000" pitchFamily="2" charset="2"/>
              <a:buChar char="§"/>
            </a:pPr>
            <a:r>
              <a:rPr dirty="0" smtClean="0"/>
              <a:t>Residente de Samoa Americana</a:t>
            </a:r>
          </a:p>
          <a:p>
            <a:pPr lvl="1">
              <a:lnSpc>
                <a:spcPct val="120000"/>
              </a:lnSpc>
              <a:spcBef>
                <a:spcPts val="600"/>
              </a:spcBef>
            </a:pPr>
            <a:r>
              <a:rPr dirty="0" smtClean="0"/>
              <a:t>Que busca una cobertura en el Mercado mientras reside en alguno de los 50 estados contiguos</a:t>
            </a:r>
          </a:p>
          <a:p>
            <a:pPr marL="0" indent="0">
              <a:spcBef>
                <a:spcPts val="600"/>
              </a:spcBef>
              <a:buNone/>
            </a:pPr>
            <a:endParaRPr lang="es-US" dirty="0"/>
          </a:p>
          <a:p>
            <a:pPr>
              <a:spcBef>
                <a:spcPts val="600"/>
              </a:spcBef>
              <a:buFont typeface="Wingdings" panose="05000000000000000000" pitchFamily="2" charset="2"/>
              <a:buChar char="§"/>
            </a:pPr>
            <a:endParaRPr lang="es-US" sz="2800" dirty="0"/>
          </a:p>
        </p:txBody>
      </p:sp>
      <p:sp>
        <p:nvSpPr>
          <p:cNvPr id="9" name="Date Placeholder 2"/>
          <p:cNvSpPr txBox="1">
            <a:spLocks/>
          </p:cNvSpPr>
          <p:nvPr/>
        </p:nvSpPr>
        <p:spPr>
          <a:xfrm>
            <a:off x="457200" y="634047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rPr>
              <a:t>Noviembre de 2015</a:t>
            </a:r>
            <a:endParaRPr kumimoji="0" lang="es-US" sz="1200" b="0" i="0" u="none" strike="noStrike" kern="1200" cap="none" spc="0" normalizeH="0" baseline="0" noProof="0" dirty="0">
              <a:ln>
                <a:noFill/>
              </a:ln>
              <a:solidFill>
                <a:prstClr val="black"/>
              </a:solidFill>
              <a:effectLst/>
              <a:uLnTx/>
              <a:uFillTx/>
              <a:latin typeface="Calibri" panose="020F0502020204030204" pitchFamily="34" charset="0"/>
              <a:ea typeface="+mn-ea"/>
            </a:endParaRPr>
          </a:p>
        </p:txBody>
      </p:sp>
      <p:sp>
        <p:nvSpPr>
          <p:cNvPr id="7" name="Footer Placeholder 4"/>
          <p:cNvSpPr txBox="1">
            <a:spLocks/>
          </p:cNvSpPr>
          <p:nvPr/>
        </p:nvSpPr>
        <p:spPr>
          <a:xfrm>
            <a:off x="2590800" y="6340475"/>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panose="020F0502020204030204" pitchFamily="34" charset="0"/>
              </a:rPr>
              <a:t>Mercado para familias de inmigrantes</a:t>
            </a:r>
            <a:endParaRPr kumimoji="0" lang="es-US" sz="1200" b="0" i="0" u="none" strike="noStrike" kern="0" cap="none" spc="0" normalizeH="0" baseline="0" noProof="0" dirty="0">
              <a:ln>
                <a:noFill/>
              </a:ln>
              <a:solidFill>
                <a:prstClr val="black"/>
              </a:solidFill>
              <a:effectLst/>
              <a:uLnTx/>
              <a:uFillTx/>
              <a:latin typeface="Calibri" panose="020F0502020204030204" pitchFamily="34" charset="0"/>
              <a:ea typeface="+mn-ea"/>
            </a:endParaRPr>
          </a:p>
        </p:txBody>
      </p:sp>
      <p:sp>
        <p:nvSpPr>
          <p:cNvPr id="8" name="Slide Number Placeholder 7"/>
          <p:cNvSpPr txBox="1">
            <a:spLocks/>
          </p:cNvSpPr>
          <p:nvPr/>
        </p:nvSpPr>
        <p:spPr>
          <a:xfrm>
            <a:off x="6553200" y="63404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C7DC1E6-81B2-456F-AAD5-518541D82B07}" type="slidenum">
              <a:rPr kumimoji="0" lang="en-US" b="0" i="0" u="none" strike="noStrike" kern="0" cap="none" spc="0" normalizeH="0" baseline="0" noProof="0" smtClean="0">
                <a:ln>
                  <a:noFill/>
                </a:ln>
                <a:solidFill>
                  <a:sysClr val="windowText" lastClr="000000"/>
                </a:solidFill>
                <a:effectLst/>
                <a:uLnTx/>
                <a:uFillTx/>
                <a:latin typeface="Calibri" panose="020F05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US" b="0" i="0" u="none" strike="noStrike" kern="0" cap="none" spc="0" normalizeH="0" baseline="0" noProof="0" dirty="0">
              <a:ln>
                <a:noFill/>
              </a:ln>
              <a:solidFill>
                <a:sysClr val="windowText" lastClr="000000"/>
              </a:solidFill>
              <a:effectLst/>
              <a:uLnTx/>
              <a:uFillTx/>
              <a:latin typeface="Calibri" panose="020F0502020204030204" pitchFamily="34" charset="0"/>
              <a:ea typeface="+mn-ea"/>
            </a:endParaRPr>
          </a:p>
        </p:txBody>
      </p:sp>
    </p:spTree>
    <p:extLst>
      <p:ext uri="{BB962C8B-B14F-4D97-AF65-F5344CB8AC3E}">
        <p14:creationId xmlns:p14="http://schemas.microsoft.com/office/powerpoint/2010/main" val="31710216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rmAutofit fontScale="90000"/>
          </a:bodyPr>
          <a:lstStyle/>
          <a:p>
            <a:r>
              <a:rPr lang="es-US" dirty="0" smtClean="0"/>
              <a:t>Estatus Migratorios Elegibles- </a:t>
            </a:r>
            <a:r>
              <a:rPr lang="es-US" sz="3600" dirty="0" smtClean="0"/>
              <a:t/>
            </a:r>
            <a:br>
              <a:rPr lang="es-US" sz="3600" dirty="0" smtClean="0"/>
            </a:br>
            <a:r>
              <a:rPr lang="es-US" sz="3600" dirty="0" smtClean="0"/>
              <a:t>Continuación</a:t>
            </a:r>
            <a:endParaRPr lang="es-US" sz="2400" dirty="0">
              <a:solidFill>
                <a:srgbClr val="FFCC00"/>
              </a:solidFill>
            </a:endParaRPr>
          </a:p>
        </p:txBody>
      </p:sp>
      <p:sp>
        <p:nvSpPr>
          <p:cNvPr id="2" name="Content Placeholder 1"/>
          <p:cNvSpPr>
            <a:spLocks noGrp="1"/>
          </p:cNvSpPr>
          <p:nvPr>
            <p:ph idx="1"/>
          </p:nvPr>
        </p:nvSpPr>
        <p:spPr>
          <a:xfrm>
            <a:off x="438150" y="1341437"/>
            <a:ext cx="8382000" cy="4525963"/>
          </a:xfrm>
        </p:spPr>
        <p:txBody>
          <a:bodyPr>
            <a:normAutofit lnSpcReduction="10000"/>
          </a:bodyPr>
          <a:lstStyle/>
          <a:p>
            <a:pPr>
              <a:buFont typeface="Wingdings" panose="05000000000000000000" pitchFamily="2" charset="2"/>
              <a:buChar char="§"/>
            </a:pPr>
            <a:r>
              <a:rPr lang="es-US" sz="2800" dirty="0" smtClean="0"/>
              <a:t>Solicitantes de: </a:t>
            </a:r>
            <a:endParaRPr lang="es-US" dirty="0" smtClean="0"/>
          </a:p>
          <a:p>
            <a:pPr marL="695325" lvl="1" indent="-349250"/>
            <a:r>
              <a:rPr lang="es-US" sz="2400" dirty="0" smtClean="0"/>
              <a:t>Estatus de protección temporal con autorización de empleo</a:t>
            </a:r>
          </a:p>
          <a:p>
            <a:pPr marL="695325" lvl="1" indent="-349250">
              <a:buFont typeface="Arial" panose="020B0604020202020204" pitchFamily="34" charset="0"/>
              <a:buChar char="•"/>
            </a:pPr>
            <a:r>
              <a:rPr lang="es-US" sz="2400" dirty="0" smtClean="0"/>
              <a:t>Estatus especial de inmigrante juvenil </a:t>
            </a:r>
          </a:p>
          <a:p>
            <a:pPr marL="695325" lvl="1" indent="-349250"/>
            <a:r>
              <a:rPr lang="es-US" sz="2400" dirty="0" smtClean="0"/>
              <a:t>Visa de víctima de tráfico de personas </a:t>
            </a:r>
          </a:p>
          <a:p>
            <a:pPr marL="695325" lvl="1" indent="-349250">
              <a:buFont typeface="Arial" panose="020B0604020202020204" pitchFamily="34" charset="0"/>
              <a:buChar char="•"/>
            </a:pPr>
            <a:r>
              <a:rPr lang="es-US" sz="2400" dirty="0" smtClean="0"/>
              <a:t>Ajuste al estatus de residente permanente legal (con solicitud de visa aprobada)</a:t>
            </a:r>
          </a:p>
          <a:p>
            <a:pPr marL="695325" lvl="1" indent="-349250">
              <a:buFont typeface="Arial" panose="020B0604020202020204" pitchFamily="34" charset="0"/>
              <a:buChar char="•"/>
            </a:pPr>
            <a:r>
              <a:rPr lang="es-US" sz="2400" dirty="0" smtClean="0"/>
              <a:t>Asilo* </a:t>
            </a:r>
          </a:p>
          <a:p>
            <a:pPr marL="695325" lvl="1" indent="-349250">
              <a:buFont typeface="Arial" panose="020B0604020202020204" pitchFamily="34" charset="0"/>
              <a:buChar char="•"/>
            </a:pPr>
            <a:r>
              <a:rPr lang="es-US" sz="2400" dirty="0" smtClean="0"/>
              <a:t>Suspensión de deportación o suspensión de expulsión, conforme a las leyes migratorias o a la Convención contra la Tortura (CAT)*</a:t>
            </a:r>
          </a:p>
          <a:p>
            <a:pPr marL="0" indent="0">
              <a:buNone/>
            </a:pPr>
            <a:r>
              <a:rPr lang="en-US" dirty="0" smtClean="0"/>
              <a:t>	</a:t>
            </a:r>
          </a:p>
          <a:p>
            <a:endParaRPr lang="es-US" dirty="0"/>
          </a:p>
        </p:txBody>
      </p:sp>
      <p:sp>
        <p:nvSpPr>
          <p:cNvPr id="8" name="TextBox 7"/>
          <p:cNvSpPr txBox="1"/>
          <p:nvPr/>
        </p:nvSpPr>
        <p:spPr>
          <a:xfrm>
            <a:off x="419100" y="5257800"/>
            <a:ext cx="8305800" cy="1015663"/>
          </a:xfrm>
          <a:prstGeom prst="rect">
            <a:avLst/>
          </a:prstGeom>
          <a:noFill/>
        </p:spPr>
        <p:txBody>
          <a:bodyPr wrap="square" rtlCol="0">
            <a:spAutoFit/>
          </a:bodyPr>
          <a:lstStyle/>
          <a:p>
            <a:r>
              <a:rPr lang="es-US" sz="2000" dirty="0" smtClean="0"/>
              <a:t>*Los solicitantes de asilo son elegibles para una cobertura del Mercado solo si se les otorgó una autorización de trabajo o si son menores de 14 años y han tenido una solicitud pendiente durante al menos 180 días.</a:t>
            </a:r>
            <a:endParaRPr lang="es-US" sz="2000" dirty="0"/>
          </a:p>
        </p:txBody>
      </p:sp>
      <p:sp>
        <p:nvSpPr>
          <p:cNvPr id="11" name="Date Placeholder 2"/>
          <p:cNvSpPr txBox="1">
            <a:spLocks/>
          </p:cNvSpPr>
          <p:nvPr/>
        </p:nvSpPr>
        <p:spPr>
          <a:xfrm>
            <a:off x="457200" y="634047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Calibri" panose="020F0502020204030204" pitchFamily="34" charset="0"/>
              </a:rPr>
              <a:t>Noviembre de 2015</a:t>
            </a:r>
            <a:endParaRPr kumimoji="0" lang="es-US" sz="1200" b="0" i="0" u="none" strike="noStrike" kern="1200" cap="none" spc="0" normalizeH="0" baseline="0" noProof="0" dirty="0">
              <a:ln>
                <a:noFill/>
              </a:ln>
              <a:solidFill>
                <a:prstClr val="black"/>
              </a:solidFill>
              <a:effectLst/>
              <a:uLnTx/>
              <a:uFillTx/>
              <a:latin typeface="Calibri" panose="020F0502020204030204" pitchFamily="34" charset="0"/>
              <a:ea typeface="+mn-ea"/>
            </a:endParaRPr>
          </a:p>
        </p:txBody>
      </p:sp>
      <p:sp>
        <p:nvSpPr>
          <p:cNvPr id="9" name="Footer Placeholder 4"/>
          <p:cNvSpPr txBox="1">
            <a:spLocks/>
          </p:cNvSpPr>
          <p:nvPr/>
        </p:nvSpPr>
        <p:spPr>
          <a:xfrm>
            <a:off x="2590800" y="6340475"/>
            <a:ext cx="39624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smtClean="0">
                <a:ln>
                  <a:noFill/>
                </a:ln>
                <a:solidFill>
                  <a:prstClr val="black"/>
                </a:solidFill>
                <a:effectLst/>
                <a:uLnTx/>
                <a:uFillTx/>
                <a:latin typeface="Calibri" panose="020F0502020204030204" pitchFamily="34" charset="0"/>
              </a:rPr>
              <a:t>Mercado para familias de inmigrantes</a:t>
            </a:r>
            <a:endParaRPr kumimoji="0" lang="es-US" sz="1200" b="0" i="0" u="none" strike="noStrike" kern="0" cap="none" spc="0" normalizeH="0" baseline="0" noProof="0" dirty="0">
              <a:ln>
                <a:noFill/>
              </a:ln>
              <a:solidFill>
                <a:prstClr val="black"/>
              </a:solidFill>
              <a:effectLst/>
              <a:uLnTx/>
              <a:uFillTx/>
              <a:latin typeface="Calibri" panose="020F0502020204030204" pitchFamily="34" charset="0"/>
              <a:ea typeface="+mn-ea"/>
            </a:endParaRPr>
          </a:p>
        </p:txBody>
      </p:sp>
      <p:sp>
        <p:nvSpPr>
          <p:cNvPr id="10" name="Slide Number Placeholder 7"/>
          <p:cNvSpPr txBox="1">
            <a:spLocks/>
          </p:cNvSpPr>
          <p:nvPr/>
        </p:nvSpPr>
        <p:spPr>
          <a:xfrm>
            <a:off x="6553200" y="6340475"/>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solidFill>
                <a:latin typeface="Calibri" panose="020F0502020204030204" pitchFamily="34" charset="0"/>
                <a:ea typeface="+mn-ea"/>
                <a:cs typeface="Calibri" panose="020F050202020403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C7DC1E6-81B2-456F-AAD5-518541D82B07}" type="slidenum">
              <a:rPr kumimoji="0" lang="en-US" b="0" i="0" u="none" strike="noStrike" kern="0" cap="none" spc="0" normalizeH="0" baseline="0" noProof="0" smtClean="0">
                <a:ln>
                  <a:noFill/>
                </a:ln>
                <a:solidFill>
                  <a:sysClr val="windowText" lastClr="000000"/>
                </a:solidFill>
                <a:effectLst/>
                <a:uLnTx/>
                <a:uFillTx/>
                <a:latin typeface="Calibri" panose="020F0502020204030204" pitchFamily="34" charset="0"/>
                <a:ea typeface="+mn-ea"/>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US" b="0" i="0" u="none" strike="noStrike" kern="0" cap="none" spc="0" normalizeH="0" baseline="0" noProof="0" dirty="0">
              <a:ln>
                <a:noFill/>
              </a:ln>
              <a:solidFill>
                <a:sysClr val="windowText" lastClr="000000"/>
              </a:solidFill>
              <a:effectLst/>
              <a:uLnTx/>
              <a:uFillTx/>
              <a:latin typeface="Calibri" panose="020F0502020204030204" pitchFamily="34" charset="0"/>
              <a:ea typeface="+mn-ea"/>
            </a:endParaRPr>
          </a:p>
        </p:txBody>
      </p:sp>
    </p:spTree>
    <p:extLst>
      <p:ext uri="{BB962C8B-B14F-4D97-AF65-F5344CB8AC3E}">
        <p14:creationId xmlns:p14="http://schemas.microsoft.com/office/powerpoint/2010/main" val="130983636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2&quot; unique_id=&quot;10002&quot;&gt;&lt;object type=&quot;3&quot; unique_id=&quot;10022&quot;&gt;&lt;property id=&quot;20148&quot; value=&quot;5&quot;/&gt;&lt;property id=&quot;20300&quot; value=&quot;Slide 7 - &amp;quot;Eligibility and Enrollment  in the Individual Market&amp;quot;&quot;/&gt;&lt;property id=&quot;20307&quot; value=&quot;349&quot;/&gt;&lt;/object&gt;&lt;object type=&quot;3&quot; unique_id=&quot;10030&quot;&gt;&lt;property id=&quot;20148&quot; value=&quot;5&quot;/&gt;&lt;property id=&quot;20300&quot; value=&quot;Slide 21 - &amp;quot;Marketplace Affordability&amp;quot;&quot;/&gt;&lt;property id=&quot;20307&quot; value=&quot;421&quot;/&gt;&lt;/object&gt;&lt;object type=&quot;3&quot; unique_id=&quot;10099&quot;&gt;&lt;property id=&quot;20148&quot; value=&quot;5&quot;/&gt;&lt;property id=&quot;20300&quot; value=&quot;Slide 1 - &amp;quot; The Health Insurance Marketplace &amp;quot;&quot;/&gt;&lt;property id=&quot;20307&quot; value=&quot;499&quot;/&gt;&lt;/object&gt;&lt;object type=&quot;3&quot; unique_id=&quot;10101&quot;&gt;&lt;property id=&quot;20148&quot; value=&quot;5&quot;/&gt;&lt;property id=&quot;20300&quot; value=&quot;Slide 8 - &amp;quot;Eligible Immigrants – “Lawfully Present”&amp;quot;&quot;/&gt;&lt;property id=&quot;20307&quot; value=&quot;512&quot;/&gt;&lt;/object&gt;&lt;object type=&quot;3&quot; unique_id=&quot;10102&quot;&gt;&lt;property id=&quot;20148&quot; value=&quot;5&quot;/&gt;&lt;property id=&quot;20300&quot; value=&quot;Slide 9 - &amp;quot;Eligible Immigration Status&amp;quot;&quot;/&gt;&lt;property id=&quot;20307&quot; value=&quot;513&quot;/&gt;&lt;/object&gt;&lt;object type=&quot;3&quot; unique_id=&quot;10103&quot;&gt;&lt;property id=&quot;20148&quot; value=&quot;5&quot;/&gt;&lt;property id=&quot;20300&quot; value=&quot;Slide 10 - &amp;quot;Eligible Immigration Status Continued 2&amp;quot;&quot;/&gt;&lt;property id=&quot;20307&quot; value=&quot;514&quot;/&gt;&lt;/object&gt;&lt;object type=&quot;3&quot; unique_id=&quot;10104&quot;&gt;&lt;property id=&quot;20148&quot; value=&quot;5&quot;/&gt;&lt;property id=&quot;20300&quot; value=&quot;Slide 11 - &amp;quot;Eligible Immigration Status - Continued&amp;quot;&quot;/&gt;&lt;property id=&quot;20307&quot; value=&quot;531&quot;/&gt;&lt;/object&gt;&lt;object type=&quot;3&quot; unique_id=&quot;10105&quot;&gt;&lt;property id=&quot;20148&quot; value=&quot;5&quot;/&gt;&lt;property id=&quot;20300&quot; value=&quot;Slide 12 - &amp;quot;Eligible Immigration Status -- Continued&amp;quot;&quot;/&gt;&lt;property id=&quot;20307&quot; value=&quot;515&quot;/&gt;&lt;/object&gt;&lt;object type=&quot;3&quot; unique_id=&quot;10106&quot;&gt;&lt;property id=&quot;20148&quot; value=&quot;5&quot;/&gt;&lt;property id=&quot;20300&quot; value=&quot;Slide 13 - &amp;quot;Eligible Immigration Status --- Continued&amp;quot;&quot;/&gt;&lt;property id=&quot;20307&quot; value=&quot;516&quot;/&gt;&lt;/object&gt;&lt;object type=&quot;3&quot; unique_id=&quot;10107&quot;&gt;&lt;property id=&quot;20148&quot; value=&quot;5&quot;/&gt;&lt;property id=&quot;20300&quot; value=&quot;Slide 14 - &amp;quot;Immigration Status and Document Types&amp;quot;&quot;/&gt;&lt;property id=&quot;20307&quot; value=&quot;517&quot;/&gt;&lt;/object&gt;&lt;object type=&quot;3&quot; unique_id=&quot;10108&quot;&gt;&lt;property id=&quot;20148&quot; value=&quot;5&quot;/&gt;&lt;property id=&quot;20300&quot; value=&quot;Slide 15 - &amp;quot;Immigration Status and Document  Types (Continued)&amp;quot;&quot;/&gt;&lt;property id=&quot;20307&quot; value=&quot;534&quot;/&gt;&lt;/object&gt;&lt;object type=&quot;3&quot; unique_id=&quot;10109&quot;&gt;&lt;property id=&quot;20148&quot; value=&quot;5&quot;/&gt;&lt;property id=&quot;20300&quot; value=&quot;Slide 16 - &amp;quot;Immigration Status and Document  Types (Cont.) &amp;quot;&quot;/&gt;&lt;property id=&quot;20307&quot; value=&quot;518&quot;/&gt;&lt;/object&gt;&lt;object type=&quot;3&quot; unique_id=&quot;10110&quot;&gt;&lt;property id=&quot;20148&quot; value=&quot;5&quot;/&gt;&lt;property id=&quot;20300&quot; value=&quot;Slide 17 - &amp;quot;Additional Documents to Prove Eligibility &amp;quot;&quot;/&gt;&lt;property id=&quot;20307&quot; value=&quot;519&quot;/&gt;&lt;/object&gt;&lt;object type=&quot;3&quot; unique_id=&quot;10114&quot;&gt;&lt;property id=&quot;20148&quot; value=&quot;5&quot;/&gt;&lt;property id=&quot;20300&quot; value=&quot;Slide 27 - &amp;quot; Immigrant Access to Medicaid and the Children’s Health Insurance Program (CHIP) &amp;quot;&quot;/&gt;&lt;property id=&quot;20307&quot; value=&quot;521&quot;/&gt;&lt;/object&gt;&lt;object type=&quot;3&quot; unique_id=&quot;10115&quot;&gt;&lt;property id=&quot;20148&quot; value=&quot;5&quot;/&gt;&lt;property id=&quot;20300&quot; value=&quot;Slide 28 - &amp;quot;Immigrant Access to Medicaid and CHIP (Qualified non-citizens)&amp;quot;&quot;/&gt;&lt;property id=&quot;20307&quot; value=&quot;532&quot;/&gt;&lt;/object&gt;&lt;object type=&quot;3&quot; unique_id=&quot;10116&quot;&gt;&lt;property id=&quot;20148&quot; value=&quot;5&quot;/&gt;&lt;property id=&quot;20300&quot; value=&quot;Slide 29 - &amp;quot;Immigrant Access to Medicaid and CHIP (Exceptions to the 5-year Waiting Period)&amp;quot;&quot;/&gt;&lt;property id=&quot;20307&quot; value=&quot;533&quot;/&gt;&lt;/object&gt;&lt;object type=&quot;3&quot; unique_id=&quot;10125&quot;&gt;&lt;property id=&quot;20148&quot; value=&quot;5&quot;/&gt;&lt;property id=&quot;20300&quot; value=&quot;Slide 49 - &amp;quot;Key Points to Remember&amp;quot;&quot;/&gt;&lt;property id=&quot;20307&quot; value=&quot;530&quot;/&gt;&lt;/object&gt;&lt;object type=&quot;3&quot; unique_id=&quot;143002&quot;&gt;&lt;property id=&quot;20148&quot; value=&quot;5&quot;/&gt;&lt;property id=&quot;20300&quot; value=&quot;Slide 25 - &amp;quot; Eligible Immigrants and Lower Costs &amp;quot;&quot;/&gt;&lt;property id=&quot;20307&quot; value=&quot;539&quot;/&gt;&lt;/object&gt;&lt;object type=&quot;3&quot; unique_id=&quot;143003&quot;&gt;&lt;property id=&quot;20148&quot; value=&quot;5&quot;/&gt;&lt;property id=&quot;20300&quot; value=&quot;Slide 30 - &amp;quot;Medicaid and the Marketplace&amp;quot;&quot;/&gt;&lt;property id=&quot;20307&quot; value=&quot;541&quot;/&gt;&lt;/object&gt;&lt;object type=&quot;3&quot; unique_id=&quot;143005&quot;&gt;&lt;property id=&quot;20148&quot; value=&quot;5&quot;/&gt;&lt;property id=&quot;20300&quot; value=&quot;Slide 2 - &amp;quot;What Is the Health Insurance Marketplace?&amp;quot;&quot;/&gt;&lt;property id=&quot;20307&quot; value=&quot;542&quot;/&gt;&lt;/object&gt;&lt;object type=&quot;3&quot; unique_id=&quot;143006&quot;&gt;&lt;property id=&quot;20148&quot; value=&quot;5&quot;/&gt;&lt;property id=&quot;20300&quot; value=&quot;Slide 3 - &amp;quot;How the Health Insurance Marketplace Works&amp;quot;&quot;/&gt;&lt;property id=&quot;20307&quot; value=&quot;543&quot;/&gt;&lt;/object&gt;&lt;object type=&quot;3&quot; unique_id=&quot;143007&quot;&gt;&lt;property id=&quot;20148&quot; value=&quot;5&quot;/&gt;&lt;property id=&quot;20300&quot; value=&quot;Slide 4 - &amp;quot;Qualified Health Plans Cover Essential Health Benefits&amp;quot;&quot;/&gt;&lt;property id=&quot;20307&quot; value=&quot;544&quot;/&gt;&lt;/object&gt;&lt;object type=&quot;3&quot; unique_id=&quot;143008&quot;&gt;&lt;property id=&quot;20148&quot; value=&quot;5&quot;/&gt;&lt;property id=&quot;20300&quot; value=&quot;Slide 5 - &amp;quot;Health Plan Categories&amp;quot;&quot;/&gt;&lt;property id=&quot;20307&quot; value=&quot;545&quot;/&gt;&lt;/object&gt;&lt;object type=&quot;3&quot; unique_id=&quot;143009&quot;&gt;&lt;property id=&quot;20148&quot; value=&quot;5&quot;/&gt;&lt;property id=&quot;20300&quot; value=&quot;Slide 6 - &amp;quot;Catastrophic Health Plans&amp;quot;&quot;/&gt;&lt;property id=&quot;20307&quot; value=&quot;546&quot;/&gt;&lt;/object&gt;&lt;object type=&quot;3&quot; unique_id=&quot;143010&quot;&gt;&lt;property id=&quot;20148&quot; value=&quot;5&quot;/&gt;&lt;property id=&quot;20300&quot; value=&quot;Slide 18 - &amp;quot;When You Can Enroll in Coverage&amp;quot;&quot;/&gt;&lt;property id=&quot;20307&quot; value=&quot;566&quot;/&gt;&lt;/object&gt;&lt;object type=&quot;3&quot; unique_id=&quot;143011&quot;&gt;&lt;property id=&quot;20148&quot; value=&quot;5&quot;/&gt;&lt;property id=&quot;20300&quot; value=&quot;Slide 19 - &amp;quot;How to Use a Special Enrollment Period (SEP)  for a Life Change&amp;quot;&quot;/&gt;&lt;property id=&quot;20307&quot; value=&quot;567&quot;/&gt;&lt;/object&gt;&lt;object type=&quot;3&quot; unique_id=&quot;143012&quot;&gt;&lt;property id=&quot;20148&quot; value=&quot;5&quot;/&gt;&lt;property id=&quot;20300&quot; value=&quot;Slide 20 - &amp;quot;Gather Important Information&amp;quot;&quot;/&gt;&lt;property id=&quot;20307&quot; value=&quot;568&quot;/&gt;&lt;/object&gt;&lt;object type=&quot;3&quot; unique_id=&quot;143013&quot;&gt;&lt;property id=&quot;20148&quot; value=&quot;5&quot;/&gt;&lt;property id=&quot;20300&quot; value=&quot;Slide 22 - &amp;quot;Lower Premium Costs&amp;quot;&quot;/&gt;&lt;property id=&quot;20307&quot; value=&quot;547&quot;/&gt;&lt;/object&gt;&lt;object type=&quot;3&quot; unique_id=&quot;143014&quot;&gt;&lt;property id=&quot;20148&quot; value=&quot;5&quot;/&gt;&lt;property id=&quot;20300&quot; value=&quot;Slide 23 - &amp;quot;Ways to Use a Premium Tax Credit (PTC)&amp;quot;&quot;/&gt;&lt;property id=&quot;20307&quot; value=&quot;548&quot;/&gt;&lt;/object&gt;&lt;object type=&quot;3&quot; unique_id=&quot;143015&quot;&gt;&lt;property id=&quot;20148&quot; value=&quot;5&quot;/&gt;&lt;property id=&quot;20300&quot; value=&quot;Slide 24 - &amp;quot;Who’s Eligible for Cost-Sharing Reductions?&amp;quot;&quot;/&gt;&lt;property id=&quot;20307&quot; value=&quot;549&quot;/&gt;&lt;/object&gt;&lt;object type=&quot;3&quot; unique_id=&quot;143016&quot;&gt;&lt;property id=&quot;20148&quot; value=&quot;5&quot;/&gt;&lt;property id=&quot;20300&quot; value=&quot;Slide 26 - &amp;quot; Eligibility—Medicaid Expansion  &amp;quot;&quot;/&gt;&lt;property id=&quot;20307&quot; value=&quot;550&quot;/&gt;&lt;/object&gt;&lt;object type=&quot;3&quot; unique_id=&quot;143017&quot;&gt;&lt;property id=&quot;20148&quot; value=&quot;5&quot;/&gt;&lt;property id=&quot;20300&quot; value=&quot;Slide 31 - &amp;quot;Everyone Must:&amp;quot;&quot;/&gt;&lt;property id=&quot;20307&quot; value=&quot;569&quot;/&gt;&lt;/object&gt;&lt;object type=&quot;3&quot; unique_id=&quot;143018&quot;&gt;&lt;property id=&quot;20148&quot; value=&quot;5&quot;/&gt;&lt;property id=&quot;20300&quot; value=&quot;Slide 32 - &amp;quot;How much is the fee?&amp;quot;&quot;/&gt;&lt;property id=&quot;20307&quot; value=&quot;570&quot;/&gt;&lt;/object&gt;&lt;object type=&quot;3&quot; unique_id=&quot;143019&quot;&gt;&lt;property id=&quot;20148&quot; value=&quot;5&quot;/&gt;&lt;property id=&quot;20300&quot; value=&quot;Slide 33 - &amp;quot;4 Ways to Get Marketplace Coverage&amp;quot;&quot;/&gt;&lt;property id=&quot;20307&quot; value=&quot;551&quot;/&gt;&lt;/object&gt;&lt;object type=&quot;3&quot; unique_id=&quot;143020&quot;&gt;&lt;property id=&quot;20148&quot; value=&quot;5&quot;/&gt;&lt;property id=&quot;20300&quot; value=&quot;Slide 34 - &amp;quot;Application and Eligibility&amp;quot;&quot;/&gt;&lt;property id=&quot;20307&quot; value=&quot;553&quot;/&gt;&lt;/object&gt;&lt;object type=&quot;3&quot; unique_id=&quot;143021&quot;&gt;&lt;property id=&quot;20148&quot; value=&quot;5&quot;/&gt;&lt;property id=&quot;20300&quot; value=&quot;Slide 35 - &amp;quot;The Coverage Application&amp;quot;&quot;/&gt;&lt;property id=&quot;20307&quot; value=&quot;554&quot;/&gt;&lt;/object&gt;&lt;object type=&quot;3&quot; unique_id=&quot;143022&quot;&gt;&lt;property id=&quot;20148&quot; value=&quot;5&quot;/&gt;&lt;property id=&quot;20300&quot; value=&quot;Slide 36 - &amp;quot; Disclosure of Immigration Status &amp;quot;&quot;/&gt;&lt;property id=&quot;20307&quot; value=&quot;560&quot;/&gt;&lt;/object&gt;&lt;object type=&quot;3&quot; unique_id=&quot;143023&quot;&gt;&lt;property id=&quot;20148&quot; value=&quot;5&quot;/&gt;&lt;property id=&quot;20300&quot; value=&quot;Slide 37 - &amp;quot; Mixed Status Families Options for Care and Coverage &amp;quot;&quot;/&gt;&lt;property id=&quot;20307&quot; value=&quot;572&quot;/&gt;&lt;/object&gt;&lt;object type=&quot;3&quot; unique_id=&quot;143024&quot;&gt;&lt;property id=&quot;20148&quot; value=&quot;5&quot;/&gt;&lt;property id=&quot;20300&quot; value=&quot;Slide 38 - &amp;quot; Data Matching Issues  &amp;quot;&quot;/&gt;&lt;property id=&quot;20307&quot; value=&quot;576&quot;/&gt;&lt;/object&gt;&lt;object type=&quot;3&quot; unique_id=&quot;143025&quot;&gt;&lt;property id=&quot;20148&quot; value=&quot;5&quot;/&gt;&lt;property id=&quot;20300&quot; value=&quot;Slide 39 - &amp;quot; Data Matching Issues Continued  &amp;quot;&quot;/&gt;&lt;property id=&quot;20307&quot; value=&quot;577&quot;/&gt;&lt;/object&gt;&lt;object type=&quot;3&quot; unique_id=&quot;143026&quot;&gt;&lt;property id=&quot;20148&quot; value=&quot;5&quot;/&gt;&lt;property id=&quot;20300&quot; value=&quot;Slide 40 - &amp;quot;Premium Payment&amp;quot;&quot;/&gt;&lt;property id=&quot;20307&quot; value=&quot;555&quot;/&gt;&lt;/object&gt;&lt;object type=&quot;3&quot; unique_id=&quot;143027&quot;&gt;&lt;property id=&quot;20148&quot; value=&quot;5&quot;/&gt;&lt;property id=&quot;20300&quot; value=&quot;Slide 41 - &amp;quot;Undocumented Immigrants&amp;quot;&quot;/&gt;&lt;property id=&quot;20307&quot; value=&quot;561&quot;/&gt;&lt;/object&gt;&lt;object type=&quot;3&quot; unique_id=&quot;143028&quot;&gt;&lt;property id=&quot;20148&quot; value=&quot;5&quot;/&gt;&lt;property id=&quot;20300&quot; value=&quot;Slide 42 - &amp;quot; Additional Information for Immigrant Families &amp;quot;&quot;/&gt;&lt;property id=&quot;20307&quot; value=&quot;562&quot;/&gt;&lt;/object&gt;&lt;object type=&quot;3&quot; unique_id=&quot;143029&quot;&gt;&lt;property id=&quot;20148&quot; value=&quot;5&quot;/&gt;&lt;property id=&quot;20300&quot; value=&quot;Slide 43 - &amp;quot;Enrollment Assistance&amp;quot;&quot;/&gt;&lt;property id=&quot;20307&quot; value=&quot;556&quot;/&gt;&lt;/object&gt;&lt;object type=&quot;3&quot; unique_id=&quot;143030&quot;&gt;&lt;property id=&quot;20148&quot; value=&quot;5&quot;/&gt;&lt;property id=&quot;20300&quot; value=&quot;Slide 44 - &amp;quot;Marketplace Call Center&amp;quot;&quot;/&gt;&lt;property id=&quot;20307&quot; value=&quot;557&quot;/&gt;&lt;/object&gt;&lt;object type=&quot;3&quot; unique_id=&quot;143031&quot;&gt;&lt;property id=&quot;20148&quot; value=&quot;5&quot;/&gt;&lt;property id=&quot;20300&quot; value=&quot;Slide 45 - &amp;quot;Getting Help in a Language Other than English&amp;quot;&quot;/&gt;&lt;property id=&quot;20307&quot; value=&quot;563&quot;/&gt;&lt;/object&gt;&lt;object type=&quot;3&quot; unique_id=&quot;143032&quot;&gt;&lt;property id=&quot;20148&quot; value=&quot;5&quot;/&gt;&lt;property id=&quot;20300&quot; value=&quot;Slide 46 - &amp;quot;SHOP Call Center&amp;quot;&quot;/&gt;&lt;property id=&quot;20307&quot; value=&quot;558&quot;/&gt;&lt;/object&gt;&lt;object type=&quot;3&quot; unique_id=&quot;143033&quot;&gt;&lt;property id=&quot;20148&quot; value=&quot;5&quot;/&gt;&lt;property id=&quot;20300&quot; value=&quot;Slide 47 - &amp;quot;In-Person Assistance&amp;quot;&quot;/&gt;&lt;property id=&quot;20307&quot; value=&quot;559&quot;/&gt;&lt;/object&gt;&lt;object type=&quot;3&quot; unique_id=&quot;143034&quot;&gt;&lt;property id=&quot;20148&quot; value=&quot;5&quot;/&gt;&lt;property id=&quot;20300&quot; value=&quot;Slide 48 - &amp;quot; How to Help Immigrants during the Enrollment Process  &amp;quot;&quot;/&gt;&lt;property id=&quot;20307&quot; value=&quot;578&quot;/&gt;&lt;/object&gt;&lt;object type=&quot;3&quot; unique_id=&quot;143035&quot;&gt;&lt;property id=&quot;20148&quot; value=&quot;5&quot;/&gt;&lt;property id=&quot;20300&quot; value=&quot;Slide 50 - &amp;quot;Resources for Immigrant Families&amp;quot;&quot;/&gt;&lt;property id=&quot;20307&quot; value=&quot;571&quot;/&gt;&lt;/object&gt;&lt;object type=&quot;3&quot; unique_id=&quot;143036&quot;&gt;&lt;property id=&quot;20148&quot; value=&quot;5&quot;/&gt;&lt;property id=&quot;20300&quot; value=&quot;Slide 51 - &amp;quot;Additional Resources for Immigrant Families&amp;quot;&quot;/&gt;&lt;property id=&quot;20307&quot; value=&quot;574&quot;/&gt;&lt;/object&gt;&lt;object type=&quot;3&quot; unique_id=&quot;143037&quot;&gt;&lt;property id=&quot;20148&quot; value=&quot;5&quot;/&gt;&lt;property id=&quot;20300&quot; value=&quot;Slide 52 - &amp;quot;From Coverage to Care&amp;quot;&quot;/&gt;&lt;property id=&quot;20307&quot; value=&quot;575&quot;/&gt;&lt;/object&gt;&lt;object type=&quot;3&quot; unique_id=&quot;143038&quot;&gt;&lt;property id=&quot;20148&quot; value=&quot;5&quot;/&gt;&lt;property id=&quot;20300&quot; value=&quot;Slide 53 - &amp;quot;Marketplace.cms.gov&amp;quot;&quot;/&gt;&lt;property id=&quot;20307&quot; value=&quot;573&quot;/&gt;&lt;/object&gt;&lt;object type=&quot;3&quot; unique_id=&quot;143039&quot;&gt;&lt;property id=&quot;20148&quot; value=&quot;5&quot;/&gt;&lt;property id=&quot;20300&quot; value=&quot;Slide 54 - &amp;quot; Want More Information  about the Marketplace? &amp;quot;&quot;/&gt;&lt;property id=&quot;20307&quot; value=&quot;565&quot;/&gt;&lt;/object&gt;&lt;/object&gt;&lt;object type=&quot;8&quot; unique_id=&quot;10098&quot;&gt;&lt;/object&gt;&lt;/object&gt;&lt;/database&gt;"/>
  <p:tag name="SECTOMILLISECCONVERTED" val="1"/>
</p:tagLst>
</file>

<file path=ppt/theme/theme1.xml><?xml version="1.0" encoding="utf-8"?>
<a:theme xmlns:a="http://schemas.openxmlformats.org/drawingml/2006/main" name="2_CMS_template">
  <a:themeElements>
    <a:clrScheme name="CMS">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lgn="ctr">
          <a:defRPr sz="3600" b="1" dirty="0">
            <a:latin typeface="+mj-lt"/>
            <a:ea typeface="+mj-ea"/>
            <a:cs typeface="+mj-cs"/>
          </a:defRPr>
        </a:defPPr>
      </a:lstStyle>
    </a:tx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CMS_template">
  <a:themeElements>
    <a:clrScheme name="CMS">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CMS_template">
  <a:themeElements>
    <a:clrScheme name="CMS">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7_CMS_template">
  <a:themeElements>
    <a:clrScheme name="CMS">
      <a:dk1>
        <a:sysClr val="windowText" lastClr="000000"/>
      </a:dk1>
      <a:lt1>
        <a:sysClr val="window" lastClr="FFFFFF"/>
      </a:lt1>
      <a:dk2>
        <a:srgbClr val="1F497D"/>
      </a:dk2>
      <a:lt2>
        <a:srgbClr val="6B94C7"/>
      </a:lt2>
      <a:accent1>
        <a:srgbClr val="2F527D"/>
      </a:accent1>
      <a:accent2>
        <a:srgbClr val="FAD94C"/>
      </a:accent2>
      <a:accent3>
        <a:srgbClr val="C0C0C0"/>
      </a:accent3>
      <a:accent4>
        <a:srgbClr val="FDF699"/>
      </a:accent4>
      <a:accent5>
        <a:srgbClr val="72A3C4"/>
      </a:accent5>
      <a:accent6>
        <a:srgbClr val="5C5C5C"/>
      </a:accent6>
      <a:hlink>
        <a:srgbClr val="000000"/>
      </a:hlink>
      <a:folHlink>
        <a:srgbClr val="00000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85266</TotalTime>
  <Words>16191</Words>
  <Application>Microsoft Office PowerPoint</Application>
  <PresentationFormat>On-screen Show (4:3)</PresentationFormat>
  <Paragraphs>882</Paragraphs>
  <Slides>48</Slides>
  <Notes>48</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48</vt:i4>
      </vt:variant>
    </vt:vector>
  </HeadingPairs>
  <TitlesOfParts>
    <vt:vector size="61" baseType="lpstr">
      <vt:lpstr>ＭＳ Ｐゴシック</vt:lpstr>
      <vt:lpstr>Arial</vt:lpstr>
      <vt:lpstr>Calibri</vt:lpstr>
      <vt:lpstr>Constantia</vt:lpstr>
      <vt:lpstr>Courier New</vt:lpstr>
      <vt:lpstr>Times New Roman</vt:lpstr>
      <vt:lpstr>Wingdings</vt:lpstr>
      <vt:lpstr>2_CMS_template</vt:lpstr>
      <vt:lpstr>8_Office Theme</vt:lpstr>
      <vt:lpstr>Custom Design</vt:lpstr>
      <vt:lpstr>4_CMS_template</vt:lpstr>
      <vt:lpstr>6_CMS_template</vt:lpstr>
      <vt:lpstr>7_CMS_template</vt:lpstr>
      <vt:lpstr> Mercados de Seguros Médicos </vt:lpstr>
      <vt:lpstr>¿Qué son los Mercados de Seguros Médicos?</vt:lpstr>
      <vt:lpstr>7 factores que las familias de inmigrantes deben saber sobre la cobertura del Mercado</vt:lpstr>
      <vt:lpstr>Elegibilidad e Inscripción en  el Mercado Individual</vt:lpstr>
      <vt:lpstr>Inmigrantes Elegibles – “Legalmente Presentes”</vt:lpstr>
      <vt:lpstr>Estatus Migratorios Elegibles  </vt:lpstr>
      <vt:lpstr>Estatus Migratorios Elegibles-  Continuación </vt:lpstr>
      <vt:lpstr>Estatus Migratorios Elegibles- Continuación </vt:lpstr>
      <vt:lpstr>Estatus Migratorios Elegibles-  Continuación</vt:lpstr>
      <vt:lpstr>Estatus Migratorios Elegibles-  Continuación </vt:lpstr>
      <vt:lpstr>Estatus Migratorios y Documentos Aceptables</vt:lpstr>
      <vt:lpstr>Estatus Migratorios y Documentos Aceptables- Continuación</vt:lpstr>
      <vt:lpstr>Estatus Migratorios y Documentos Aceptables- Continuación</vt:lpstr>
      <vt:lpstr>Documentos Adicionales para Demostrar Elegibilidad </vt:lpstr>
      <vt:lpstr>Cuándo Puede Inscribirse en una Cobertura</vt:lpstr>
      <vt:lpstr>Cómo Utilizar un Período Especial de Inscripción (SEP)  por un Evento de Vida que Califique</vt:lpstr>
      <vt:lpstr>Reúna Información Importante</vt:lpstr>
      <vt:lpstr>Asistencia Financiera</vt:lpstr>
      <vt:lpstr>Costos de Primas más Bajos en el Mercado</vt:lpstr>
      <vt:lpstr>Formas de Utilizar el Crédito  Fiscal para las Primas</vt:lpstr>
      <vt:lpstr>¿Quién es Elegible para las Reducciones de Gastos Compartidos?</vt:lpstr>
      <vt:lpstr> Inmigrantes elegibles y costos reducidos </vt:lpstr>
      <vt:lpstr> Expansión de Medicaid en 2015: 31 estados y el Distrito de Columbia </vt:lpstr>
      <vt:lpstr> Acceso de inmigrantes a Medicaid y al Programa de Seguro Médico para Niños (CHIP) </vt:lpstr>
      <vt:lpstr> Elegibilidad - Expansión de Medicaid  </vt:lpstr>
      <vt:lpstr>Acceso de inmigrantes a Medicaid y al CHIP (no ciudadanos calificados)</vt:lpstr>
      <vt:lpstr>Acceso de inmigrantes a Medicaid y CHIP (excepciones al período de espera de 5 años)</vt:lpstr>
      <vt:lpstr>Medicaid y el Mercado</vt:lpstr>
      <vt:lpstr>Todos deben:</vt:lpstr>
      <vt:lpstr>¿Qué valor tiene la cuota?</vt:lpstr>
      <vt:lpstr>Solicitud y elegibilidad</vt:lpstr>
      <vt:lpstr>Cómo inscribirse</vt:lpstr>
      <vt:lpstr> Solicitud de Estatus Migratorio </vt:lpstr>
      <vt:lpstr> Opciones de para Familias con Estatus Mixtos  </vt:lpstr>
      <vt:lpstr> Problemas Confirmando los Datos  </vt:lpstr>
      <vt:lpstr> Problemas Confirmando los Datos (continuación)  </vt:lpstr>
      <vt:lpstr>Pago de Primas Mensuales</vt:lpstr>
      <vt:lpstr>Inmigrantes Indocumentados</vt:lpstr>
      <vt:lpstr> Información Adicional para  Familias de Inmigrantes </vt:lpstr>
      <vt:lpstr>Ayuda para Inscribirse</vt:lpstr>
      <vt:lpstr>Centro de Llamadas del Mercado</vt:lpstr>
      <vt:lpstr>Cómo Solicitar Ayuda en Otros Idiomas</vt:lpstr>
      <vt:lpstr>Ayuda en Persona</vt:lpstr>
      <vt:lpstr> Cómo Ayudar a los Inmigrantes Durante el Proceso de Inscripción  </vt:lpstr>
      <vt:lpstr>Puntos Claves a Recordar</vt:lpstr>
      <vt:lpstr>Recursos para familias de inmigrantes</vt:lpstr>
      <vt:lpstr>Recursos Adicionales para Familias de Inmigrantes</vt:lpstr>
      <vt:lpstr> ¿Desea obtener más información sobre el Mercado? </vt:lpstr>
    </vt:vector>
  </TitlesOfParts>
  <Company>CMS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Affordable Care Act</dc:title>
  <dc:creator>CMS</dc:creator>
  <cp:lastModifiedBy>SUSAN GUSTAFSON</cp:lastModifiedBy>
  <cp:revision>2160</cp:revision>
  <cp:lastPrinted>2015-10-14T19:37:39Z</cp:lastPrinted>
  <dcterms:created xsi:type="dcterms:W3CDTF">2012-02-09T22:31:37Z</dcterms:created>
  <dcterms:modified xsi:type="dcterms:W3CDTF">2016-01-05T13:12:25Z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-100819859</vt:i4>
  </property>
  <property fmtid="{D5CDD505-2E9C-101B-9397-08002B2CF9AE}" pid="3" name="_NewReviewCycle">
    <vt:lpwstr/>
  </property>
  <property fmtid="{D5CDD505-2E9C-101B-9397-08002B2CF9AE}" pid="4" name="_EmailSubject">
    <vt:lpwstr>Marketplace Information for Immigrant Families</vt:lpwstr>
  </property>
  <property fmtid="{D5CDD505-2E9C-101B-9397-08002B2CF9AE}" pid="5" name="_AuthorEmail">
    <vt:lpwstr>David.Santana@cms.hhs.gov</vt:lpwstr>
  </property>
  <property fmtid="{D5CDD505-2E9C-101B-9397-08002B2CF9AE}" pid="6" name="_AuthorEmailDisplayName">
    <vt:lpwstr>Santana, David P. (CMS/OC)</vt:lpwstr>
  </property>
  <property fmtid="{D5CDD505-2E9C-101B-9397-08002B2CF9AE}" pid="7" name="_PreviousAdHocReviewCycleID">
    <vt:i4>208643128</vt:i4>
  </property>
</Properties>
</file>