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1" r:id="rId1"/>
    <p:sldMasterId id="2147483834" r:id="rId2"/>
  </p:sldMasterIdLst>
  <p:notesMasterIdLst>
    <p:notesMasterId r:id="rId39"/>
  </p:notesMasterIdLst>
  <p:handoutMasterIdLst>
    <p:handoutMasterId r:id="rId40"/>
  </p:handoutMasterIdLst>
  <p:sldIdLst>
    <p:sldId id="670" r:id="rId3"/>
    <p:sldId id="564" r:id="rId4"/>
    <p:sldId id="650" r:id="rId5"/>
    <p:sldId id="567" r:id="rId6"/>
    <p:sldId id="669" r:id="rId7"/>
    <p:sldId id="568" r:id="rId8"/>
    <p:sldId id="569" r:id="rId9"/>
    <p:sldId id="571" r:id="rId10"/>
    <p:sldId id="659" r:id="rId11"/>
    <p:sldId id="651" r:id="rId12"/>
    <p:sldId id="653" r:id="rId13"/>
    <p:sldId id="665" r:id="rId14"/>
    <p:sldId id="657" r:id="rId15"/>
    <p:sldId id="658" r:id="rId16"/>
    <p:sldId id="661" r:id="rId17"/>
    <p:sldId id="619" r:id="rId18"/>
    <p:sldId id="599" r:id="rId19"/>
    <p:sldId id="600" r:id="rId20"/>
    <p:sldId id="601" r:id="rId21"/>
    <p:sldId id="602" r:id="rId22"/>
    <p:sldId id="603" r:id="rId23"/>
    <p:sldId id="604" r:id="rId24"/>
    <p:sldId id="662" r:id="rId25"/>
    <p:sldId id="630" r:id="rId26"/>
    <p:sldId id="668" r:id="rId27"/>
    <p:sldId id="618" r:id="rId28"/>
    <p:sldId id="621" r:id="rId29"/>
    <p:sldId id="666" r:id="rId30"/>
    <p:sldId id="624" r:id="rId31"/>
    <p:sldId id="622" r:id="rId32"/>
    <p:sldId id="623" r:id="rId33"/>
    <p:sldId id="611" r:id="rId34"/>
    <p:sldId id="649" r:id="rId35"/>
    <p:sldId id="627" r:id="rId36"/>
    <p:sldId id="664" r:id="rId37"/>
    <p:sldId id="667"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C" lastIdx="50" clrIdx="0"/>
  <p:cmAuthor id="1" name="Valerie Perkins" initials="VP" lastIdx="5" clrIdx="1"/>
  <p:cmAuthor id="2" name="SUSAN GUSTAFSON" initials="SG" lastIdx="1" clrIdx="2"/>
  <p:cmAuthor id="3" name="Susan Hollman" initials="SH" lastIdx="1" clrIdx="3"/>
  <p:cmAuthor id="4" name="CCIIO" initials="CCIIO" lastIdx="11" clrIdx="4"/>
  <p:cmAuthor id="5" name="JOCELYN SWEET" initials="JS" lastIdx="2" clrIdx="5"/>
  <p:cmAuthor id="6" name="Catherine Curtis" initials="CC" lastIdx="56" clrIdx="6"/>
  <p:cmAuthor id="7" name="Krista Das" initials="KD" lastIdx="8" clrIdx="7"/>
  <p:cmAuthor id="8" name="Rachel Ryan" initials="RR" lastIdx="9" clrIdx="8"/>
  <p:cmAuthor id="9" name="KITTY MARX" initials="KM" lastIdx="4" clrIdx="9"/>
  <p:cmAuthor id="10" name="BROOKE BELL" initials="BB" lastIdx="1" clrIdx="10"/>
  <p:cmAuthor id="11" name="Amy Miner" initials="AM" lastIdx="6" clrIdx="11">
    <p:extLst/>
  </p:cmAuthor>
  <p:cmAuthor id="12" name="Erin Gordon" initials="EG" lastIdx="28" clrIdx="12">
    <p:extLst/>
  </p:cmAuthor>
  <p:cmAuthor id="13" name="Erin Pressley" initials="EP" lastIdx="7" clrIdx="1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DA6"/>
    <a:srgbClr val="FFFFFF"/>
    <a:srgbClr val="F8F8F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1" autoAdjust="0"/>
    <p:restoredTop sz="77675" autoAdjust="0"/>
  </p:normalViewPr>
  <p:slideViewPr>
    <p:cSldViewPr>
      <p:cViewPr varScale="1">
        <p:scale>
          <a:sx n="54" d="100"/>
          <a:sy n="54" d="100"/>
        </p:scale>
        <p:origin x="1098" y="72"/>
      </p:cViewPr>
      <p:guideLst>
        <p:guide orient="horz" pos="2160"/>
        <p:guide pos="2880"/>
      </p:guideLst>
    </p:cSldViewPr>
  </p:slideViewPr>
  <p:outlineViewPr>
    <p:cViewPr>
      <p:scale>
        <a:sx n="33" d="100"/>
        <a:sy n="33" d="100"/>
      </p:scale>
      <p:origin x="0" y="31692"/>
    </p:cViewPr>
  </p:outlineViewPr>
  <p:notesTextViewPr>
    <p:cViewPr>
      <p:scale>
        <a:sx n="125" d="100"/>
        <a:sy n="125" d="100"/>
      </p:scale>
      <p:origin x="0" y="0"/>
    </p:cViewPr>
  </p:notesTextViewPr>
  <p:sorterViewPr>
    <p:cViewPr varScale="1">
      <p:scale>
        <a:sx n="1" d="1"/>
        <a:sy n="1" d="1"/>
      </p:scale>
      <p:origin x="0" y="0"/>
    </p:cViewPr>
  </p:sorterViewPr>
  <p:notesViewPr>
    <p:cSldViewPr>
      <p:cViewPr>
        <p:scale>
          <a:sx n="180" d="100"/>
          <a:sy n="180" d="100"/>
        </p:scale>
        <p:origin x="1752" y="-87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39" cy="464820"/>
          </a:xfrm>
          <a:prstGeom prst="rect">
            <a:avLst/>
          </a:prstGeom>
        </p:spPr>
        <p:txBody>
          <a:bodyPr vert="horz" lIns="94199" tIns="47101" rIns="94199" bIns="47101" rtlCol="0"/>
          <a:lstStyle>
            <a:lvl1pPr algn="l">
              <a:defRPr sz="1200"/>
            </a:lvl1pPr>
          </a:lstStyle>
          <a:p>
            <a:endParaRPr lang="en-US" dirty="0"/>
          </a:p>
        </p:txBody>
      </p:sp>
      <p:sp>
        <p:nvSpPr>
          <p:cNvPr id="3" name="Date Placeholder 2"/>
          <p:cNvSpPr>
            <a:spLocks noGrp="1"/>
          </p:cNvSpPr>
          <p:nvPr>
            <p:ph type="dt" sz="quarter" idx="1"/>
          </p:nvPr>
        </p:nvSpPr>
        <p:spPr>
          <a:xfrm>
            <a:off x="3970943" y="0"/>
            <a:ext cx="3037839" cy="464820"/>
          </a:xfrm>
          <a:prstGeom prst="rect">
            <a:avLst/>
          </a:prstGeom>
        </p:spPr>
        <p:txBody>
          <a:bodyPr vert="horz" lIns="94199" tIns="47101" rIns="94199" bIns="47101" rtlCol="0"/>
          <a:lstStyle>
            <a:lvl1pPr algn="r">
              <a:defRPr sz="1200"/>
            </a:lvl1pPr>
          </a:lstStyle>
          <a:p>
            <a:endParaRPr lang="en-US" dirty="0"/>
          </a:p>
        </p:txBody>
      </p:sp>
      <p:sp>
        <p:nvSpPr>
          <p:cNvPr id="4" name="Footer Placeholder 3"/>
          <p:cNvSpPr>
            <a:spLocks noGrp="1"/>
          </p:cNvSpPr>
          <p:nvPr>
            <p:ph type="ftr" sz="quarter" idx="2"/>
          </p:nvPr>
        </p:nvSpPr>
        <p:spPr>
          <a:xfrm>
            <a:off x="6" y="8829967"/>
            <a:ext cx="3037839" cy="464820"/>
          </a:xfrm>
          <a:prstGeom prst="rect">
            <a:avLst/>
          </a:prstGeom>
        </p:spPr>
        <p:txBody>
          <a:bodyPr vert="horz" lIns="94199" tIns="47101" rIns="94199" bIns="4710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3" y="8829967"/>
            <a:ext cx="3037839" cy="464820"/>
          </a:xfrm>
          <a:prstGeom prst="rect">
            <a:avLst/>
          </a:prstGeom>
        </p:spPr>
        <p:txBody>
          <a:bodyPr vert="horz" lIns="94199" tIns="47101" rIns="94199" bIns="47101" rtlCol="0" anchor="b"/>
          <a:lstStyle>
            <a:lvl1pPr algn="r">
              <a:defRPr sz="1200"/>
            </a:lvl1pPr>
          </a:lstStyle>
          <a:p>
            <a:fld id="{0F10A56B-8756-4E99-8AC5-CE678E1D0E3E}" type="slidenum">
              <a:rPr lang="en-US" smtClean="0"/>
              <a:pPr/>
              <a:t>‹#›</a:t>
            </a:fld>
            <a:endParaRPr lang="es-US" dirty="0"/>
          </a:p>
        </p:txBody>
      </p:sp>
    </p:spTree>
    <p:extLst>
      <p:ext uri="{BB962C8B-B14F-4D97-AF65-F5344CB8AC3E}">
        <p14:creationId xmlns:p14="http://schemas.microsoft.com/office/powerpoint/2010/main" val="40924969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5325"/>
            <a:ext cx="4648200" cy="3487738"/>
          </a:xfrm>
          <a:prstGeom prst="rect">
            <a:avLst/>
          </a:prstGeom>
          <a:noFill/>
          <a:ln w="12700">
            <a:solidFill>
              <a:prstClr val="black"/>
            </a:solidFill>
          </a:ln>
        </p:spPr>
        <p:txBody>
          <a:bodyPr vert="horz" lIns="94199" tIns="47101" rIns="94199" bIns="47101"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4199" tIns="47101" rIns="94199" bIns="4710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43" y="8829967"/>
            <a:ext cx="3037839" cy="464820"/>
          </a:xfrm>
          <a:prstGeom prst="rect">
            <a:avLst/>
          </a:prstGeom>
        </p:spPr>
        <p:txBody>
          <a:bodyPr vert="horz" lIns="94199" tIns="47101" rIns="94199" bIns="47101" rtlCol="0" anchor="b"/>
          <a:lstStyle>
            <a:lvl1pPr algn="r">
              <a:defRPr sz="1200">
                <a:latin typeface="Calibri" pitchFamily="34" charset="0"/>
                <a:cs typeface="Calibri" pitchFamily="34" charset="0"/>
              </a:defRPr>
            </a:lvl1pPr>
          </a:lstStyle>
          <a:p>
            <a:fld id="{EFA87BB9-CDB7-42F1-A4FD-32CAE01FAC8B}" type="slidenum">
              <a:rPr lang="en-US" smtClean="0"/>
              <a:pPr/>
              <a:t>‹#›</a:t>
            </a:fld>
            <a:endParaRPr lang="es-US" dirty="0"/>
          </a:p>
        </p:txBody>
      </p:sp>
      <p:sp>
        <p:nvSpPr>
          <p:cNvPr id="9" name="Footer Placeholder 8"/>
          <p:cNvSpPr>
            <a:spLocks noGrp="1"/>
          </p:cNvSpPr>
          <p:nvPr>
            <p:ph type="ftr" sz="quarter" idx="4"/>
          </p:nvPr>
        </p:nvSpPr>
        <p:spPr>
          <a:xfrm>
            <a:off x="4" y="8830069"/>
            <a:ext cx="3037147" cy="464740"/>
          </a:xfrm>
          <a:prstGeom prst="rect">
            <a:avLst/>
          </a:prstGeom>
        </p:spPr>
        <p:txBody>
          <a:bodyPr vert="horz" lIns="91750" tIns="45877" rIns="91750" bIns="45877" rtlCol="0" anchor="b"/>
          <a:lstStyle>
            <a:lvl1pPr algn="l">
              <a:defRPr sz="1200"/>
            </a:lvl1pPr>
          </a:lstStyle>
          <a:p>
            <a:endParaRPr lang="en-US" dirty="0"/>
          </a:p>
        </p:txBody>
      </p:sp>
    </p:spTree>
    <p:extLst>
      <p:ext uri="{BB962C8B-B14F-4D97-AF65-F5344CB8AC3E}">
        <p14:creationId xmlns:p14="http://schemas.microsoft.com/office/powerpoint/2010/main" val="2470322102"/>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Bef>
        <a:spcPts val="600"/>
      </a:spcBef>
      <a:defRPr sz="1200" kern="1200">
        <a:solidFill>
          <a:schemeClr val="tx1"/>
        </a:solidFill>
        <a:latin typeface="Calibri" pitchFamily="34" charset="0"/>
        <a:ea typeface="+mn-ea"/>
        <a:cs typeface="Calibri" pitchFamily="34" charset="0"/>
      </a:defRPr>
    </a:lvl1pPr>
    <a:lvl2pPr marL="228600"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2pPr>
    <a:lvl3pPr marL="457200"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3pPr>
    <a:lvl4pPr marL="914400" indent="-228600" algn="l" defTabSz="914400" rtl="0" eaLnBrk="1" latinLnBrk="0" hangingPunct="1">
      <a:spcBef>
        <a:spcPts val="600"/>
      </a:spcBef>
      <a:defRPr sz="1200" kern="1200">
        <a:solidFill>
          <a:schemeClr val="tx1"/>
        </a:solidFill>
        <a:latin typeface="Calibri" pitchFamily="34" charset="0"/>
        <a:ea typeface="+mn-ea"/>
        <a:cs typeface="Calibri" pitchFamily="34" charset="0"/>
      </a:defRPr>
    </a:lvl4pPr>
    <a:lvl5pPr marL="860425"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rketplace.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ealthcare.gov/fees-exemptions/fees-exemptions-overview/"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rs.gov/Affordable-Care-Act/Employers/Questions-and-Answers-on-Employer-Shared-Responsibility-Provisions-Under-the-Affordable-Care-Ac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marketplace.cms.gov/technical-assistance-resources/c2c.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healthcare.gov/subscribe/"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uidadodesalud.gov/es/"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healthcare.gov/marketplace-appeal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Mercado de Seguros Médicos 101” ofrece un resumen de alto nivel de la Ley de Cuidado de Salud a Bajo Precio y el Mercado de Seguros Médicos, se centra en el Mercado facilitado por el gobierno federal, incluidos los Mercados de alianza estatal.</a:t>
            </a:r>
          </a:p>
          <a:p>
            <a:r>
              <a:rPr lang="es-ES" dirty="0" smtClean="0"/>
              <a:t>Los Centros de Servicios de Medicare y Medicaid (CMS), la agencia federal que administra Medicare, Medicaid, el Programa de Seguro Médico para Niños (CHIP) y los Mercados de Seguros Médicos facilitados por el gobierno federal han elaborado y aprobado esta presentación de capacitación. La información en este módulo era correcta al mes de marzo de 2016. Para consultar una versión actualizada, visite </a:t>
            </a:r>
            <a:r>
              <a:rPr lang="es-ES" dirty="0" smtClean="0">
                <a:hlinkClick r:id="rId3"/>
              </a:rPr>
              <a:t>Marketplace.cms.gov</a:t>
            </a:r>
            <a:r>
              <a:rPr lang="es-ES" dirty="0" smtClean="0"/>
              <a:t>.</a:t>
            </a:r>
          </a:p>
          <a:p>
            <a:pPr marL="0" marR="0" lvl="0" indent="0" algn="l" defTabSz="914400" rtl="0" eaLnBrk="1" fontAlgn="auto" latinLnBrk="0" hangingPunct="1">
              <a:lnSpc>
                <a:spcPct val="100000"/>
              </a:lnSpc>
              <a:spcBef>
                <a:spcPts val="555"/>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Calibri" pitchFamily="34" charset="0"/>
              </a:rPr>
              <a:t>Este es un recurso informativo para nuestros socios y no crea derechos ni impone obligaciones. El presente no es un documento legal ni tiene fines de prensa. Los miembros de la prensa deben comunicarse con el Media Relations Group de CMS en </a:t>
            </a:r>
            <a:r>
              <a:rPr kumimoji="0" lang="es-ES" sz="1200" b="0" i="0" u="sng" strike="noStrike" kern="1200" cap="none" spc="0" normalizeH="0" baseline="0" noProof="0" dirty="0" smtClean="0">
                <a:ln>
                  <a:noFill/>
                </a:ln>
                <a:solidFill>
                  <a:prstClr val="black"/>
                </a:solidFill>
                <a:effectLst/>
                <a:uLnTx/>
                <a:uFillTx/>
                <a:latin typeface="Calibri" pitchFamily="34" charset="0"/>
                <a:hlinkClick r:id="rId4"/>
              </a:rPr>
              <a:t>press@cms.hhs.gov</a:t>
            </a:r>
            <a:r>
              <a:rPr kumimoji="0" lang="es-ES" sz="1200" b="0" i="0" u="none" strike="noStrike" kern="1200" cap="none" spc="0" normalizeH="0" baseline="0" noProof="0" dirty="0" smtClean="0">
                <a:ln>
                  <a:noFill/>
                </a:ln>
                <a:solidFill>
                  <a:prstClr val="black"/>
                </a:solidFill>
                <a:effectLst/>
                <a:uLnTx/>
                <a:uFillTx/>
                <a:latin typeface="Calibri" pitchFamily="34" charset="0"/>
              </a:rPr>
              <a:t>. Este es un resumen de las normas legales técnicas y complejas. Las pautas legales oficiales del programa del Mercado y de Medicare están descritas en las leyes, regulaciones y disposiciones correspondientes.</a:t>
            </a:r>
            <a:endParaRPr kumimoji="0" lang="es-ES" sz="1200" b="0" i="0" u="none" strike="noStrike" kern="1200" cap="none" spc="0" normalizeH="0" baseline="0" noProof="0" dirty="0" smtClean="0">
              <a:ln>
                <a:noFill/>
              </a:ln>
              <a:solidFill>
                <a:prstClr val="black"/>
              </a:solidFill>
              <a:effectLst/>
              <a:uLnTx/>
              <a:uFillTx/>
              <a:latin typeface="Calibri" pitchFamily="34" charset="0"/>
              <a:ea typeface="+mn-ea"/>
            </a:endParaRPr>
          </a:p>
          <a:p>
            <a:endParaRPr lang="en-US" dirty="0"/>
          </a:p>
        </p:txBody>
      </p:sp>
      <p:sp>
        <p:nvSpPr>
          <p:cNvPr id="4" name="Slide Number Placeholder 3"/>
          <p:cNvSpPr>
            <a:spLocks noGrp="1"/>
          </p:cNvSpPr>
          <p:nvPr>
            <p:ph type="sldNum" sz="quarter" idx="10"/>
          </p:nvPr>
        </p:nvSpPr>
        <p:spPr/>
        <p:txBody>
          <a:bodyPr/>
          <a:lstStyle/>
          <a:p>
            <a:fld id="{EFA87BB9-CDB7-42F1-A4FD-32CAE01FAC8B}" type="slidenum">
              <a:rPr lang="en-US" smtClean="0"/>
              <a:pPr/>
              <a:t>1</a:t>
            </a:fld>
            <a:endParaRPr lang="es-US" dirty="0"/>
          </a:p>
        </p:txBody>
      </p:sp>
    </p:spTree>
    <p:extLst>
      <p:ext uri="{BB962C8B-B14F-4D97-AF65-F5344CB8AC3E}">
        <p14:creationId xmlns:p14="http://schemas.microsoft.com/office/powerpoint/2010/main" val="183083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0032" y="4415796"/>
            <a:ext cx="5950337" cy="4803139"/>
          </a:xfrm>
        </p:spPr>
        <p:txBody>
          <a:bodyPr>
            <a:noAutofit/>
          </a:bodyPr>
          <a:lstStyle/>
          <a:p>
            <a:r>
              <a:rPr dirty="0" smtClean="0"/>
              <a:t>Para ser elegible para una cobertura del Mercado, usted debe: </a:t>
            </a:r>
          </a:p>
          <a:p>
            <a:pPr marL="174563" indent="-174563">
              <a:buFont typeface="Wingdings" pitchFamily="2" charset="2"/>
              <a:buChar char="§"/>
            </a:pPr>
            <a:r>
              <a:rPr dirty="0" smtClean="0"/>
              <a:t>Ser residente de un estado que ofrezca el servicio del Mercado.</a:t>
            </a:r>
          </a:p>
          <a:p>
            <a:pPr marL="174563" indent="-174563">
              <a:buFont typeface="Wingdings" pitchFamily="2" charset="2"/>
              <a:buChar char="§"/>
            </a:pPr>
            <a:r>
              <a:rPr dirty="0" smtClean="0"/>
              <a:t>Ser ciudadano estadounidense, </a:t>
            </a:r>
            <a:r>
              <a:rPr lang="en-US" dirty="0" smtClean="0"/>
              <a:t>nacionalizado </a:t>
            </a:r>
            <a:r>
              <a:rPr dirty="0" smtClean="0"/>
              <a:t>o un no ciudadano legalmente presente en los EE. UU.</a:t>
            </a:r>
            <a:endParaRPr lang="es-US" strike="sngStrike" dirty="0" smtClean="0"/>
          </a:p>
          <a:p>
            <a:pPr marL="174563" indent="-174563">
              <a:buFont typeface="Wingdings" pitchFamily="2" charset="2"/>
              <a:buChar char="§"/>
            </a:pPr>
            <a:r>
              <a:rPr dirty="0" smtClean="0"/>
              <a:t>No estar en prisión, a excepción de estar encarcelado esperando sentencia. </a:t>
            </a:r>
          </a:p>
          <a:p>
            <a:pPr marL="0" indent="0">
              <a:buFont typeface="Wingdings" pitchFamily="2" charset="2"/>
              <a:buNone/>
            </a:pPr>
            <a:r>
              <a:rPr dirty="0" smtClean="0"/>
              <a:t>La información de elegibilidad en la solicitud se verifica a través de verificaciones de datos electrónicos con el IRS, la SSA, el Departamento de Seguridad Nacional y otras fuentes de datos electrónicos aprobadas para verificar la elegibilidad.</a:t>
            </a:r>
          </a:p>
          <a:p>
            <a:pPr indent="9701"/>
            <a:r>
              <a:rPr dirty="0" smtClean="0"/>
              <a:t>Si cumple con los requisitos de elegibilidad para adquirir un </a:t>
            </a:r>
            <a:r>
              <a:rPr lang="en-US" dirty="0" smtClean="0"/>
              <a:t>plan médico</a:t>
            </a:r>
            <a:r>
              <a:rPr dirty="0" smtClean="0"/>
              <a:t> calificado a través del Mercado, se lo considera una “persona calificada”. Si no cumple con los requisitos de ciudadanía, condición de nativo o de presencia legal, no puede ser una persona calificada. No existe el período de espera, como en Medicaid, que ofrece elegibilidad luego de que haya vivido en los EE. UU. durante un tiempo.</a:t>
            </a:r>
          </a:p>
          <a:p>
            <a:r>
              <a:rPr dirty="0" smtClean="0"/>
              <a:t>Si tiene una visa de estudiante, puede ser elegible para una cobertura a través del Mercado, pero no con Medicaid o CHIP.</a:t>
            </a:r>
          </a:p>
          <a:p>
            <a:r>
              <a:rPr lang="en-US" b="1" dirty="0"/>
              <a:t>AVISO: </a:t>
            </a:r>
            <a:r>
              <a:rPr dirty="0" smtClean="0"/>
              <a:t>Las personas calificadas que viven en el extranjero y no están físicamente presentes en los Estados Unidos durante al menos 330 días en un período de 12 meses pueden ser elegibles para una exención, para que no tengan que pagar la </a:t>
            </a:r>
            <a:r>
              <a:rPr lang="en-US" dirty="0" smtClean="0"/>
              <a:t>multa</a:t>
            </a:r>
            <a:r>
              <a:rPr dirty="0" smtClean="0"/>
              <a:t>.</a:t>
            </a:r>
          </a:p>
        </p:txBody>
      </p:sp>
      <p:sp>
        <p:nvSpPr>
          <p:cNvPr id="5" name="Slide Number Placeholder 4"/>
          <p:cNvSpPr>
            <a:spLocks noGrp="1"/>
          </p:cNvSpPr>
          <p:nvPr>
            <p:ph type="sldNum" sz="quarter" idx="11"/>
          </p:nvPr>
        </p:nvSpPr>
        <p:spPr/>
        <p:txBody>
          <a:bodyPr/>
          <a:lstStyle/>
          <a:p>
            <a:fld id="{EFA87BB9-CDB7-42F1-A4FD-32CAE01FAC8B}" type="slidenum">
              <a:rPr lang="en-US" smtClean="0">
                <a:solidFill>
                  <a:prstClr val="black"/>
                </a:solidFill>
              </a:rPr>
              <a:pPr/>
              <a:t>10</a:t>
            </a:fld>
            <a:endParaRPr lang="es-US" dirty="0">
              <a:solidFill>
                <a:prstClr val="black"/>
              </a:solidFill>
            </a:endParaRPr>
          </a:p>
        </p:txBody>
      </p:sp>
    </p:spTree>
    <p:extLst>
      <p:ext uri="{BB962C8B-B14F-4D97-AF65-F5344CB8AC3E}">
        <p14:creationId xmlns:p14="http://schemas.microsoft.com/office/powerpoint/2010/main" val="335237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319" y="4415801"/>
            <a:ext cx="5703044" cy="4260847"/>
          </a:xfrm>
        </p:spPr>
        <p:txBody>
          <a:bodyPr>
            <a:normAutofit/>
          </a:bodyPr>
          <a:lstStyle/>
          <a:p>
            <a:pPr marL="0" lvl="1" defTabSz="921698">
              <a:spcBef>
                <a:spcPts val="615"/>
              </a:spcBef>
              <a:defRPr/>
            </a:pPr>
            <a:r>
              <a:rPr dirty="0" smtClean="0"/>
              <a:t>Al utilizar un Mercado, puede ser elegible para recibir </a:t>
            </a:r>
            <a:r>
              <a:rPr lang="en-US" dirty="0" smtClean="0"/>
              <a:t>un</a:t>
            </a:r>
            <a:r>
              <a:rPr lang="en-US" baseline="0" dirty="0" smtClean="0"/>
              <a:t> </a:t>
            </a:r>
            <a:r>
              <a:rPr dirty="0" smtClean="0"/>
              <a:t>crédito </a:t>
            </a:r>
            <a:r>
              <a:rPr lang="en-US" dirty="0" smtClean="0"/>
              <a:t>fiscal</a:t>
            </a:r>
            <a:r>
              <a:rPr dirty="0" smtClean="0"/>
              <a:t> para las primas adelantados abonados directamente a los aseguradores, que pueden utilizarse para reducir sus primas mensuales, y reducciones en los gastos compartidos que disminuyen los costos de su bolsillo.</a:t>
            </a:r>
            <a:r>
              <a:rPr lang="en-US" dirty="0" smtClean="0">
                <a:solidFill>
                  <a:prstClr val="black"/>
                </a:solidFill>
                <a:latin typeface="Calibri" pitchFamily="34" charset="0"/>
              </a:rPr>
              <a:t> </a:t>
            </a:r>
            <a:r>
              <a:rPr dirty="0" smtClean="0"/>
              <a:t>El crédito </a:t>
            </a:r>
            <a:r>
              <a:rPr lang="en-US" dirty="0" smtClean="0"/>
              <a:t>fiscal</a:t>
            </a:r>
            <a:r>
              <a:rPr dirty="0" smtClean="0"/>
              <a:t> para las primas generalmente está disponible para personas y familias con ingresos familiares entre el 100% y el 400% del nivel federal de pobreza, $24,250 – $97,000 para una familia de 4 en 2016 (superior en Alaska y Hawái), que no tienen acceso a otros tipos de cobertura esencial mínima. Esto hace que la cobertura sea mucho más accesible para la clase media. </a:t>
            </a:r>
            <a:endParaRPr lang="es-US" dirty="0" smtClean="0"/>
          </a:p>
          <a:p>
            <a:pPr marL="0" lvl="1" defTabSz="921698">
              <a:spcBef>
                <a:spcPts val="615"/>
              </a:spcBef>
              <a:defRPr/>
            </a:pPr>
            <a:r>
              <a:rPr dirty="0" smtClean="0"/>
              <a:t>Recuerde que las coberturas esenciales mínimas incluyen coberturas patrocinadas por el gobierno (como Medicare, Medicaid, CHIP, algunas coberturas para veteranos y TRICARE), seguros subsidiados por el empleador (lo que significa que el costo para el empleado no supera el 9.66% de sus ingresos) y otras coberturas. </a:t>
            </a:r>
          </a:p>
        </p:txBody>
      </p:sp>
      <p:sp>
        <p:nvSpPr>
          <p:cNvPr id="5" name="Slide Number Placeholder 4"/>
          <p:cNvSpPr>
            <a:spLocks noGrp="1"/>
          </p:cNvSpPr>
          <p:nvPr>
            <p:ph type="sldNum" sz="quarter" idx="11"/>
          </p:nvPr>
        </p:nvSpPr>
        <p:spPr/>
        <p:txBody>
          <a:bodyPr/>
          <a:lstStyle/>
          <a:p>
            <a:fld id="{EFA87BB9-CDB7-42F1-A4FD-32CAE01FAC8B}" type="slidenum">
              <a:rPr lang="en-US" smtClean="0">
                <a:solidFill>
                  <a:prstClr val="black"/>
                </a:solidFill>
              </a:rPr>
              <a:pPr/>
              <a:t>11</a:t>
            </a:fld>
            <a:endParaRPr lang="es-US" dirty="0">
              <a:solidFill>
                <a:prstClr val="black"/>
              </a:solidFill>
            </a:endParaRPr>
          </a:p>
        </p:txBody>
      </p:sp>
    </p:spTree>
    <p:extLst>
      <p:ext uri="{BB962C8B-B14F-4D97-AF65-F5344CB8AC3E}">
        <p14:creationId xmlns:p14="http://schemas.microsoft.com/office/powerpoint/2010/main" val="91747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4887" y="4418108"/>
            <a:ext cx="6382432" cy="4141675"/>
          </a:xfrm>
        </p:spPr>
        <p:txBody>
          <a:bodyPr>
            <a:normAutofit fontScale="92500" lnSpcReduction="20000"/>
          </a:bodyPr>
          <a:lstStyle/>
          <a:p>
            <a:pPr>
              <a:lnSpc>
                <a:spcPct val="110000"/>
              </a:lnSpc>
              <a:spcBef>
                <a:spcPts val="502"/>
              </a:spcBef>
            </a:pPr>
            <a:r>
              <a:rPr dirty="0" smtClean="0"/>
              <a:t>Si se inscribe a través del Mercado individual, puede ser elegible para recibir créditos </a:t>
            </a:r>
            <a:r>
              <a:rPr lang="en-US" dirty="0" smtClean="0"/>
              <a:t>fiscale</a:t>
            </a:r>
            <a:r>
              <a:rPr dirty="0" smtClean="0"/>
              <a:t>s para las primas que puede utilizar para reducir el costo de sus primas mensuales y las primas de sus dependientes. Puede elegir recibir una parte del crédito todos los meses como un pago adelantado del crédito </a:t>
            </a:r>
            <a:r>
              <a:rPr lang="en-US" dirty="0" smtClean="0"/>
              <a:t>fiscal</a:t>
            </a:r>
            <a:r>
              <a:rPr dirty="0" smtClean="0"/>
              <a:t> para las primas —con </a:t>
            </a:r>
            <a:r>
              <a:rPr lang="en-US" dirty="0" smtClean="0"/>
              <a:t>ajuste</a:t>
            </a:r>
            <a:r>
              <a:rPr dirty="0" smtClean="0"/>
              <a:t> a fin de año— o recibir el crédito </a:t>
            </a:r>
            <a:r>
              <a:rPr lang="en-US" dirty="0" smtClean="0"/>
              <a:t>fiscal</a:t>
            </a:r>
            <a:r>
              <a:rPr dirty="0" smtClean="0"/>
              <a:t> en su declaración de impuestos federales presentada por el año de cobertura. Los pagos adelantados se abonan directamente al asegurador del </a:t>
            </a:r>
            <a:r>
              <a:rPr lang="en-US" dirty="0" smtClean="0"/>
              <a:t>plan médico</a:t>
            </a:r>
            <a:r>
              <a:rPr dirty="0" smtClean="0"/>
              <a:t> calificado todos los meses.</a:t>
            </a:r>
          </a:p>
          <a:p>
            <a:pPr>
              <a:lnSpc>
                <a:spcPct val="110000"/>
              </a:lnSpc>
              <a:spcBef>
                <a:spcPts val="502"/>
              </a:spcBef>
            </a:pPr>
            <a:r>
              <a:rPr dirty="0" smtClean="0"/>
              <a:t>Las personas elegibles para un crédito </a:t>
            </a:r>
            <a:r>
              <a:rPr lang="en-US" dirty="0" smtClean="0"/>
              <a:t>fiscal</a:t>
            </a:r>
            <a:r>
              <a:rPr dirty="0" smtClean="0"/>
              <a:t> para las primas que no reciben pagos adelantados del crédito </a:t>
            </a:r>
            <a:r>
              <a:rPr lang="en-US" dirty="0" smtClean="0"/>
              <a:t>fiscal</a:t>
            </a:r>
            <a:r>
              <a:rPr dirty="0" smtClean="0"/>
              <a:t> para las primas pueden solicitar el crédito en su declaración de impuestos federales presentada por el año de cobertura. Las personas casadas deben presentar una declaración de impuestos conjunta al final del año de cobertura para recibir un crédito </a:t>
            </a:r>
            <a:r>
              <a:rPr lang="en-US" dirty="0" smtClean="0"/>
              <a:t>fiscal</a:t>
            </a:r>
            <a:r>
              <a:rPr dirty="0" smtClean="0"/>
              <a:t> para las primas.</a:t>
            </a:r>
          </a:p>
          <a:p>
            <a:pPr>
              <a:lnSpc>
                <a:spcPct val="110000"/>
              </a:lnSpc>
              <a:spcBef>
                <a:spcPts val="502"/>
              </a:spcBef>
            </a:pPr>
            <a:r>
              <a:rPr dirty="0" smtClean="0"/>
              <a:t>Un declarante en cuyo nombre se realicen los pagos adelantados debe presentar una declaración de impuestos para el año de cobertura para </a:t>
            </a:r>
            <a:r>
              <a:rPr lang="en-US" dirty="0" smtClean="0"/>
              <a:t>ajustar</a:t>
            </a:r>
            <a:r>
              <a:rPr dirty="0" smtClean="0"/>
              <a:t> cualquier pago adelantado del crédito </a:t>
            </a:r>
            <a:r>
              <a:rPr lang="en-US" dirty="0" smtClean="0"/>
              <a:t>fiscal</a:t>
            </a:r>
            <a:r>
              <a:rPr dirty="0" smtClean="0"/>
              <a:t> para las primas con el crédito </a:t>
            </a:r>
            <a:r>
              <a:rPr lang="en-US" dirty="0" smtClean="0"/>
              <a:t>fiscal</a:t>
            </a:r>
            <a:r>
              <a:rPr dirty="0" smtClean="0"/>
              <a:t> para las primas autorizado en su declaración. Así, si el crédito </a:t>
            </a:r>
            <a:r>
              <a:rPr lang="en-US" dirty="0" smtClean="0"/>
              <a:t>fiscal</a:t>
            </a:r>
            <a:r>
              <a:rPr dirty="0" smtClean="0"/>
              <a:t> para las primas autorizado en su declaración es mayor que el monto del pago adelantado para el crédito </a:t>
            </a:r>
            <a:r>
              <a:rPr lang="en-US" dirty="0" smtClean="0"/>
              <a:t>fiscal</a:t>
            </a:r>
            <a:r>
              <a:rPr dirty="0" smtClean="0"/>
              <a:t> para las primas, la persona puede recibir el monto en exceso como crédito </a:t>
            </a:r>
            <a:r>
              <a:rPr lang="en-US" dirty="0" smtClean="0"/>
              <a:t>fiscal</a:t>
            </a:r>
            <a:r>
              <a:rPr dirty="0" smtClean="0"/>
              <a:t>. En cambio, si el monto del crédito </a:t>
            </a:r>
            <a:r>
              <a:rPr lang="en-US" dirty="0" smtClean="0"/>
              <a:t>fiscal</a:t>
            </a:r>
            <a:r>
              <a:rPr dirty="0" smtClean="0"/>
              <a:t> para las primas determinado en función de los ingresos familiares anuales y de la cantidad de integrantes en la familia en la declaración de impuestos es inferior al monto de los pagos adelantados del crédito </a:t>
            </a:r>
            <a:r>
              <a:rPr lang="en-US" dirty="0" smtClean="0"/>
              <a:t>fiscal</a:t>
            </a:r>
            <a:r>
              <a:rPr dirty="0" smtClean="0"/>
              <a:t> para las primas, la persona deberá devolver el monto en exceso a través de su declaración de impuestos, sujeta a límites regulatorios.</a:t>
            </a:r>
          </a:p>
          <a:p>
            <a:pPr>
              <a:lnSpc>
                <a:spcPct val="110000"/>
              </a:lnSpc>
              <a:spcBef>
                <a:spcPts val="502"/>
              </a:spcBef>
            </a:pPr>
            <a:r>
              <a:rPr dirty="0" smtClean="0"/>
              <a:t>El Mercado entregará documentación al declarante y al IRS que respaldará el proceso </a:t>
            </a:r>
            <a:r>
              <a:rPr lang="en-US" dirty="0" smtClean="0"/>
              <a:t>ajuste</a:t>
            </a:r>
            <a:r>
              <a:rPr dirty="0" smtClean="0"/>
              <a:t>, de la misma forma que un empleador o un banco entregan un Formulario W-2 o un Formulario 1099. Debe informar todos los cambios en la información de su solicitud (como matrimonio, divorcio, nacimiento, elegibilidad para una cobertura del empleador asequible y aumento o disminución de los ingresos familiares), tan pronto como sea posible para evitar deber dinero luego de </a:t>
            </a:r>
            <a:r>
              <a:rPr lang="en-US" dirty="0" smtClean="0"/>
              <a:t>ajustarlo </a:t>
            </a:r>
            <a:r>
              <a:rPr dirty="0" smtClean="0"/>
              <a:t>en su declaración de impuestos.</a:t>
            </a:r>
            <a:endParaRPr lang="es-US" dirty="0"/>
          </a:p>
        </p:txBody>
      </p:sp>
      <p:sp>
        <p:nvSpPr>
          <p:cNvPr id="6" name="Slide Number Placeholder 5"/>
          <p:cNvSpPr>
            <a:spLocks noGrp="1"/>
          </p:cNvSpPr>
          <p:nvPr>
            <p:ph type="sldNum" sz="quarter" idx="12"/>
          </p:nvPr>
        </p:nvSpPr>
        <p:spPr/>
        <p:txBody>
          <a:bodyPr/>
          <a:lstStyle/>
          <a:p>
            <a:fld id="{5E64BDDF-6235-4F77-BA63-72C44C840117}" type="slidenum">
              <a:rPr lang="en-US" smtClean="0"/>
              <a:t>12</a:t>
            </a:fld>
            <a:endParaRPr lang="es-US" dirty="0"/>
          </a:p>
        </p:txBody>
      </p:sp>
    </p:spTree>
    <p:extLst>
      <p:ext uri="{BB962C8B-B14F-4D97-AF65-F5344CB8AC3E}">
        <p14:creationId xmlns:p14="http://schemas.microsoft.com/office/powerpoint/2010/main" val="1337855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3" y="4415797"/>
            <a:ext cx="5997787" cy="3990591"/>
          </a:xfrm>
        </p:spPr>
        <p:txBody>
          <a:bodyPr>
            <a:normAutofit fontScale="85000" lnSpcReduction="10000"/>
          </a:bodyPr>
          <a:lstStyle/>
          <a:p>
            <a:r>
              <a:rPr dirty="0" smtClean="0"/>
              <a:t>Los gastos compartidos se refieren a cualquier gasto requerido por el afiliado o en nombre de él en relación con beneficios de salud esenciales (EHB), incluidos deducibles, coseguros, copagos o costos similares. Los gastos compartidos no incluyen primas, montos de facturación de saldo para proveedores fuera de la red ni costos de servicios no cubiertos. Las reducciones de gastos compartidos están disponibles para ayudar a reducir los costos de su bolsillo, como deducibles, copagos y coseguros.</a:t>
            </a:r>
            <a:endParaRPr lang="es-US" dirty="0"/>
          </a:p>
          <a:p>
            <a:pPr marL="0" lvl="1" defTabSz="916450">
              <a:spcBef>
                <a:spcPts val="611"/>
              </a:spcBef>
              <a:defRPr/>
            </a:pPr>
            <a:r>
              <a:rPr dirty="0" smtClean="0"/>
              <a:t>Para ser elegible para un reducción de gastos compartidos, debe tener un ingreso familiar menor o igual al 250% del nivel federal de pobreza (FPL), que es </a:t>
            </a:r>
            <a:r>
              <a:rPr lang="en-US" dirty="0" smtClean="0">
                <a:latin typeface="Calibri" pitchFamily="34" charset="0"/>
              </a:rPr>
              <a:t>$60,625 anuales para una familia de 4 en 2016)</a:t>
            </a:r>
            <a:r>
              <a:rPr dirty="0" smtClean="0"/>
              <a:t>; cumplir con los requisitos para inscribirse en un </a:t>
            </a:r>
            <a:r>
              <a:rPr lang="en-US" dirty="0" smtClean="0"/>
              <a:t>plan médico</a:t>
            </a:r>
            <a:r>
              <a:rPr dirty="0" smtClean="0"/>
              <a:t> calificado a través del Mercado; recibir crédito </a:t>
            </a:r>
            <a:r>
              <a:rPr lang="en-US" dirty="0" smtClean="0"/>
              <a:t>fiscal</a:t>
            </a:r>
            <a:r>
              <a:rPr dirty="0" smtClean="0"/>
              <a:t> para las primas e inscribirse en un plan de nivel Plata a través del Mercado.</a:t>
            </a:r>
          </a:p>
          <a:p>
            <a:r>
              <a:rPr dirty="0" smtClean="0"/>
              <a:t>Existen 3 niveles de reducciones de gastos compartidos: </a:t>
            </a:r>
          </a:p>
          <a:p>
            <a:pPr marL="174611" indent="-174611">
              <a:buFont typeface="Wingdings" panose="05000000000000000000" pitchFamily="2" charset="2"/>
              <a:buChar char="§"/>
            </a:pPr>
            <a:r>
              <a:rPr dirty="0" smtClean="0"/>
              <a:t>Si sus ingresos están entre el 100% y el 150% del FPL ($24,250-$36,375* para una familia de 4 en 2016), el valor actuarial (AV) de su plan de nivel Plata es aproximadamente 94% (usted paga 6% por los servicios cubiertos). </a:t>
            </a:r>
          </a:p>
          <a:p>
            <a:pPr marL="174611" indent="-174611">
              <a:buFont typeface="Wingdings" panose="05000000000000000000" pitchFamily="2" charset="2"/>
              <a:buChar char="§"/>
            </a:pPr>
            <a:r>
              <a:rPr dirty="0" smtClean="0"/>
              <a:t>Si sus ingresos están entre el 150% y el 200% del FPL ($36,375-$48,500* para una familia de 4 en 2016), el AV de su plan de nivel Plata es aproximadamente 87% (usted paga 13% por los servicios cubiertos). </a:t>
            </a:r>
          </a:p>
          <a:p>
            <a:pPr marL="174611" indent="-174611">
              <a:buFont typeface="Wingdings" panose="05000000000000000000" pitchFamily="2" charset="2"/>
              <a:buChar char="§"/>
            </a:pPr>
            <a:r>
              <a:rPr dirty="0" smtClean="0"/>
              <a:t>Si sus ingresos están entre el 200% y el 250% del FPL ($48,500-$60,625* para una familia de 4 en 2016), el AV de su plan de nivel Plata es aproximadamente 73% (usted paga 27% por los servicios cubiertos). </a:t>
            </a:r>
            <a:endParaRPr lang="es-US" dirty="0" smtClean="0"/>
          </a:p>
          <a:p>
            <a:pPr defTabSz="912630">
              <a:spcBef>
                <a:spcPts val="599"/>
              </a:spcBef>
              <a:defRPr/>
            </a:pPr>
            <a:r>
              <a:rPr dirty="0" smtClean="0"/>
              <a:t>Los miembros de tribus reconocidas federalmente, de corporaciones regionales y nativos de Alaska, indígenas de California y personas con ascendencia indígena que son elegibles para los servicios del Servicio de Salud Indígena, programas tribales o programas de salud indígena urbanos que adquieren seguros médicos a través del Mercado (independientemente de la categoría del plan, como Bronce o Plata), no pagan primas ni gastos compartidos si sus ingresos están por debajo del 300% del FPL, es decir, aproximadamente $</a:t>
            </a:r>
            <a:r>
              <a:rPr lang="en-US" dirty="0" smtClean="0">
                <a:effectLst/>
              </a:rPr>
              <a:t>72,750</a:t>
            </a:r>
            <a:r>
              <a:rPr dirty="0" smtClean="0"/>
              <a:t> para una familia de 4 en 2016 ($90</a:t>
            </a:r>
            <a:r>
              <a:rPr lang="en-US" dirty="0" smtClean="0">
                <a:effectLst/>
              </a:rPr>
              <a:t>,960 </a:t>
            </a:r>
            <a:r>
              <a:rPr dirty="0" smtClean="0"/>
              <a:t>en Alaska y $83,670 en Hawái).</a:t>
            </a:r>
          </a:p>
          <a:p>
            <a:pPr defTabSz="912630">
              <a:spcBef>
                <a:spcPts val="599"/>
              </a:spcBef>
              <a:defRPr/>
            </a:pPr>
            <a:r>
              <a:rPr dirty="0" smtClean="0"/>
              <a:t>*Superior en Hawái y Alaska.</a:t>
            </a:r>
            <a:endParaRPr lang="es-US" dirty="0"/>
          </a:p>
          <a:p>
            <a:pPr>
              <a:buFont typeface="Arial" pitchFamily="34" charset="0"/>
              <a:buNone/>
            </a:pPr>
            <a:endParaRPr lang="es-US" dirty="0"/>
          </a:p>
        </p:txBody>
      </p:sp>
      <p:sp>
        <p:nvSpPr>
          <p:cNvPr id="4" name="Slide Number Placeholder 3"/>
          <p:cNvSpPr>
            <a:spLocks noGrp="1"/>
          </p:cNvSpPr>
          <p:nvPr>
            <p:ph type="sldNum" sz="quarter" idx="10"/>
          </p:nvPr>
        </p:nvSpPr>
        <p:spPr/>
        <p:txBody>
          <a:bodyPr/>
          <a:lstStyle/>
          <a:p>
            <a:fld id="{69E08E8E-237C-40A9-BE2E-263B56C8B7CA}" type="slidenum">
              <a:rPr lang="en-US" smtClean="0"/>
              <a:pPr/>
              <a:t>13</a:t>
            </a:fld>
            <a:endParaRPr lang="es-US" dirty="0"/>
          </a:p>
        </p:txBody>
      </p:sp>
    </p:spTree>
    <p:extLst>
      <p:ext uri="{BB962C8B-B14F-4D97-AF65-F5344CB8AC3E}">
        <p14:creationId xmlns:p14="http://schemas.microsoft.com/office/powerpoint/2010/main" val="2230293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78933" y="4338321"/>
            <a:ext cx="5374640" cy="4119880"/>
          </a:xfrm>
        </p:spPr>
        <p:txBody>
          <a:bodyPr>
            <a:noAutofit/>
          </a:bodyPr>
          <a:lstStyle/>
          <a:p>
            <a:pPr defTabSz="914085">
              <a:defRPr/>
            </a:pPr>
            <a:r>
              <a:rPr dirty="0" smtClean="0"/>
              <a:t>Para calificar para Medicaid, usted debe pertenecer a uno de los grupos de elegibilidad especificados en virtud de la ley federal de Medicaid. Para ser elegible para recibir fondos federales, los estados deben brindar cobertura a personas de determinados grupos hasta los umbrales de ingresos definidos a nivel federal. Sin embargo, muchos estados han expandido Medicaid más allá de esos umbrales y ofrecen cobertura expandida para otros grupos opcionales. Existen requisitos financieros y no financieros que deben cumplirse</a:t>
            </a:r>
            <a:r>
              <a:rPr lang="en-US" u="none" strike="noStrike" dirty="0" smtClean="0"/>
              <a:t>. </a:t>
            </a:r>
            <a:r>
              <a:rPr dirty="0" smtClean="0"/>
              <a:t>Los requisitos no financieros incluyen los requisitos de residencia y ciudadanía.</a:t>
            </a:r>
          </a:p>
          <a:p>
            <a:pPr defTabSz="914085">
              <a:defRPr/>
            </a:pPr>
            <a:r>
              <a:rPr dirty="0" smtClean="0"/>
              <a:t>Debido a la </a:t>
            </a:r>
            <a:r>
              <a:rPr lang="es-ES" dirty="0" smtClean="0"/>
              <a:t>Ley de Cuidado de Salud a Bajo Precio</a:t>
            </a:r>
            <a:r>
              <a:rPr dirty="0" smtClean="0"/>
              <a:t>, existen más estados actualmente que cuentan con opciones para cubrir otros grupos, que analizaremos a continuación. </a:t>
            </a:r>
            <a:endParaRPr lang="es-US" dirty="0" smtClean="0"/>
          </a:p>
          <a:p>
            <a:endParaRPr lang="es-US" dirty="0"/>
          </a:p>
        </p:txBody>
      </p:sp>
      <p:sp>
        <p:nvSpPr>
          <p:cNvPr id="4" name="Slide Number Placeholder 3"/>
          <p:cNvSpPr>
            <a:spLocks noGrp="1"/>
          </p:cNvSpPr>
          <p:nvPr>
            <p:ph type="sldNum" sz="quarter" idx="5"/>
          </p:nvPr>
        </p:nvSpPr>
        <p:spPr>
          <a:xfrm>
            <a:off x="3970943" y="8829967"/>
            <a:ext cx="3037839" cy="464820"/>
          </a:xfrm>
        </p:spPr>
        <p:txBody>
          <a:bodyPr/>
          <a:lstStyle/>
          <a:p>
            <a:fld id="{69E08E8E-237C-40A9-BE2E-263B56C8B7CA}" type="slidenum">
              <a:rPr lang="en-US" smtClean="0"/>
              <a:pPr/>
              <a:t>14</a:t>
            </a:fld>
            <a:endParaRPr lang="es-US" dirty="0"/>
          </a:p>
        </p:txBody>
      </p:sp>
    </p:spTree>
    <p:extLst>
      <p:ext uri="{BB962C8B-B14F-4D97-AF65-F5344CB8AC3E}">
        <p14:creationId xmlns:p14="http://schemas.microsoft.com/office/powerpoint/2010/main" val="1376451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04800" y="4413568"/>
            <a:ext cx="6465148" cy="3809998"/>
          </a:xfrm>
        </p:spPr>
        <p:txBody>
          <a:bodyPr>
            <a:normAutofit fontScale="85000" lnSpcReduction="20000"/>
          </a:bodyPr>
          <a:lstStyle/>
          <a:p>
            <a:r>
              <a:rPr dirty="0" smtClean="0"/>
              <a:t>La </a:t>
            </a:r>
            <a:r>
              <a:rPr lang="es-ES" dirty="0" smtClean="0"/>
              <a:t>Ley de Cuidado de Salud a Bajo Precio</a:t>
            </a:r>
            <a:r>
              <a:rPr dirty="0" smtClean="0"/>
              <a:t> estableció 3 grupos nuevos de elegibilidad para Medicaid, lo que permite que millones de personas que anteriormente no eran elegibles ahora tengan acceso a un seguro médico. </a:t>
            </a:r>
          </a:p>
          <a:p>
            <a:pPr marL="232894" indent="-232894">
              <a:buFont typeface="+mj-lt"/>
              <a:buAutoNum type="arabicPeriod"/>
            </a:pPr>
            <a:r>
              <a:rPr dirty="0" smtClean="0"/>
              <a:t>El grupo de adultos nuevo cubre a algunas personas de entre 19 y 64 años con ingresos por debajo del 133% del FPL, incluidos adolescentes de 19 y 20 años. Los niños menores de 19 años no están incluidos en este grupo dado que están cubiertos por otros grupos de elegibilidad obligatorios. Para ser elegible para el grupo de adultos nuevo, las personas no deben tener derecho a Medicar</a:t>
            </a:r>
            <a:r>
              <a:rPr lang="en-US" dirty="0" smtClean="0"/>
              <a:t>e</a:t>
            </a:r>
            <a:r>
              <a:rPr dirty="0" smtClean="0"/>
              <a:t> ni estar inscritas en Medicare, no pueden ser elegibles para ningún otro grupo de elegibilidad de Medicaid obligatorio ni pueden estar embarazadas al momento de inscribirse. Este grupo es un grupo de elegibilidad obligatorio que los estados pueden optar por cubrir. Actualmente, 31 estados y el Distrito de Columbia han expandido sus programas para cubrir a este grupo.</a:t>
            </a:r>
            <a:endParaRPr lang="es-US" dirty="0"/>
          </a:p>
          <a:p>
            <a:pPr marL="232894" indent="-232894">
              <a:buFont typeface="+mj-lt"/>
              <a:buAutoNum type="arabicPeriod"/>
            </a:pPr>
            <a:r>
              <a:rPr dirty="0" smtClean="0"/>
              <a:t>Un segundo grupo de elegibilidad creado conforme a la </a:t>
            </a:r>
            <a:r>
              <a:rPr lang="es-ES" dirty="0" smtClean="0"/>
              <a:t>Ley de Cuidado de Salud a Bajo Precio</a:t>
            </a:r>
            <a:r>
              <a:rPr dirty="0" smtClean="0"/>
              <a:t> estableció la cobertura de Medicaid para personas menores de 26 años que hayan estado inscritas en Medicaid mientras estaban bajo cuidado </a:t>
            </a:r>
            <a:r>
              <a:rPr lang="en-US" dirty="0" smtClean="0"/>
              <a:t>temporal</a:t>
            </a:r>
            <a:r>
              <a:rPr dirty="0" smtClean="0"/>
              <a:t> a los 18 años o cuando alcanzaron edad suficiente para dejar el cuidado </a:t>
            </a:r>
            <a:r>
              <a:rPr lang="en-US" dirty="0" smtClean="0"/>
              <a:t>temporal</a:t>
            </a:r>
            <a:r>
              <a:rPr dirty="0" smtClean="0"/>
              <a:t>. No hay una evaluación de ingresos ni recursos para este grupo de elegibilidad.</a:t>
            </a:r>
            <a:endParaRPr lang="es-US" dirty="0"/>
          </a:p>
          <a:p>
            <a:pPr marL="232894" indent="-232894">
              <a:buFont typeface="+mj-lt"/>
              <a:buAutoNum type="arabicPeriod"/>
            </a:pPr>
            <a:r>
              <a:rPr dirty="0" smtClean="0"/>
              <a:t>El tercer grupo es similar al grupo de adultos nuevo. Las personas en este grupo deben ser menores de 65 años con ingresos por encima del 133% del FPL y no pueden ser elegibles para ningún otro grupo de Medicaid. A diferencia de los requisitos de elegibilidad del grupo de adultos nuevo, las personas en este grupo opcional pueden estar embarazadas o ser elegibles para Medicare. Además, este grupo cubre niños y adultos que no sean elegibles para Medicaid.</a:t>
            </a:r>
            <a:endParaRPr lang="es-US" dirty="0"/>
          </a:p>
          <a:p>
            <a:r>
              <a:rPr dirty="0" smtClean="0"/>
              <a:t>En los estados que han expandido la cobertura de Medicaid, las personas probablemente calificarán si ganan individualmente unos $16,100 anuales ($32,900 para una familia de 4). </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kern="1200" dirty="0" smtClean="0">
                <a:solidFill>
                  <a:schemeClr val="tx1"/>
                </a:solidFill>
              </a:rPr>
              <a:t>Hay un período de elegibilidad de 12 meses para la mayoría de los adultos, padres y niños.</a:t>
            </a:r>
          </a:p>
          <a:p>
            <a:r>
              <a:rPr lang="en-US" b="1" dirty="0" smtClean="0"/>
              <a:t>AVISO:</a:t>
            </a:r>
            <a:r>
              <a:rPr dirty="0" smtClean="0"/>
              <a:t> La expansión de Medicaid hasta el 133% del FPL resultó en que varios estados deban realizar la transición de los niños de 6 a 18 años entre el 100 y el 133% del FPL que anteriormente estaban cubiertos por el Programa de Seguro Médico para Niños a Medicaid.</a:t>
            </a:r>
          </a:p>
        </p:txBody>
      </p:sp>
      <p:sp>
        <p:nvSpPr>
          <p:cNvPr id="4" name="Slide Number Placeholder 5"/>
          <p:cNvSpPr>
            <a:spLocks noGrp="1"/>
          </p:cNvSpPr>
          <p:nvPr>
            <p:ph type="sldNum" sz="quarter" idx="5"/>
          </p:nvPr>
        </p:nvSpPr>
        <p:spPr>
          <a:xfrm>
            <a:off x="3970941" y="8829966"/>
            <a:ext cx="3037840" cy="464820"/>
          </a:xfrm>
        </p:spPr>
        <p:txBody>
          <a:bodyPr/>
          <a:lstStyle/>
          <a:p>
            <a:fld id="{5E64BDDF-6235-4F77-BA63-72C44C840117}" type="slidenum">
              <a:rPr lang="en-US" smtClean="0">
                <a:solidFill>
                  <a:prstClr val="black"/>
                </a:solidFill>
                <a:latin typeface="Calibri"/>
              </a:rPr>
              <a:pPr/>
              <a:t>15</a:t>
            </a:fld>
            <a:endParaRPr lang="es-US" dirty="0">
              <a:solidFill>
                <a:prstClr val="black"/>
              </a:solidFill>
              <a:latin typeface="Calibri"/>
            </a:endParaRPr>
          </a:p>
        </p:txBody>
      </p:sp>
    </p:spTree>
    <p:extLst>
      <p:ext uri="{BB962C8B-B14F-4D97-AF65-F5344CB8AC3E}">
        <p14:creationId xmlns:p14="http://schemas.microsoft.com/office/powerpoint/2010/main" val="3785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267203"/>
            <a:ext cx="6019800" cy="4331969"/>
          </a:xfrm>
        </p:spPr>
        <p:txBody>
          <a:bodyPr>
            <a:normAutofit lnSpcReduction="10000"/>
          </a:bodyPr>
          <a:lstStyle/>
          <a:p>
            <a:r>
              <a:rPr dirty="0" smtClean="0"/>
              <a:t>El primer paso en el proceso de solicitud y elegibilidad es enviar una solicitud simplificada al Mercado. Puede generar su solicitud en línea, por teléfono, por correo o personalmente.</a:t>
            </a:r>
          </a:p>
          <a:p>
            <a:r>
              <a:rPr dirty="0" smtClean="0"/>
              <a:t>Cuando complete la solicitud, se verificará su información: residencia; que vive en el área de servicio de ese Mercado; estado de encarcelamiento; estado de indígena americano/nativo de Alaska; ingresos familiares; cantidad de integrantes en su familia; y elegibilidad para otras coberturas esenciales como coberturas del empleador o programas gubernamentales como Medicare, Medicaid, CHIP, coberturas para veteranos y TRICARE. Esta información se verifica electrónicamente con los datos de</a:t>
            </a:r>
            <a:r>
              <a:rPr lang="en-US" dirty="0" smtClean="0"/>
              <a:t>l</a:t>
            </a:r>
            <a:r>
              <a:rPr dirty="0" smtClean="0"/>
              <a:t> Segur</a:t>
            </a:r>
            <a:r>
              <a:rPr lang="en-US" dirty="0" smtClean="0"/>
              <a:t>o</a:t>
            </a:r>
            <a:r>
              <a:rPr dirty="0" smtClean="0"/>
              <a:t> Social, del Servicio de </a:t>
            </a:r>
            <a:r>
              <a:rPr lang="en-US" dirty="0" smtClean="0"/>
              <a:t>Rentas</a:t>
            </a:r>
            <a:r>
              <a:rPr dirty="0" smtClean="0"/>
              <a:t> Intern</a:t>
            </a:r>
            <a:r>
              <a:rPr lang="en-US" dirty="0" smtClean="0"/>
              <a:t>a</a:t>
            </a:r>
            <a:r>
              <a:rPr dirty="0" smtClean="0"/>
              <a:t>s, el Departamento de Defensa, el Departamento de Seguridad Nacional y otras fuentes de datos electrónicos aprobadas para realizar verificaciones. Cualquier persona que envíe una solicitud incompleta a través de </a:t>
            </a:r>
            <a:r>
              <a:rPr lang="en-US" dirty="0" smtClean="0"/>
              <a:t>CuidadoDeSalud.gov</a:t>
            </a:r>
            <a:r>
              <a:rPr dirty="0" smtClean="0"/>
              <a:t> recibirá una notificación y tendrá 90 días para proporcionar la información necesaria. Los Mercados estatales podrían contar con menos días.</a:t>
            </a:r>
          </a:p>
          <a:p>
            <a:r>
              <a:rPr dirty="0" smtClean="0"/>
              <a:t>Puede ser elegible para adquirir e inscribirse en un </a:t>
            </a:r>
            <a:r>
              <a:rPr lang="en-US" dirty="0" smtClean="0"/>
              <a:t>plan médico</a:t>
            </a:r>
            <a:r>
              <a:rPr dirty="0" smtClean="0"/>
              <a:t> calificado a través del Mercado o inscribirse en Medicaid o en el Programa de Seguro Médico para Niños (CHIP). Si es elegible para inscribirse en un </a:t>
            </a:r>
            <a:r>
              <a:rPr lang="en-US" dirty="0" smtClean="0"/>
              <a:t>plan médico</a:t>
            </a:r>
            <a:r>
              <a:rPr dirty="0" smtClean="0"/>
              <a:t> calificado en un Mercado, también debería consultar si es elegible para un crédito </a:t>
            </a:r>
            <a:r>
              <a:rPr lang="en-US" dirty="0" smtClean="0"/>
              <a:t>fiscal</a:t>
            </a:r>
            <a:r>
              <a:rPr dirty="0" smtClean="0"/>
              <a:t> para las primas y una reducción de gastos compartidos.</a:t>
            </a:r>
            <a:endParaRPr lang="es-US" dirty="0" smtClean="0"/>
          </a:p>
          <a:p>
            <a:r>
              <a:rPr dirty="0" smtClean="0"/>
              <a:t>Luego, se inscribirá en el programa para el cual es elegible. Si es elegible para Medicaid o CHIP, y también califica para un QHP, puede inscribirse en un QHP sin asistencia financiera.</a:t>
            </a:r>
          </a:p>
          <a:p>
            <a:r>
              <a:rPr lang="en-US" b="1" dirty="0" smtClean="0"/>
              <a:t>AVISO: </a:t>
            </a:r>
            <a:r>
              <a:rPr dirty="0" smtClean="0"/>
              <a:t>Si no cuenta con una dirección postal, indique “sin dirección fija” y podrá incluir una dirección de correo como una casilla postal. Número de casilla.</a:t>
            </a:r>
            <a:endParaRPr lang="es-US" dirty="0"/>
          </a:p>
        </p:txBody>
      </p:sp>
      <p:sp>
        <p:nvSpPr>
          <p:cNvPr id="4" name="Slide Number Placeholder 3"/>
          <p:cNvSpPr>
            <a:spLocks noGrp="1"/>
          </p:cNvSpPr>
          <p:nvPr>
            <p:ph type="sldNum" sz="quarter" idx="10"/>
          </p:nvPr>
        </p:nvSpPr>
        <p:spPr/>
        <p:txBody>
          <a:bodyPr/>
          <a:lstStyle/>
          <a:p>
            <a:fld id="{5E64BDDF-6235-4F77-BA63-72C44C840117}" type="slidenum">
              <a:rPr lang="en-US" smtClean="0"/>
              <a:t>16</a:t>
            </a:fld>
            <a:endParaRPr lang="es-US" dirty="0"/>
          </a:p>
        </p:txBody>
      </p:sp>
    </p:spTree>
    <p:extLst>
      <p:ext uri="{BB962C8B-B14F-4D97-AF65-F5344CB8AC3E}">
        <p14:creationId xmlns:p14="http://schemas.microsoft.com/office/powerpoint/2010/main" val="190588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dirty="0" smtClean="0"/>
              <a:t>La </a:t>
            </a:r>
            <a:r>
              <a:rPr lang="es-ES" dirty="0" smtClean="0"/>
              <a:t>Ley de Cuidado de Salud a Bajo Precio</a:t>
            </a:r>
            <a:r>
              <a:rPr dirty="0" smtClean="0"/>
              <a:t> exige que todos los solicitantes obtengan una cobertura esencial mínima o que paguen una </a:t>
            </a:r>
            <a:r>
              <a:rPr lang="en-US" dirty="0" smtClean="0"/>
              <a:t>multa</a:t>
            </a:r>
            <a:r>
              <a:rPr dirty="0" smtClean="0"/>
              <a:t> (pago por responsabilidad compartida).</a:t>
            </a:r>
          </a:p>
          <a:p>
            <a:pPr>
              <a:spcBef>
                <a:spcPts val="611"/>
              </a:spcBef>
            </a:pPr>
            <a:r>
              <a:rPr dirty="0" smtClean="0"/>
              <a:t>Todas las personas deben tener una cobertura esencial mínima, una exención del pago por responsabilidad compartida (</a:t>
            </a:r>
            <a:r>
              <a:rPr lang="en-US" dirty="0" smtClean="0"/>
              <a:t>multa</a:t>
            </a:r>
            <a:r>
              <a:rPr dirty="0" smtClean="0"/>
              <a:t>) o pagar una </a:t>
            </a:r>
            <a:r>
              <a:rPr lang="en-US" dirty="0" smtClean="0"/>
              <a:t>multa</a:t>
            </a:r>
            <a:r>
              <a:rPr dirty="0" smtClean="0"/>
              <a:t>. </a:t>
            </a:r>
          </a:p>
          <a:p>
            <a:pPr>
              <a:spcBef>
                <a:spcPts val="611"/>
              </a:spcBef>
            </a:pPr>
            <a:r>
              <a:rPr dirty="0" smtClean="0"/>
              <a:t>Si tiene una cobertura esencial mínima, no debe hacer nada. Ya está cubierto. Si califica para una exención para un mes, no deberá pagar la </a:t>
            </a:r>
            <a:r>
              <a:rPr lang="en-US" dirty="0" smtClean="0"/>
              <a:t>multa</a:t>
            </a:r>
            <a:r>
              <a:rPr dirty="0" smtClean="0"/>
              <a:t> aun si no tiene cobertura. Sin embargo, si no tiene cobertura y no califica para una exención, debe pagar una </a:t>
            </a:r>
            <a:r>
              <a:rPr lang="en-US" dirty="0" smtClean="0"/>
              <a:t>multa</a:t>
            </a:r>
            <a:r>
              <a:rPr dirty="0" smtClean="0"/>
              <a:t>. Analicemos mejor lo que esto significa.</a:t>
            </a:r>
          </a:p>
        </p:txBody>
      </p:sp>
      <p:sp>
        <p:nvSpPr>
          <p:cNvPr id="6" name="Slide Number Placeholder 5"/>
          <p:cNvSpPr>
            <a:spLocks noGrp="1"/>
          </p:cNvSpPr>
          <p:nvPr>
            <p:ph type="sldNum" sz="quarter" idx="12"/>
          </p:nvPr>
        </p:nvSpPr>
        <p:spPr/>
        <p:txBody>
          <a:bodyPr/>
          <a:lstStyle/>
          <a:p>
            <a:fld id="{5E64BDDF-6235-4F77-BA63-72C44C840117}" type="slidenum">
              <a:rPr lang="en-US" smtClean="0">
                <a:solidFill>
                  <a:prstClr val="black"/>
                </a:solidFill>
                <a:latin typeface="Calibri"/>
              </a:rPr>
              <a:pPr/>
              <a:t>17</a:t>
            </a:fld>
            <a:endParaRPr lang="es-US" dirty="0">
              <a:solidFill>
                <a:prstClr val="black"/>
              </a:solidFill>
              <a:latin typeface="Calibri"/>
            </a:endParaRPr>
          </a:p>
        </p:txBody>
      </p:sp>
    </p:spTree>
    <p:extLst>
      <p:ext uri="{BB962C8B-B14F-4D97-AF65-F5344CB8AC3E}">
        <p14:creationId xmlns:p14="http://schemas.microsoft.com/office/powerpoint/2010/main" val="2313581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a:xfrm>
            <a:off x="701041" y="4415795"/>
            <a:ext cx="5608320" cy="4143990"/>
          </a:xfrm>
        </p:spPr>
        <p:txBody>
          <a:bodyPr>
            <a:noAutofit/>
          </a:bodyPr>
          <a:lstStyle/>
          <a:p>
            <a:r>
              <a:rPr dirty="0" smtClean="0"/>
              <a:t>Las siguientes opciones brindan la cobertura esencial mínima. Si la tiene, no debe hacer nada. </a:t>
            </a:r>
          </a:p>
          <a:p>
            <a:pPr marL="226315" indent="-226315">
              <a:buFont typeface="Wingdings" panose="05000000000000000000" pitchFamily="2" charset="2"/>
              <a:buChar char="§"/>
            </a:pPr>
            <a:r>
              <a:rPr lang="en-US" dirty="0">
                <a:solidFill>
                  <a:prstClr val="black"/>
                </a:solidFill>
              </a:rPr>
              <a:t>Cobertura subsidiada por el empleador, incluidos los planes de autoseguro, cobertura COBRA y cobertura para jubilados</a:t>
            </a:r>
          </a:p>
          <a:p>
            <a:pPr marL="226315" lvl="1" indent="-226315" defTabSz="938227" fontAlgn="base">
              <a:buFont typeface="Wingdings" pitchFamily="2" charset="2"/>
              <a:buChar char="§"/>
              <a:defRPr/>
            </a:pPr>
            <a:r>
              <a:rPr lang="en-US" dirty="0">
                <a:solidFill>
                  <a:prstClr val="black"/>
                </a:solidFill>
              </a:rPr>
              <a:t>Cobertura adquirida en el </a:t>
            </a:r>
            <a:r>
              <a:rPr lang="en-US" dirty="0" smtClean="0">
                <a:solidFill>
                  <a:prstClr val="black"/>
                </a:solidFill>
              </a:rPr>
              <a:t>Mercado </a:t>
            </a:r>
            <a:r>
              <a:rPr lang="en-US" dirty="0">
                <a:solidFill>
                  <a:prstClr val="black"/>
                </a:solidFill>
              </a:rPr>
              <a:t>individual, incluidos los </a:t>
            </a:r>
            <a:r>
              <a:rPr lang="en-US" dirty="0" smtClean="0">
                <a:solidFill>
                  <a:prstClr val="black"/>
                </a:solidFill>
              </a:rPr>
              <a:t>planes medicos calificados </a:t>
            </a:r>
            <a:r>
              <a:rPr lang="en-US" dirty="0">
                <a:solidFill>
                  <a:prstClr val="black"/>
                </a:solidFill>
              </a:rPr>
              <a:t>ofrecidos por el Mercado de Seguros Médicos </a:t>
            </a:r>
            <a:endParaRPr lang="es-US" dirty="0">
              <a:solidFill>
                <a:prstClr val="black"/>
              </a:solidFill>
            </a:endParaRPr>
          </a:p>
          <a:p>
            <a:pPr marL="226315" lvl="1" indent="-226315" defTabSz="938227" fontAlgn="base">
              <a:buFont typeface="Wingdings" pitchFamily="2" charset="2"/>
              <a:buChar char="§"/>
              <a:defRPr/>
            </a:pPr>
            <a:r>
              <a:rPr lang="en-US" dirty="0">
                <a:solidFill>
                  <a:prstClr val="black"/>
                </a:solidFill>
              </a:rPr>
              <a:t>Cobertura de Medicare (Parte A) y Planes Medicare Advantage</a:t>
            </a:r>
          </a:p>
          <a:p>
            <a:pPr marL="226315" lvl="1" indent="-226315" defTabSz="938227" fontAlgn="base">
              <a:buFont typeface="Wingdings" pitchFamily="2" charset="2"/>
              <a:buChar char="§"/>
              <a:defRPr/>
            </a:pPr>
            <a:r>
              <a:rPr lang="en-US" dirty="0">
                <a:solidFill>
                  <a:prstClr val="black"/>
                </a:solidFill>
              </a:rPr>
              <a:t>La mayor parte de la cobertura Medicaid</a:t>
            </a:r>
          </a:p>
          <a:p>
            <a:pPr marL="226315" lvl="1" indent="-226315" defTabSz="938227" fontAlgn="base">
              <a:buFont typeface="Wingdings" pitchFamily="2" charset="2"/>
              <a:buChar char="§"/>
              <a:defRPr/>
            </a:pPr>
            <a:r>
              <a:rPr lang="en-US" dirty="0">
                <a:solidFill>
                  <a:prstClr val="black"/>
                </a:solidFill>
              </a:rPr>
              <a:t>Cobertura del Programa de Seguro Médico para Niños (CHIP)</a:t>
            </a:r>
          </a:p>
          <a:p>
            <a:pPr marL="226315" lvl="1" indent="-226315" defTabSz="938227" fontAlgn="base">
              <a:buFont typeface="Wingdings" pitchFamily="2" charset="2"/>
              <a:buChar char="§"/>
              <a:defRPr/>
            </a:pPr>
            <a:r>
              <a:rPr lang="en-US" dirty="0">
                <a:solidFill>
                  <a:prstClr val="black"/>
                </a:solidFill>
              </a:rPr>
              <a:t>Determinados tipos de cobertura médica para veteranos administrados por el Departamento de Asuntos de los Veteranos</a:t>
            </a:r>
          </a:p>
          <a:p>
            <a:endParaRPr lang="es-US" dirty="0"/>
          </a:p>
        </p:txBody>
      </p:sp>
      <p:sp>
        <p:nvSpPr>
          <p:cNvPr id="6" name="Slide Number Placeholder 5"/>
          <p:cNvSpPr>
            <a:spLocks noGrp="1"/>
          </p:cNvSpPr>
          <p:nvPr>
            <p:ph type="sldNum" sz="quarter" idx="12"/>
          </p:nvPr>
        </p:nvSpPr>
        <p:spPr/>
        <p:txBody>
          <a:bodyPr/>
          <a:lstStyle/>
          <a:p>
            <a:fld id="{5E64BDDF-6235-4F77-BA63-72C44C840117}" type="slidenum">
              <a:rPr lang="en-US" smtClean="0"/>
              <a:t>18</a:t>
            </a:fld>
            <a:endParaRPr lang="es-US" dirty="0"/>
          </a:p>
        </p:txBody>
      </p:sp>
    </p:spTree>
    <p:extLst>
      <p:ext uri="{BB962C8B-B14F-4D97-AF65-F5344CB8AC3E}">
        <p14:creationId xmlns:p14="http://schemas.microsoft.com/office/powerpoint/2010/main" val="3169081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a:xfrm>
            <a:off x="377460" y="4264712"/>
            <a:ext cx="6255483" cy="4072536"/>
          </a:xfrm>
        </p:spPr>
        <p:txBody>
          <a:bodyPr>
            <a:normAutofit/>
          </a:bodyPr>
          <a:lstStyle/>
          <a:p>
            <a:pPr>
              <a:spcBef>
                <a:spcPts val="611"/>
              </a:spcBef>
            </a:pPr>
            <a:r>
              <a:rPr dirty="0" smtClean="0"/>
              <a:t>Las siguientes opciones brindan la cobertura esencial mínima. Si la tiene, no debe hacer nada. </a:t>
            </a:r>
            <a:endParaRPr lang="es-US" dirty="0" smtClean="0"/>
          </a:p>
          <a:p>
            <a:pPr marL="172109" indent="-172109">
              <a:spcBef>
                <a:spcPts val="611"/>
              </a:spcBef>
              <a:buFont typeface="Wingdings" panose="05000000000000000000" pitchFamily="2" charset="2"/>
              <a:buChar char="§"/>
            </a:pPr>
            <a:r>
              <a:rPr lang="en-US" dirty="0" smtClean="0">
                <a:solidFill>
                  <a:prstClr val="black"/>
                </a:solidFill>
              </a:rPr>
              <a:t>La mayoría de los tipos de cobertura TRICARE en virtud del Capítulo 55 del Título 10 del Código de los Estados Unidos</a:t>
            </a:r>
          </a:p>
          <a:p>
            <a:pPr marL="174630" indent="-174630" defTabSz="938227">
              <a:spcBef>
                <a:spcPts val="611"/>
              </a:spcBef>
              <a:buFont typeface="Wingdings" panose="05000000000000000000" pitchFamily="2" charset="2"/>
              <a:buChar char="§"/>
              <a:defRPr/>
            </a:pPr>
            <a:r>
              <a:rPr lang="en-US" dirty="0">
                <a:solidFill>
                  <a:prstClr val="black"/>
                </a:solidFill>
              </a:rPr>
              <a:t>Cobertura proporcionada a voluntarios del Cuerpo de Paz</a:t>
            </a:r>
          </a:p>
          <a:p>
            <a:pPr marL="174630" indent="-174630" defTabSz="938227">
              <a:spcBef>
                <a:spcPts val="611"/>
              </a:spcBef>
              <a:buFont typeface="Wingdings" panose="05000000000000000000" pitchFamily="2" charset="2"/>
              <a:buChar char="§"/>
              <a:defRPr/>
            </a:pPr>
            <a:r>
              <a:rPr lang="en-US" dirty="0">
                <a:solidFill>
                  <a:prstClr val="black"/>
                </a:solidFill>
              </a:rPr>
              <a:t>Cobertura en virtud del Programa de Beneficios de Salud sin Fondos Asignados</a:t>
            </a:r>
          </a:p>
          <a:p>
            <a:pPr marL="174630" indent="-174630" defTabSz="938227">
              <a:spcBef>
                <a:spcPts val="611"/>
              </a:spcBef>
              <a:buFont typeface="Wingdings" panose="05000000000000000000" pitchFamily="2" charset="2"/>
              <a:buChar char="§"/>
              <a:defRPr/>
            </a:pPr>
            <a:r>
              <a:rPr lang="en-US" dirty="0">
                <a:solidFill>
                  <a:prstClr val="black"/>
                </a:solidFill>
              </a:rPr>
              <a:t>Asistencia Médica para Refugiados financiada por la Administración para Asuntos de Niños y Familias</a:t>
            </a:r>
          </a:p>
          <a:p>
            <a:pPr marL="174630" indent="-174630" defTabSz="938227">
              <a:spcBef>
                <a:spcPts val="611"/>
              </a:spcBef>
              <a:buFont typeface="Wingdings" panose="05000000000000000000" pitchFamily="2" charset="2"/>
              <a:buChar char="§"/>
              <a:defRPr/>
            </a:pPr>
            <a:r>
              <a:rPr lang="en-US" dirty="0">
                <a:solidFill>
                  <a:prstClr val="black"/>
                </a:solidFill>
              </a:rPr>
              <a:t>Cobertura médica autofinanciada ofrecida a los estudiantes por las universidades para los años del plan o póliza que comenzaron el 31 de diciembre de 2014 o antes (consulte a su universidad si su plan califica como cobertura esencial mínima)</a:t>
            </a:r>
            <a:endParaRPr lang="es-US" dirty="0">
              <a:solidFill>
                <a:prstClr val="black"/>
              </a:solidFill>
            </a:endParaRPr>
          </a:p>
          <a:p>
            <a:pPr marL="174630" indent="-174630" defTabSz="938227">
              <a:spcBef>
                <a:spcPts val="611"/>
              </a:spcBef>
              <a:buFont typeface="Wingdings" panose="05000000000000000000" pitchFamily="2" charset="2"/>
              <a:buChar char="§"/>
              <a:defRPr/>
            </a:pPr>
            <a:r>
              <a:rPr lang="en-US" dirty="0">
                <a:solidFill>
                  <a:prstClr val="black"/>
                </a:solidFill>
              </a:rPr>
              <a:t>Fondos comunes estatales de alto riesgo para los años del plan o la póliza que comenzaron el 31 de diciembre de 2014 o antes (consulte el plan de fondos comunes de alto riesgo de su estado para determinar si el plan califica como cobertura esencial mínima)</a:t>
            </a:r>
          </a:p>
          <a:p>
            <a:pPr marL="174630" indent="-174630" defTabSz="938227">
              <a:spcBef>
                <a:spcPts val="611"/>
              </a:spcBef>
              <a:buFont typeface="Wingdings" panose="05000000000000000000" pitchFamily="2" charset="2"/>
              <a:buChar char="§"/>
              <a:defRPr/>
            </a:pPr>
            <a:r>
              <a:rPr lang="en-US" dirty="0">
                <a:solidFill>
                  <a:prstClr val="black"/>
                </a:solidFill>
              </a:rPr>
              <a:t>Otra cobertura reconocida por </a:t>
            </a:r>
            <a:r>
              <a:rPr lang="en-US" dirty="0" smtClean="0">
                <a:solidFill>
                  <a:prstClr val="black"/>
                </a:solidFill>
              </a:rPr>
              <a:t>el Departamento </a:t>
            </a:r>
            <a:r>
              <a:rPr lang="en-US" dirty="0">
                <a:solidFill>
                  <a:prstClr val="black"/>
                </a:solidFill>
              </a:rPr>
              <a:t>de Salud y Servicios Humanos como cobertura esencial mínima</a:t>
            </a:r>
          </a:p>
          <a:p>
            <a:pPr defTabSz="938227">
              <a:spcBef>
                <a:spcPts val="611"/>
              </a:spcBef>
              <a:defRPr/>
            </a:pPr>
            <a:r>
              <a:rPr lang="en-US" dirty="0">
                <a:solidFill>
                  <a:prstClr val="black"/>
                </a:solidFill>
              </a:rPr>
              <a:t>La cobertura esencial mínima no incluye cobertura que brinda solo beneficios limitados, como cobertura </a:t>
            </a:r>
            <a:r>
              <a:rPr lang="en-US" dirty="0" smtClean="0">
                <a:solidFill>
                  <a:prstClr val="black"/>
                </a:solidFill>
              </a:rPr>
              <a:t>de </a:t>
            </a:r>
            <a:r>
              <a:rPr lang="en-US" dirty="0">
                <a:solidFill>
                  <a:prstClr val="black"/>
                </a:solidFill>
              </a:rPr>
              <a:t>la vista o dental; y Medicaid que cubre solo determinados servicios como pólizas para planificación familiar; compensación por accidentes de trabajo o por discapacidad.</a:t>
            </a:r>
          </a:p>
          <a:p>
            <a:pPr defTabSz="938227">
              <a:spcBef>
                <a:spcPts val="611"/>
              </a:spcBef>
              <a:defRPr/>
            </a:pPr>
            <a:endParaRPr lang="es-US" dirty="0">
              <a:solidFill>
                <a:prstClr val="black"/>
              </a:solidFill>
            </a:endParaRPr>
          </a:p>
          <a:p>
            <a:pPr>
              <a:spcBef>
                <a:spcPts val="611"/>
              </a:spcBef>
            </a:pPr>
            <a:endParaRPr lang="es-US" dirty="0"/>
          </a:p>
          <a:p>
            <a:pPr>
              <a:spcBef>
                <a:spcPts val="611"/>
              </a:spcBef>
            </a:pPr>
            <a:endParaRPr lang="es-US" dirty="0"/>
          </a:p>
        </p:txBody>
      </p:sp>
      <p:sp>
        <p:nvSpPr>
          <p:cNvPr id="6" name="Slide Number Placeholder 5"/>
          <p:cNvSpPr>
            <a:spLocks noGrp="1"/>
          </p:cNvSpPr>
          <p:nvPr>
            <p:ph type="sldNum" sz="quarter" idx="12"/>
          </p:nvPr>
        </p:nvSpPr>
        <p:spPr/>
        <p:txBody>
          <a:bodyPr/>
          <a:lstStyle/>
          <a:p>
            <a:fld id="{5E64BDDF-6235-4F77-BA63-72C44C840117}" type="slidenum">
              <a:rPr lang="en-US" smtClean="0"/>
              <a:t>19</a:t>
            </a:fld>
            <a:endParaRPr lang="es-US" dirty="0"/>
          </a:p>
        </p:txBody>
      </p:sp>
    </p:spTree>
    <p:extLst>
      <p:ext uri="{BB962C8B-B14F-4D97-AF65-F5344CB8AC3E}">
        <p14:creationId xmlns:p14="http://schemas.microsoft.com/office/powerpoint/2010/main" val="316908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116337" algn="l"/>
              </a:tabLst>
            </a:pPr>
            <a:r>
              <a:rPr dirty="0" smtClean="0"/>
              <a:t>Esta sesión le ayudará a:  </a:t>
            </a:r>
            <a:endParaRPr lang="es-US" dirty="0"/>
          </a:p>
          <a:p>
            <a:pPr marL="169724" indent="-169724">
              <a:buFont typeface="Wingdings" pitchFamily="2" charset="2"/>
              <a:buChar char="§"/>
              <a:tabLst>
                <a:tab pos="169724" algn="l"/>
              </a:tabLst>
            </a:pPr>
            <a:r>
              <a:rPr dirty="0" smtClean="0"/>
              <a:t>Explicar el Mercado de Seguros Médicos </a:t>
            </a:r>
            <a:endParaRPr lang="es-US" b="1" strike="sngStrike" dirty="0">
              <a:solidFill>
                <a:srgbClr val="FF0000"/>
              </a:solidFill>
            </a:endParaRPr>
          </a:p>
          <a:p>
            <a:pPr marL="169724" indent="-169724">
              <a:buFont typeface="Wingdings" pitchFamily="2" charset="2"/>
              <a:buChar char="§"/>
              <a:tabLst>
                <a:tab pos="232678" algn="l"/>
              </a:tabLst>
            </a:pPr>
            <a:r>
              <a:rPr dirty="0" smtClean="0"/>
              <a:t>Definir quiénes pueden ser elegibles </a:t>
            </a:r>
            <a:endParaRPr lang="es-US" b="1" dirty="0">
              <a:solidFill>
                <a:srgbClr val="C00000"/>
              </a:solidFill>
            </a:endParaRPr>
          </a:p>
          <a:p>
            <a:pPr marL="169724" indent="-169724">
              <a:buFont typeface="Wingdings" pitchFamily="2" charset="2"/>
              <a:buChar char="§"/>
              <a:tabLst>
                <a:tab pos="232678" algn="l"/>
              </a:tabLst>
              <a:defRPr/>
            </a:pPr>
            <a:r>
              <a:rPr dirty="0" smtClean="0"/>
              <a:t>Definir opciones para personas con ingresos limitados</a:t>
            </a:r>
          </a:p>
          <a:p>
            <a:pPr marL="169724" indent="-169724">
              <a:buFont typeface="Wingdings" pitchFamily="2" charset="2"/>
              <a:buChar char="§"/>
              <a:tabLst>
                <a:tab pos="232678" algn="l"/>
              </a:tabLst>
            </a:pPr>
            <a:r>
              <a:rPr dirty="0" smtClean="0"/>
              <a:t>Explicar el proceso de inscripción</a:t>
            </a:r>
          </a:p>
          <a:p>
            <a:pPr marL="169724" indent="-169724">
              <a:buFont typeface="Wingdings" pitchFamily="2" charset="2"/>
              <a:buChar char="§"/>
              <a:tabLst>
                <a:tab pos="232678" algn="l"/>
              </a:tabLst>
            </a:pPr>
            <a:r>
              <a:rPr dirty="0" smtClean="0"/>
              <a:t>Explicar las opciones disponibles para las personas con Medicare</a:t>
            </a:r>
            <a:endParaRPr lang="es-US" dirty="0"/>
          </a:p>
          <a:p>
            <a:pPr marL="169724" indent="-169724">
              <a:buFont typeface="Wingdings" pitchFamily="2" charset="2"/>
              <a:buChar char="§"/>
              <a:tabLst>
                <a:tab pos="232678" algn="l"/>
              </a:tabLst>
              <a:defRPr/>
            </a:pPr>
            <a:r>
              <a:rPr dirty="0" smtClean="0"/>
              <a:t>Encontrar recursos</a:t>
            </a:r>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a:t>
            </a:fld>
            <a:endParaRPr lang="es-US" dirty="0"/>
          </a:p>
        </p:txBody>
      </p:sp>
    </p:spTree>
    <p:extLst>
      <p:ext uri="{BB962C8B-B14F-4D97-AF65-F5344CB8AC3E}">
        <p14:creationId xmlns:p14="http://schemas.microsoft.com/office/powerpoint/2010/main" val="42205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900" y="4552672"/>
            <a:ext cx="5562600" cy="3926735"/>
          </a:xfrm>
        </p:spPr>
        <p:txBody>
          <a:bodyPr>
            <a:normAutofit/>
          </a:bodyPr>
          <a:lstStyle/>
          <a:p>
            <a:pPr>
              <a:spcBef>
                <a:spcPts val="607"/>
              </a:spcBef>
            </a:pPr>
            <a:r>
              <a:rPr dirty="0" smtClean="0"/>
              <a:t>Si no tiene una cobertura esencial mínima, es posible que deba pagar una </a:t>
            </a:r>
            <a:r>
              <a:rPr lang="en-US" dirty="0" smtClean="0"/>
              <a:t>multa</a:t>
            </a:r>
            <a:r>
              <a:rPr dirty="0" smtClean="0"/>
              <a:t>. Analizaremos esto a continuación. Es posible que obtenga una exención de la </a:t>
            </a:r>
            <a:r>
              <a:rPr lang="en-US" dirty="0" smtClean="0"/>
              <a:t>multa</a:t>
            </a:r>
            <a:r>
              <a:rPr dirty="0" smtClean="0"/>
              <a:t> por algunas de las siguientes razones: conciencia religiosa, membresía a un </a:t>
            </a:r>
            <a:r>
              <a:rPr lang="en-US" dirty="0" smtClean="0"/>
              <a:t>ministerio de atención médica compartida.</a:t>
            </a:r>
            <a:r>
              <a:rPr dirty="0" smtClean="0"/>
              <a:t>; miembro de una tribu reconocida federalmente o elegible para servicios a través de un proveedor de Servicios de Salud Indígena; no tiene el requisito de declarar impuestos (ingresos familiares por debajo del umbral mínimo―Continúa en la siguiente diapositiva</a:t>
            </a:r>
            <a:endParaRPr lang="es-US" dirty="0"/>
          </a:p>
        </p:txBody>
      </p:sp>
      <p:sp>
        <p:nvSpPr>
          <p:cNvPr id="6" name="Slide Number Placeholder 5"/>
          <p:cNvSpPr>
            <a:spLocks noGrp="1"/>
          </p:cNvSpPr>
          <p:nvPr>
            <p:ph type="sldNum" sz="quarter" idx="12"/>
          </p:nvPr>
        </p:nvSpPr>
        <p:spPr/>
        <p:txBody>
          <a:bodyPr/>
          <a:lstStyle/>
          <a:p>
            <a:fld id="{5E64BDDF-6235-4F77-BA63-72C44C840117}" type="slidenum">
              <a:rPr lang="en-US" smtClean="0"/>
              <a:t>20</a:t>
            </a:fld>
            <a:endParaRPr lang="es-US" dirty="0"/>
          </a:p>
        </p:txBody>
      </p:sp>
    </p:spTree>
    <p:extLst>
      <p:ext uri="{BB962C8B-B14F-4D97-AF65-F5344CB8AC3E}">
        <p14:creationId xmlns:p14="http://schemas.microsoft.com/office/powerpoint/2010/main" val="3854474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75" y="4353076"/>
            <a:ext cx="6560627" cy="3876524"/>
          </a:xfrm>
        </p:spPr>
        <p:txBody>
          <a:bodyPr>
            <a:normAutofit fontScale="92500"/>
          </a:bodyPr>
          <a:lstStyle/>
          <a:p>
            <a:pPr>
              <a:spcBef>
                <a:spcPts val="607"/>
              </a:spcBef>
            </a:pPr>
            <a:r>
              <a:rPr lang="en-US" sz="1050" dirty="0" smtClean="0"/>
              <a:t>Continúa de la diapositiva previa―tuvo un período sin cobertura breve* (&lt;3 meses consecutivos); si sufrió dificultades económicas (una circunstancia que afecta su capacidad para adquirir cobertura de seguro médico, como estar sin hogar, o haber experimentado recientemente violencia doméstica); tiene opciones de cobertura no accesibles (el importe mínimo que debe pagar por las primas supera en más del 8.13% sus ingresos familiares), está en prisión; o no está legalmente (no es ciudadano estadounidense, nativo de los Estados Unidos, ni extranjero con residencia legal en los EE.UU.), o cancelaron su plan médico y no tiene una opción de cobertura asequible en el Mercado.</a:t>
            </a:r>
            <a:endParaRPr lang="es-US" sz="1050" dirty="0"/>
          </a:p>
          <a:p>
            <a:pPr>
              <a:spcBef>
                <a:spcPts val="607"/>
              </a:spcBef>
            </a:pPr>
            <a:r>
              <a:rPr lang="en-US" sz="1050" dirty="0"/>
              <a:t>Para solicitar una exención basada en la cobertura inasequible; membresía a un ministerio de cuidados </a:t>
            </a:r>
            <a:r>
              <a:rPr lang="en-US" sz="1050" dirty="0" smtClean="0"/>
              <a:t>medicos compartidos</a:t>
            </a:r>
            <a:r>
              <a:rPr lang="en-US" sz="1050" dirty="0"/>
              <a:t>; ser indígena, según lo definido por la sección 4(d) de la Ley de Autodeterminación Indígena y de Ayuda a la Educación, con membresía en una tribu reconocida federalmente, incluidas corporaciones regionales y aldeas de nativos de Alaska; o estar en prisión, tiene 2 opciones: puede reclamar estas exenciones cuando complete su declaración federal de impuestos para el año 2015, que vence en abril de 2016, o puede solicitar estas exenciones en el Mercado. </a:t>
            </a:r>
            <a:endParaRPr lang="es-US" sz="1050" dirty="0"/>
          </a:p>
          <a:p>
            <a:pPr>
              <a:spcBef>
                <a:spcPts val="607"/>
              </a:spcBef>
            </a:pPr>
            <a:r>
              <a:rPr lang="en-US" sz="1050" dirty="0"/>
              <a:t>Para solicitar una exención basada en la membresía a una secta religiosa reconocida cuyos miembros tienen objeciones al seguro; ser miembro de una tribu indígena reconocida por el gobierno federal, o ser elegible para servicios a través de un proveedor de atención médica indígena; o una de las dificultades económicas antes mencionadas; deberá completar la solicitud de exención en el Mercado.</a:t>
            </a:r>
            <a:endParaRPr lang="es-US" sz="1050" dirty="0"/>
          </a:p>
          <a:p>
            <a:pPr>
              <a:spcBef>
                <a:spcPts val="607"/>
              </a:spcBef>
            </a:pPr>
            <a:r>
              <a:rPr lang="en-US" sz="1050" dirty="0"/>
              <a:t>Si sus ingresos familiares son lo suficientemente bajos como para que no tenga la obligación de declarar impuestos, no deberá solicitar una exención. Esto es así incluso si usted presenta una declaración para recibir un reembolso del dinero retenido de su cheque de pago. No deberá realizar el pago por responsabilidad compartida. Para más información, visite IRS.gov/pub/irs-pdf/p501.pdf. Si tuvo un período sin cobertura de menos de 3 meses, o no reside legalmente en los EE. UU., no será necesario que solicite una exención. Se determinará cuando declare sus impuestos.</a:t>
            </a:r>
          </a:p>
          <a:p>
            <a:pPr>
              <a:spcBef>
                <a:spcPts val="607"/>
              </a:spcBef>
            </a:pPr>
            <a:r>
              <a:rPr lang="en-US" sz="1050" dirty="0"/>
              <a:t>Si tuvo 2 períodos sin cobertura breves durante el año, la exención por el período sin cobertura de 3 meses se aplica solo al primero. Visite </a:t>
            </a:r>
            <a:r>
              <a:rPr lang="en-US" sz="1050" dirty="0" smtClean="0">
                <a:hlinkClick r:id="rId3"/>
              </a:rPr>
              <a:t>CuidadoDeSalud.gov/fees-exemptions/fees-exemptions-overview/</a:t>
            </a:r>
            <a:r>
              <a:rPr lang="en-US" sz="1050" dirty="0" smtClean="0"/>
              <a:t> para obtener más información.</a:t>
            </a:r>
          </a:p>
          <a:p>
            <a:endParaRPr lang="es-US" sz="1050" dirty="0"/>
          </a:p>
          <a:p>
            <a:endParaRPr lang="es-US" sz="1050" dirty="0"/>
          </a:p>
        </p:txBody>
      </p:sp>
      <p:sp>
        <p:nvSpPr>
          <p:cNvPr id="6" name="Slide Number Placeholder 5"/>
          <p:cNvSpPr>
            <a:spLocks noGrp="1"/>
          </p:cNvSpPr>
          <p:nvPr>
            <p:ph type="sldNum" sz="quarter" idx="12"/>
          </p:nvPr>
        </p:nvSpPr>
        <p:spPr/>
        <p:txBody>
          <a:bodyPr/>
          <a:lstStyle/>
          <a:p>
            <a:fld id="{5E64BDDF-6235-4F77-BA63-72C44C840117}" type="slidenum">
              <a:rPr lang="en-US" smtClean="0"/>
              <a:t>21</a:t>
            </a:fld>
            <a:endParaRPr lang="es-US" dirty="0"/>
          </a:p>
        </p:txBody>
      </p:sp>
    </p:spTree>
    <p:extLst>
      <p:ext uri="{BB962C8B-B14F-4D97-AF65-F5344CB8AC3E}">
        <p14:creationId xmlns:p14="http://schemas.microsoft.com/office/powerpoint/2010/main" val="3854474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3"/>
            <a:ext cx="5699759" cy="3737607"/>
          </a:xfrm>
        </p:spPr>
        <p:txBody>
          <a:bodyPr>
            <a:noAutofit/>
          </a:bodyPr>
          <a:lstStyle/>
          <a:p>
            <a:pPr>
              <a:spcBef>
                <a:spcPts val="611"/>
              </a:spcBef>
            </a:pPr>
            <a:r>
              <a:rPr dirty="0" smtClean="0"/>
              <a:t>Cuando una persona sin seguro requiere atención médica urgente, que generalmente es costosa, pero no paga la factura, todos los demás terminan pagando el precio. Es por ello que la </a:t>
            </a:r>
            <a:r>
              <a:rPr lang="es-ES" dirty="0" smtClean="0"/>
              <a:t>Ley de Cuidado de Salud a Bajo Precio</a:t>
            </a:r>
            <a:r>
              <a:rPr dirty="0" smtClean="0"/>
              <a:t> exige que todas las personas que están en condiciones asuman la responsabilidad de pagar su propio seguro </a:t>
            </a:r>
            <a:r>
              <a:rPr lang="en-US" dirty="0" smtClean="0"/>
              <a:t>medico</a:t>
            </a:r>
            <a:r>
              <a:rPr lang="en-US" baseline="0" dirty="0" smtClean="0"/>
              <a:t> </a:t>
            </a:r>
            <a:r>
              <a:rPr dirty="0" smtClean="0"/>
              <a:t>manteniendo una cobertura esencial mínima o pagando una </a:t>
            </a:r>
            <a:r>
              <a:rPr lang="en-US" dirty="0" smtClean="0"/>
              <a:t>multa</a:t>
            </a:r>
            <a:r>
              <a:rPr dirty="0" smtClean="0"/>
              <a:t> (pago por responsabilidad compartida). Las personas que no mantienen una cobertura esencial mínima (MEC) podrían no estar protegidas de las facturas médicas muy altas que en ocasiones pueden llevar a la quiebra. </a:t>
            </a:r>
          </a:p>
          <a:p>
            <a:pPr>
              <a:spcBef>
                <a:spcPts val="611"/>
              </a:spcBef>
            </a:pPr>
            <a:r>
              <a:rPr dirty="0" smtClean="0"/>
              <a:t>La inscripción abierta para la cobertura 2016 finalizó el 31 de enero de 2016. Por lo general, no se puede inscribir en un </a:t>
            </a:r>
            <a:r>
              <a:rPr lang="en-US" dirty="0" smtClean="0"/>
              <a:t>plan médico</a:t>
            </a:r>
            <a:r>
              <a:rPr dirty="0" smtClean="0"/>
              <a:t> privado a través de un Mercado para cobertura en 2016, salvo que tenga un evento de vida que califique que permita un </a:t>
            </a:r>
            <a:r>
              <a:rPr lang="en-US" dirty="0" smtClean="0"/>
              <a:t>Período Especial de Inscripción</a:t>
            </a:r>
            <a:r>
              <a:rPr dirty="0" smtClean="0"/>
              <a:t>. Puede solicitar Medicaid o CHIP en cualquier momento del año. La inscripción abierta para cobertura del Mercado en 2017 comienza el 1 de noviembre de 2016 y finaliza el 31 de enero de 2017.</a:t>
            </a:r>
            <a:endParaRPr lang="es-US" dirty="0"/>
          </a:p>
          <a:p>
            <a:pPr>
              <a:spcBef>
                <a:spcPts val="611"/>
              </a:spcBef>
            </a:pPr>
            <a:r>
              <a:rPr dirty="0" smtClean="0"/>
              <a:t>Si se inscribe en un plan del Mercado para cobertura en 2016 durante la inscripción abierta, y paga las primas y ha mantenido la cobertura durante todo el año de beneficios, no deberá pagar una </a:t>
            </a:r>
            <a:r>
              <a:rPr lang="en-US" dirty="0" smtClean="0"/>
              <a:t>multa</a:t>
            </a:r>
            <a:r>
              <a:rPr dirty="0" smtClean="0"/>
              <a:t> por el período sin cobertura de 2016. Para obtener más información, visite </a:t>
            </a:r>
            <a:r>
              <a:rPr lang="en-US" dirty="0" smtClean="0">
                <a:hlinkClick r:id="rId3"/>
              </a:rPr>
              <a:t>IRS.gov/Affordable-Care-Act/Employers/Questions-and-Answers-on-Employer-Shared-Responsibility-Provisions-Under-the-Affordable-Care-Act</a:t>
            </a:r>
            <a:r>
              <a:rPr dirty="0" smtClean="0"/>
              <a:t>.</a:t>
            </a:r>
          </a:p>
          <a:p>
            <a:pPr>
              <a:spcBef>
                <a:spcPts val="611"/>
              </a:spcBef>
            </a:pPr>
            <a:endParaRPr lang="es-US" dirty="0"/>
          </a:p>
        </p:txBody>
      </p:sp>
      <p:sp>
        <p:nvSpPr>
          <p:cNvPr id="4" name="Slide Number Placeholder 3"/>
          <p:cNvSpPr>
            <a:spLocks noGrp="1"/>
          </p:cNvSpPr>
          <p:nvPr>
            <p:ph type="sldNum" sz="quarter" idx="10"/>
          </p:nvPr>
        </p:nvSpPr>
        <p:spPr/>
        <p:txBody>
          <a:bodyPr/>
          <a:lstStyle/>
          <a:p>
            <a:fld id="{DD397CA2-FEEE-46A1-9998-557872620049}" type="slidenum">
              <a:rPr lang="en-US" smtClean="0"/>
              <a:t>22</a:t>
            </a:fld>
            <a:endParaRPr lang="es-US" dirty="0"/>
          </a:p>
        </p:txBody>
      </p:sp>
    </p:spTree>
    <p:extLst>
      <p:ext uri="{BB962C8B-B14F-4D97-AF65-F5344CB8AC3E}">
        <p14:creationId xmlns:p14="http://schemas.microsoft.com/office/powerpoint/2010/main" val="620422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745" y="4415791"/>
            <a:ext cx="6102911" cy="4183380"/>
          </a:xfrm>
        </p:spPr>
        <p:txBody>
          <a:bodyPr>
            <a:normAutofit/>
          </a:bodyPr>
          <a:lstStyle/>
          <a:p>
            <a:r>
              <a:rPr dirty="0" smtClean="0"/>
              <a:t>La </a:t>
            </a:r>
            <a:r>
              <a:rPr lang="en-US" dirty="0" smtClean="0"/>
              <a:t>multa</a:t>
            </a:r>
            <a:r>
              <a:rPr dirty="0" smtClean="0"/>
              <a:t> (multa) en 2016 se calculará en 1 de 2 formas. Usted pagará el monto más alto de estos dos montos:</a:t>
            </a:r>
          </a:p>
          <a:p>
            <a:pPr marL="225425" indent="-225425">
              <a:buFont typeface="Wingdings" panose="05000000000000000000" pitchFamily="2" charset="2"/>
              <a:buChar char="§"/>
            </a:pPr>
            <a:r>
              <a:rPr lang="en-US" b="1" dirty="0"/>
              <a:t>2.5% de sus ingresos familiares anuales</a:t>
            </a:r>
            <a:r>
              <a:rPr dirty="0" smtClean="0"/>
              <a:t> (solo se utiliza el monto de los ingresos por encima del </a:t>
            </a:r>
            <a:r>
              <a:rPr lang="en-US" dirty="0" smtClean="0"/>
              <a:t>límite</a:t>
            </a:r>
            <a:r>
              <a:rPr dirty="0" smtClean="0"/>
              <a:t> de declaración de impuestos, aproximadamente $10,150 para una persona en 2014, para calcular la multa). La multa máxima es la prima promedio nacional para un plan Bronce.</a:t>
            </a:r>
          </a:p>
          <a:p>
            <a:pPr marL="225425" indent="-225425">
              <a:buFont typeface="Wingdings" panose="05000000000000000000" pitchFamily="2" charset="2"/>
              <a:buChar char="§"/>
            </a:pPr>
            <a:r>
              <a:rPr lang="en-US" b="1" dirty="0"/>
              <a:t>$695 por persona ($347.50 por niño menor de 18 años)</a:t>
            </a:r>
            <a:r>
              <a:rPr dirty="0" smtClean="0"/>
              <a:t>. La multa máxima para una familia utilizando este método es $2,085.</a:t>
            </a:r>
          </a:p>
          <a:p>
            <a:r>
              <a:rPr dirty="0" smtClean="0"/>
              <a:t>Cualquier multa que los contribuyentes deban pagar por ellos mismos o por sus dependientes debe incluirse en su declaración de impuestos para el año fiscal. Las personas que presenten declaraciones conjuntas son conjuntamente responsables de la multa. </a:t>
            </a:r>
          </a:p>
          <a:p>
            <a:r>
              <a:rPr dirty="0" smtClean="0"/>
              <a:t>En 2016, los montos aumentarán en función del costo de vida.</a:t>
            </a:r>
            <a:endParaRPr lang="es-US" dirty="0"/>
          </a:p>
        </p:txBody>
      </p:sp>
      <p:sp>
        <p:nvSpPr>
          <p:cNvPr id="4" name="Slide Number Placeholder 3"/>
          <p:cNvSpPr>
            <a:spLocks noGrp="1"/>
          </p:cNvSpPr>
          <p:nvPr>
            <p:ph type="sldNum" sz="quarter" idx="10"/>
          </p:nvPr>
        </p:nvSpPr>
        <p:spPr/>
        <p:txBody>
          <a:bodyPr/>
          <a:lstStyle/>
          <a:p>
            <a:fld id="{DD397CA2-FEEE-46A1-9998-557872620049}" type="slidenum">
              <a:rPr lang="en-US" smtClean="0">
                <a:solidFill>
                  <a:prstClr val="black"/>
                </a:solidFill>
                <a:latin typeface="Calibri"/>
              </a:rPr>
              <a:pPr/>
              <a:t>23</a:t>
            </a:fld>
            <a:endParaRPr lang="es-US" dirty="0">
              <a:solidFill>
                <a:prstClr val="black"/>
              </a:solidFill>
              <a:latin typeface="Calibri"/>
            </a:endParaRPr>
          </a:p>
        </p:txBody>
      </p:sp>
    </p:spTree>
    <p:extLst>
      <p:ext uri="{BB962C8B-B14F-4D97-AF65-F5344CB8AC3E}">
        <p14:creationId xmlns:p14="http://schemas.microsoft.com/office/powerpoint/2010/main" val="3984703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25475"/>
            <a:ext cx="4654550" cy="3490913"/>
          </a:xfrm>
        </p:spPr>
      </p:sp>
      <p:sp>
        <p:nvSpPr>
          <p:cNvPr id="3" name="Notes Placeholder 2"/>
          <p:cNvSpPr>
            <a:spLocks noGrp="1"/>
          </p:cNvSpPr>
          <p:nvPr>
            <p:ph type="body" idx="1"/>
          </p:nvPr>
        </p:nvSpPr>
        <p:spPr/>
        <p:txBody>
          <a:bodyPr>
            <a:normAutofit/>
          </a:bodyPr>
          <a:lstStyle/>
          <a:p>
            <a:pPr defTabSz="930756">
              <a:defRPr/>
            </a:pPr>
            <a:r>
              <a:rPr dirty="0" smtClean="0"/>
              <a:t>Solo puede inscribirse o cambiarse de plan en el Mercado durante el período de inscripción abierta (OEP) o durante un </a:t>
            </a:r>
            <a:r>
              <a:rPr lang="en-US" dirty="0" smtClean="0"/>
              <a:t>Período Especial de Inscripción</a:t>
            </a:r>
            <a:r>
              <a:rPr dirty="0" smtClean="0"/>
              <a:t> (SEP) si califica. </a:t>
            </a:r>
          </a:p>
          <a:p>
            <a:pPr defTabSz="930756">
              <a:defRPr/>
            </a:pPr>
            <a:r>
              <a:rPr dirty="0" smtClean="0"/>
              <a:t>Para cobertura en 2017 y 2018, la inscripción abierta comenzará el 1 de noviembre del año anterior y continuará hasta el 31 de enero del año de cobertura. Para cobertura en 2019 y en años subsiguientes, la inscripción abierta comenzará el 1 de noviembre y finalizará el 15 de diciembre del año anterior (por ejemplo, para cobertura en 2019, comenzará el 1 de noviembre de 2018 y finalizará el 15 de diciembre de 2018).</a:t>
            </a:r>
          </a:p>
          <a:p>
            <a:pPr defTabSz="930756">
              <a:defRPr/>
            </a:pPr>
            <a:r>
              <a:rPr dirty="0" smtClean="0"/>
              <a:t>Si experimenta determinados eventos de vida que califiquen u otros cambios que califiquen en circunstancia (como mudarse si le brinda acceso a nuevos QHP, contraer matrimonio, un cambio de ingresos en algunos casos u obtener la ciudadanía) puede calificar para un SEP. Si es elegible para Medicaid o el Programa de Seguro Médico para Niños (CHIP), puede inscribirse en cualquier momento del año. </a:t>
            </a:r>
          </a:p>
          <a:p>
            <a:pPr defTabSz="930756">
              <a:defRPr/>
            </a:pPr>
            <a:r>
              <a:rPr dirty="0" smtClean="0"/>
              <a:t>Si es miembro de una tribu indígena reconocida federalmente o de una corporación de nativos de Alaska, puede inscribirse o cambiar de plan una vez por mes durante todo el año.</a:t>
            </a:r>
          </a:p>
          <a:p>
            <a:pPr defTabSz="930756">
              <a:defRPr/>
            </a:pPr>
            <a:r>
              <a:rPr dirty="0" smtClean="0"/>
              <a:t>Las próximas 14 diapositivas se centran en eventos de vida que califican y en los SEP.</a:t>
            </a:r>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24</a:t>
            </a:fld>
            <a:endParaRPr lang="es-US" dirty="0"/>
          </a:p>
        </p:txBody>
      </p:sp>
    </p:spTree>
    <p:extLst>
      <p:ext uri="{BB962C8B-B14F-4D97-AF65-F5344CB8AC3E}">
        <p14:creationId xmlns:p14="http://schemas.microsoft.com/office/powerpoint/2010/main" val="888110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25475"/>
            <a:ext cx="4654550" cy="3490913"/>
          </a:xfrm>
        </p:spPr>
      </p:sp>
      <p:sp>
        <p:nvSpPr>
          <p:cNvPr id="3" name="Notes Placeholder 2"/>
          <p:cNvSpPr>
            <a:spLocks noGrp="1"/>
          </p:cNvSpPr>
          <p:nvPr>
            <p:ph type="body" idx="1"/>
          </p:nvPr>
        </p:nvSpPr>
        <p:spPr>
          <a:xfrm>
            <a:off x="545254" y="4260850"/>
            <a:ext cx="5919893" cy="4880610"/>
          </a:xfrm>
        </p:spPr>
        <p:txBody>
          <a:bodyPr>
            <a:normAutofit/>
          </a:bodyPr>
          <a:lstStyle/>
          <a:p>
            <a:pPr defTabSz="931398">
              <a:defRPr/>
            </a:pPr>
            <a:r>
              <a:rPr dirty="0" smtClean="0"/>
              <a:t>Si tiene un evento de vida que califique, puede inscribirse durante un </a:t>
            </a:r>
            <a:r>
              <a:rPr lang="en-US" dirty="0" smtClean="0"/>
              <a:t>Período Especial de Inscripción</a:t>
            </a:r>
            <a:r>
              <a:rPr dirty="0" smtClean="0"/>
              <a:t> (SEP) en línea o por teléfono. Puede iniciar sesión en su cuenta en </a:t>
            </a:r>
            <a:r>
              <a:rPr lang="en-US" u="sng" dirty="0" smtClean="0"/>
              <a:t>CuidadoDeSalud.gov</a:t>
            </a:r>
            <a:r>
              <a:rPr dirty="0" smtClean="0"/>
              <a:t> y hacer clic en el botón “Informar un cambio de vida” para iniciar el proceso del SEP. También puede comunicarse con el centro de atención telefónica del Mercado para solicitar un SEP al 1-800-318-2596. Los usuarios de TTY deben llamar al 1-855-889-4325 </a:t>
            </a:r>
          </a:p>
          <a:p>
            <a:r>
              <a:rPr dirty="0" smtClean="0"/>
              <a:t>Recuerde, la mayoría de los SEP duran 60 días a partir de la fecha del evento de vida que califica en los Mercados Individuales y 30 días en los Mercados del Programa de Opciones de Salud para los Pequeños Negocios (SHOP). </a:t>
            </a:r>
            <a:endParaRPr lang="es-US" dirty="0"/>
          </a:p>
          <a:p>
            <a:pPr defTabSz="931398">
              <a:defRPr/>
            </a:pPr>
            <a:r>
              <a:rPr dirty="0" smtClean="0"/>
              <a:t>Si experimentó un cambio de vida y desea solicitar una nueva cobertura médica, verá un mensaje recordatorio en su lista de “inscripción pendiente” en su cuenta en </a:t>
            </a:r>
            <a:r>
              <a:rPr lang="en-US" u="sng" dirty="0" smtClean="0"/>
              <a:t>CuidadoDeSalud.gov</a:t>
            </a:r>
            <a:r>
              <a:rPr dirty="0" smtClean="0"/>
              <a:t> para avisarle que es elegible para un SEP. </a:t>
            </a:r>
            <a:endParaRPr lang="es-US" dirty="0"/>
          </a:p>
          <a:p>
            <a:r>
              <a:rPr dirty="0" smtClean="0"/>
              <a:t>Si ya tiene una cobertura del Mercado e informó un evento de vida, verá un mensaje recordatorio en su lista de “inscripción pendiente” para avisarle que es elegible para un SEP. Tendrá la opción de continuar </a:t>
            </a:r>
            <a:r>
              <a:rPr lang="en-US" dirty="0" smtClean="0"/>
              <a:t>inscrito</a:t>
            </a:r>
            <a:r>
              <a:rPr dirty="0" smtClean="0"/>
              <a:t> en su plan actual o elegir un plan nuevo durante su SEP. </a:t>
            </a:r>
          </a:p>
        </p:txBody>
      </p:sp>
      <p:sp>
        <p:nvSpPr>
          <p:cNvPr id="5" name="Slide Number Placeholder 4"/>
          <p:cNvSpPr>
            <a:spLocks noGrp="1"/>
          </p:cNvSpPr>
          <p:nvPr>
            <p:ph type="sldNum" sz="quarter" idx="11"/>
          </p:nvPr>
        </p:nvSpPr>
        <p:spPr/>
        <p:txBody>
          <a:bodyPr/>
          <a:lstStyle/>
          <a:p>
            <a:fld id="{EFA87BB9-CDB7-42F1-A4FD-32CAE01FAC8B}" type="slidenum">
              <a:rPr lang="en-US" smtClean="0"/>
              <a:pPr/>
              <a:t>25</a:t>
            </a:fld>
            <a:endParaRPr lang="es-US" dirty="0"/>
          </a:p>
        </p:txBody>
      </p:sp>
    </p:spTree>
    <p:extLst>
      <p:ext uri="{BB962C8B-B14F-4D97-AF65-F5344CB8AC3E}">
        <p14:creationId xmlns:p14="http://schemas.microsoft.com/office/powerpoint/2010/main" val="1888158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20713"/>
            <a:ext cx="4648200" cy="3487737"/>
          </a:xfrm>
        </p:spPr>
      </p:sp>
      <p:sp>
        <p:nvSpPr>
          <p:cNvPr id="3" name="Notes Placeholder 2"/>
          <p:cNvSpPr>
            <a:spLocks noGrp="1"/>
          </p:cNvSpPr>
          <p:nvPr>
            <p:ph type="body" idx="1"/>
          </p:nvPr>
        </p:nvSpPr>
        <p:spPr/>
        <p:txBody>
          <a:bodyPr/>
          <a:lstStyle/>
          <a:p>
            <a:pPr>
              <a:spcBef>
                <a:spcPts val="615"/>
              </a:spcBef>
            </a:pPr>
            <a:r>
              <a:rPr dirty="0" smtClean="0"/>
              <a:t>Hay cuatro pasos para usar los Mercados facilitados por el gobierno federal y de alianza estatal cuando se inscribe o renueva la cobertura durante la inscripción abierta. </a:t>
            </a:r>
            <a:endParaRPr lang="es-US" dirty="0"/>
          </a:p>
          <a:p>
            <a:pPr marL="228513" indent="-228513">
              <a:spcBef>
                <a:spcPts val="615"/>
              </a:spcBef>
              <a:buAutoNum type="arabicPeriod"/>
            </a:pPr>
            <a:r>
              <a:rPr dirty="0" smtClean="0"/>
              <a:t>Cree una cuenta. Primero brinde algunos datos básicos. Luego elija un nombre de usuario, una contraseña y preguntas de seguridad para mayor protección.</a:t>
            </a:r>
            <a:endParaRPr lang="es-US" dirty="0" smtClean="0"/>
          </a:p>
          <a:p>
            <a:pPr marL="228513" indent="-228513">
              <a:spcBef>
                <a:spcPts val="615"/>
              </a:spcBef>
              <a:buAutoNum type="arabicPeriod"/>
            </a:pPr>
            <a:r>
              <a:rPr dirty="0" smtClean="0"/>
              <a:t>Presente la solicitud. Luego ingrese la información sobre usted y sus familiares, incluidos sus ingresos, el tamaño de su familia contribuyente y otra cobertura para la cual es elegible, y otros datos. Visite </a:t>
            </a:r>
            <a:r>
              <a:rPr lang="en-US" dirty="0" smtClean="0"/>
              <a:t>CuidadoDeSalud.gov</a:t>
            </a:r>
            <a:r>
              <a:rPr dirty="0" smtClean="0"/>
              <a:t> para obtener una lista de verificación que le ayudará a reunir la información que necesitará.</a:t>
            </a:r>
            <a:endParaRPr lang="es-US" dirty="0"/>
          </a:p>
          <a:p>
            <a:pPr marL="228513" indent="-228513">
              <a:spcBef>
                <a:spcPts val="615"/>
              </a:spcBef>
              <a:buAutoNum type="arabicPeriod"/>
            </a:pPr>
            <a:r>
              <a:rPr dirty="0" smtClean="0"/>
              <a:t>Seleccione un plan. A continuación, podrá ver los planes y programas para los cuales es elegible y compararlos lado a lado. Si se lo solicitan, también podrá averiguar si puede obtener costos más bajos en las primas mensuales y gastos de su bolsillo.</a:t>
            </a:r>
            <a:endParaRPr lang="es-US" dirty="0"/>
          </a:p>
          <a:p>
            <a:pPr marL="228513" indent="-228513">
              <a:spcBef>
                <a:spcPts val="615"/>
              </a:spcBef>
              <a:buAutoNum type="arabicPeriod"/>
            </a:pPr>
            <a:r>
              <a:rPr dirty="0" smtClean="0"/>
              <a:t>Inscríbase. Elija un plan que se adapte a sus necesidades e inscríbase. </a:t>
            </a:r>
            <a:endParaRPr lang="es-US" dirty="0"/>
          </a:p>
          <a:p>
            <a:pPr marL="173308" indent="-173308">
              <a:spcBef>
                <a:spcPts val="615"/>
              </a:spcBef>
            </a:pPr>
            <a:r>
              <a:rPr dirty="0" smtClean="0"/>
              <a:t>Si tiene alguna pregunta, encontrará abundante ayuda en vivo y en línea a lo largo del camino. </a:t>
            </a:r>
          </a:p>
          <a:p>
            <a:pPr>
              <a:spcBef>
                <a:spcPts val="615"/>
              </a:spcBef>
            </a:pPr>
            <a:r>
              <a:rPr dirty="0" smtClean="0"/>
              <a:t>Solicitar programas de asequibilidad es opcional. Sin embargo, su información de elegibilidad se verificará con las fuentes de datos incluso si no solicita primas más bajas.</a:t>
            </a:r>
            <a:endParaRPr lang="es-US" dirty="0"/>
          </a:p>
        </p:txBody>
      </p:sp>
      <p:sp>
        <p:nvSpPr>
          <p:cNvPr id="6" name="Slide Number Placeholder 5"/>
          <p:cNvSpPr>
            <a:spLocks noGrp="1"/>
          </p:cNvSpPr>
          <p:nvPr>
            <p:ph type="sldNum" sz="quarter" idx="12"/>
          </p:nvPr>
        </p:nvSpPr>
        <p:spPr/>
        <p:txBody>
          <a:bodyPr/>
          <a:lstStyle/>
          <a:p>
            <a:fld id="{EFA87BB9-CDB7-42F1-A4FD-32CAE01FAC8B}" type="slidenum">
              <a:rPr lang="en-US" smtClean="0">
                <a:solidFill>
                  <a:prstClr val="black"/>
                </a:solidFill>
                <a:latin typeface="Calibri"/>
              </a:rPr>
              <a:pPr/>
              <a:t>26</a:t>
            </a:fld>
            <a:endParaRPr lang="es-US" dirty="0">
              <a:solidFill>
                <a:prstClr val="black"/>
              </a:solidFill>
              <a:latin typeface="Calibri"/>
            </a:endParaRPr>
          </a:p>
        </p:txBody>
      </p:sp>
    </p:spTree>
    <p:extLst>
      <p:ext uri="{BB962C8B-B14F-4D97-AF65-F5344CB8AC3E}">
        <p14:creationId xmlns:p14="http://schemas.microsoft.com/office/powerpoint/2010/main" val="657269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2" y="4267203"/>
            <a:ext cx="6337302" cy="4114798"/>
          </a:xfrm>
        </p:spPr>
        <p:txBody>
          <a:bodyPr>
            <a:normAutofit fontScale="92500" lnSpcReduction="10000"/>
          </a:bodyPr>
          <a:lstStyle/>
          <a:p>
            <a:pPr defTabSz="931416">
              <a:defRPr/>
            </a:pPr>
            <a:r>
              <a:rPr lang="en-US" sz="1100" dirty="0"/>
              <a:t>Una vez que haya seleccionado un plan y se haya </a:t>
            </a:r>
            <a:r>
              <a:rPr lang="en-US" sz="1100" dirty="0" smtClean="0"/>
              <a:t>inscrito, </a:t>
            </a:r>
            <a:r>
              <a:rPr lang="en-US" sz="1100" dirty="0"/>
              <a:t>debe pagar su primera prima directamente a la compañía de seguros y no al Mercado. Recibirá un enlace al sitio de pago del asegurador, si el asegurador lo tuviera. Los aseguradores de QHP pueden, aunque no es su obligación, aceptar pagos en línea al momento de inscripción. Si no hay un enlace o si selecciona su plan a través del centro de atención telefónica, comuníquese directamente con el asegurador del QHP para preguntarle sobre otras opciones de pago de primas. Debe pagar su primera prima mensual antes de la fecha límite del asegurador para obtener la cobertura. </a:t>
            </a:r>
          </a:p>
          <a:p>
            <a:r>
              <a:rPr lang="en-US" sz="1100" dirty="0"/>
              <a:t>CMS exige a los aseguradores que acepten distintos métodos de pago, como cheques en papel, giros bancarios, cheques de caja, transferencias electrónicas de fondos (EFT) y tarjetas de débito prepagas. No están obligados a aceptar pagos con tarjetas de crédito o débito a menos que los estados lo exijan, aunque muchos aseguradores actualmente aceptan todas estas formas de pago. Por lo tanto, puede variar en cada estado y entre los aseguradores. </a:t>
            </a:r>
          </a:p>
          <a:p>
            <a:r>
              <a:rPr lang="en-US" sz="1100" dirty="0"/>
              <a:t>Cada asegurador establece su propia fecha límite de pago. Algunos aseguradores pueden aceptar su primer pago luego de que entre en vigencia su cobertura o pagar sus cuidados retroactivamente. Comuníquese con su asegurador para saber cuándo debe pagar y qué flexibilidad le ofrece. </a:t>
            </a:r>
          </a:p>
          <a:p>
            <a:r>
              <a:rPr lang="en-US" sz="1100" dirty="0"/>
              <a:t>Si no paga las primas, el asegurador puede finalizar su inscripción. Existe un período de gracia de 3 meses si recibe pagos adelantados de crédito </a:t>
            </a:r>
            <a:r>
              <a:rPr lang="en-US" sz="1100" dirty="0" smtClean="0"/>
              <a:t>fiscal </a:t>
            </a:r>
            <a:r>
              <a:rPr lang="en-US" sz="1100" dirty="0"/>
              <a:t>para las primas (APTC), mientras haya pagado al menos una prima completa mensual. Si no recibe APTC, el período exacto dependerá de la ley estatal. </a:t>
            </a:r>
          </a:p>
          <a:p>
            <a:r>
              <a:rPr lang="en-US" sz="1100" dirty="0"/>
              <a:t>Puede finalizar su inscripción en un QHP en cualquier momento; no es necesario que lo haga en un </a:t>
            </a:r>
            <a:r>
              <a:rPr lang="en-US" sz="1100" dirty="0" smtClean="0"/>
              <a:t>Período Especial de Inscripción. </a:t>
            </a:r>
            <a:r>
              <a:rPr lang="en-US" sz="1100" dirty="0"/>
              <a:t>Para hacerlo, debe finalizar su inscripción a través del Mercado facilitado por el gobierno federal a través del Mercado y generalmente puede especificar la fecha exacta de finalización mientras lo haga con, por lo menos, 14 días de anticipación. Sin embargo, si pasa 3 meses o más sin cobertura esencial mínima y no califica para una exención, es posible que deba pagar una </a:t>
            </a:r>
            <a:r>
              <a:rPr lang="en-US" sz="1100" dirty="0" smtClean="0"/>
              <a:t>multa. </a:t>
            </a:r>
            <a:r>
              <a:rPr lang="en-US" sz="1100" dirty="0"/>
              <a:t>Para finalizar la inscripción, inicie sesión en “Mi cuenta” en </a:t>
            </a:r>
            <a:r>
              <a:rPr lang="en-US" sz="1100" dirty="0" smtClean="0"/>
              <a:t>CuidadoDeSalud.com </a:t>
            </a:r>
            <a:r>
              <a:rPr lang="en-US" sz="1100" dirty="0"/>
              <a:t>y vaya a la pestaña “Mis planes y programas”. Luego presione el botón rojo “Finalizar todas las coberturas”. Esto finalizará la cobertura de todo el grupo de inscripción. En resumen, este proceso se aplicará si es soltero (grupo de inscripción de 1 persona) o solicitará la finalización de todo el grupo de inscripción (usted y las demás personas en su solicitud). Si solo desea finalizar una parte de todo el grupo de inscripción, los miembros del grupo deberán utilizar la opción “Informar un cambio de vida”.</a:t>
            </a:r>
          </a:p>
          <a:p>
            <a:pPr marL="465555" indent="-465555"/>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27</a:t>
            </a:fld>
            <a:endParaRPr lang="es-US" dirty="0"/>
          </a:p>
        </p:txBody>
      </p:sp>
    </p:spTree>
    <p:extLst>
      <p:ext uri="{BB962C8B-B14F-4D97-AF65-F5344CB8AC3E}">
        <p14:creationId xmlns:p14="http://schemas.microsoft.com/office/powerpoint/2010/main" val="1234944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25" indent="-165225">
              <a:spcBef>
                <a:spcPts val="601"/>
              </a:spcBef>
              <a:buFont typeface="Wingdings" panose="05000000000000000000" pitchFamily="2" charset="2"/>
              <a:buChar char="§"/>
            </a:pPr>
            <a:r>
              <a:rPr dirty="0" smtClean="0"/>
              <a:t>Si no está de acuerdo con una decisión tomada por un Mercado de Seguros Médicos, puede presentar una apelación.</a:t>
            </a:r>
          </a:p>
          <a:p>
            <a:pPr marL="165225" indent="-165225">
              <a:spcBef>
                <a:spcPts val="601"/>
              </a:spcBef>
              <a:buFont typeface="Wingdings" panose="05000000000000000000" pitchFamily="2" charset="2"/>
              <a:buChar char="§"/>
            </a:pPr>
            <a:r>
              <a:rPr dirty="0" smtClean="0"/>
              <a:t>Podrá apelar los siguientes tipos de decisiones del Mercado</a:t>
            </a:r>
          </a:p>
          <a:p>
            <a:pPr marL="342661" lvl="1" indent="-164158">
              <a:spcBef>
                <a:spcPts val="601"/>
              </a:spcBef>
              <a:buFont typeface="Arial" panose="020B0604020202020204" pitchFamily="34" charset="0"/>
              <a:buChar char="•"/>
            </a:pPr>
            <a:r>
              <a:rPr dirty="0" smtClean="0"/>
              <a:t>Si es elegible para comprar un plan del Mercado</a:t>
            </a:r>
          </a:p>
          <a:p>
            <a:pPr marL="342661" lvl="1" indent="-164158">
              <a:spcBef>
                <a:spcPts val="601"/>
              </a:spcBef>
              <a:buFont typeface="Arial" panose="020B0604020202020204" pitchFamily="34" charset="0"/>
              <a:buChar char="•"/>
            </a:pPr>
            <a:r>
              <a:rPr dirty="0" smtClean="0"/>
              <a:t>Si puede inscribirse en un plan del Mercado fuera del período de inscripción abierta habitual</a:t>
            </a:r>
          </a:p>
          <a:p>
            <a:pPr marL="342661" lvl="1" indent="-164158">
              <a:spcBef>
                <a:spcPts val="601"/>
              </a:spcBef>
              <a:buFont typeface="Arial" panose="020B0604020202020204" pitchFamily="34" charset="0"/>
              <a:buChar char="•"/>
            </a:pPr>
            <a:r>
              <a:rPr dirty="0" smtClean="0"/>
              <a:t>Si es elegible para obtener costos más bajos sobre la base de sus ingresos</a:t>
            </a:r>
          </a:p>
          <a:p>
            <a:pPr marL="342661" lvl="1" indent="-164158">
              <a:spcBef>
                <a:spcPts val="601"/>
              </a:spcBef>
              <a:buFont typeface="Arial" panose="020B0604020202020204" pitchFamily="34" charset="0"/>
              <a:buChar char="•"/>
            </a:pPr>
            <a:r>
              <a:rPr dirty="0" smtClean="0"/>
              <a:t>El monto de los ahorros para los que usted es elegible</a:t>
            </a:r>
          </a:p>
          <a:p>
            <a:pPr marL="342661" lvl="1" indent="-164158">
              <a:spcBef>
                <a:spcPts val="601"/>
              </a:spcBef>
              <a:buFont typeface="Arial" panose="020B0604020202020204" pitchFamily="34" charset="0"/>
              <a:buChar char="•"/>
            </a:pPr>
            <a:r>
              <a:rPr dirty="0" smtClean="0"/>
              <a:t>Si es elegible para Medicaid o el Programa de Seguro Médico para Niños (CHIP)</a:t>
            </a:r>
          </a:p>
          <a:p>
            <a:pPr marL="342661" lvl="1" indent="-164158">
              <a:spcBef>
                <a:spcPts val="601"/>
              </a:spcBef>
              <a:buFont typeface="Arial" panose="020B0604020202020204" pitchFamily="34" charset="0"/>
              <a:buChar char="•"/>
            </a:pPr>
            <a:r>
              <a:rPr dirty="0" smtClean="0"/>
              <a:t>Si es elegible para una exención del requisito de responsabilidad individual (</a:t>
            </a:r>
            <a:r>
              <a:rPr lang="en-US" dirty="0" smtClean="0"/>
              <a:t>multa</a:t>
            </a:r>
            <a:r>
              <a:rPr dirty="0" smtClean="0"/>
              <a:t>)</a:t>
            </a:r>
          </a:p>
          <a:p>
            <a:pPr marL="605822" lvl="1" indent="-165225">
              <a:buFont typeface="Arial" panose="020B0604020202020204" pitchFamily="34" charset="0"/>
              <a:buChar char="•"/>
            </a:pPr>
            <a:endParaRPr lang="es-US" dirty="0"/>
          </a:p>
        </p:txBody>
      </p:sp>
      <p:sp>
        <p:nvSpPr>
          <p:cNvPr id="4" name="Slide Number Placeholder 3"/>
          <p:cNvSpPr>
            <a:spLocks noGrp="1"/>
          </p:cNvSpPr>
          <p:nvPr>
            <p:ph type="sldNum" sz="quarter" idx="10"/>
          </p:nvPr>
        </p:nvSpPr>
        <p:spPr/>
        <p:txBody>
          <a:bodyPr/>
          <a:lstStyle/>
          <a:p>
            <a:fld id="{5E64BDDF-6235-4F77-BA63-72C44C840117}" type="slidenum">
              <a:rPr lang="en-US" smtClean="0"/>
              <a:t>28</a:t>
            </a:fld>
            <a:endParaRPr lang="es-US" dirty="0"/>
          </a:p>
        </p:txBody>
      </p:sp>
    </p:spTree>
    <p:extLst>
      <p:ext uri="{BB962C8B-B14F-4D97-AF65-F5344CB8AC3E}">
        <p14:creationId xmlns:p14="http://schemas.microsoft.com/office/powerpoint/2010/main" val="1459912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8" y="4415791"/>
            <a:ext cx="5543637" cy="4183380"/>
          </a:xfrm>
        </p:spPr>
        <p:txBody>
          <a:bodyPr>
            <a:normAutofit/>
          </a:bodyPr>
          <a:lstStyle/>
          <a:p>
            <a:pPr indent="-249273" defTabSz="797674"/>
            <a:r>
              <a:rPr dirty="0" smtClean="0"/>
              <a:t>Si tiene alguna pregunta o si necesita ayuda para solicitar una cobertura, existen recursos, como un centro de </a:t>
            </a:r>
            <a:r>
              <a:rPr lang="en-US" dirty="0" smtClean="0"/>
              <a:t>llamadas</a:t>
            </a:r>
            <a:r>
              <a:rPr lang="en-US" baseline="0" dirty="0" smtClean="0"/>
              <a:t> </a:t>
            </a:r>
            <a:r>
              <a:rPr dirty="0" smtClean="0"/>
              <a:t>y sitios web con herramientas de comparación de planes. También cuenta con ayuda presencial aprobada por el Mercado a través de distintos programas para ayudarlo con el proceso de inscripción y el uso de un seguro médico, incluido el programa de asesores. </a:t>
            </a:r>
          </a:p>
          <a:p>
            <a:pPr indent="-249273" defTabSz="797674"/>
            <a:r>
              <a:rPr dirty="0" smtClean="0"/>
              <a:t>Utilice la herramienta para encontrar ayuda local en </a:t>
            </a:r>
            <a:r>
              <a:rPr lang="en-US" u="sng" dirty="0" smtClean="0"/>
              <a:t>AyudaLocal.CuidadoDeSalud.gov</a:t>
            </a:r>
            <a:r>
              <a:rPr dirty="0" smtClean="0"/>
              <a:t> para encontrar ayuda local, como ayuda personal para solicitar una cobertura médica.</a:t>
            </a:r>
          </a:p>
          <a:p>
            <a:pPr>
              <a:spcBef>
                <a:spcPts val="600"/>
              </a:spcBef>
            </a:pPr>
            <a:r>
              <a:rPr dirty="0" smtClean="0"/>
              <a:t>Cuenta con ayuda en distintos idiomas a través de intérpretes, soporte del centro de </a:t>
            </a:r>
            <a:r>
              <a:rPr lang="en-US" dirty="0" smtClean="0"/>
              <a:t>llamadas </a:t>
            </a:r>
            <a:r>
              <a:rPr dirty="0" smtClean="0"/>
              <a:t>y recursos en línea e impresos. </a:t>
            </a:r>
          </a:p>
          <a:p>
            <a:pPr>
              <a:spcBef>
                <a:spcPts val="600"/>
              </a:spcBef>
            </a:pPr>
            <a:r>
              <a:rPr dirty="0" smtClean="0"/>
              <a:t>Encontrará ayuda para completar la solicitud en herramientas de apoyo en 33 idiomas.  </a:t>
            </a:r>
            <a:endParaRPr lang="es-US" dirty="0" smtClean="0">
              <a:latin typeface="Calibri" pitchFamily="34" charset="0"/>
              <a:cs typeface="Calibri" pitchFamily="34" charset="0"/>
            </a:endParaRPr>
          </a:p>
          <a:p>
            <a:pPr indent="-249273" defTabSz="797674"/>
            <a:endParaRPr lang="es-US" dirty="0" smtClean="0"/>
          </a:p>
        </p:txBody>
      </p:sp>
      <p:sp>
        <p:nvSpPr>
          <p:cNvPr id="4" name="Slide Number Placeholder 3"/>
          <p:cNvSpPr>
            <a:spLocks noGrp="1"/>
          </p:cNvSpPr>
          <p:nvPr>
            <p:ph type="sldNum" sz="quarter" idx="10"/>
          </p:nvPr>
        </p:nvSpPr>
        <p:spPr/>
        <p:txBody>
          <a:bodyPr/>
          <a:lstStyle/>
          <a:p>
            <a:fld id="{69E08E8E-237C-40A9-BE2E-263B56C8B7CA}" type="slidenum">
              <a:rPr lang="en-US" smtClean="0"/>
              <a:pPr/>
              <a:t>29</a:t>
            </a:fld>
            <a:endParaRPr lang="es-US" dirty="0"/>
          </a:p>
        </p:txBody>
      </p:sp>
    </p:spTree>
    <p:extLst>
      <p:ext uri="{BB962C8B-B14F-4D97-AF65-F5344CB8AC3E}">
        <p14:creationId xmlns:p14="http://schemas.microsoft.com/office/powerpoint/2010/main" val="70089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3568"/>
            <a:ext cx="5532120" cy="4183380"/>
          </a:xfrm>
        </p:spPr>
        <p:txBody>
          <a:bodyPr>
            <a:normAutofit lnSpcReduction="10000"/>
          </a:bodyPr>
          <a:lstStyle/>
          <a:p>
            <a:r>
              <a:rPr dirty="0" smtClean="0"/>
              <a:t>El Mercado de Seguros Médicos ha sido diseñado para ayudarlo a encontrar y adquirir un seguro médico que se ajuste a su presupuesto.</a:t>
            </a:r>
          </a:p>
          <a:p>
            <a:r>
              <a:rPr dirty="0" smtClean="0"/>
              <a:t>Los planes de seguros médicos en el Mercado ofrecen cobertura completa: médicos, medicamentos y visitas hospitalarias. Algunos planes solo ofrecen beneficios dentales. Los planes del Mercado que ofrecen beneficios médicos se denominan </a:t>
            </a:r>
            <a:r>
              <a:rPr lang="en-US" dirty="0" smtClean="0"/>
              <a:t>planes médicos</a:t>
            </a:r>
            <a:r>
              <a:rPr dirty="0" smtClean="0"/>
              <a:t>calificados (QHP). Los planes del Mercado que solo cubren servicios dentales se denominan planes dentales calificados (QDP) o planes dentales independientes (SADP). Puede comparar todas sus opciones de seguro en términos de precio, beneficios, calidad y otros factores que pueden ser importantes para usted, en un lenguaje simple y que usted comprenda.</a:t>
            </a:r>
          </a:p>
          <a:p>
            <a:r>
              <a:rPr dirty="0" smtClean="0"/>
              <a:t>Un Mercado, ya sea que esté operado por un gobierno estatal o por el gobierno federal, a veces se denomina Intercambios de Seguro Médico. </a:t>
            </a:r>
          </a:p>
          <a:p>
            <a:r>
              <a:rPr dirty="0" smtClean="0"/>
              <a:t>Usted sabrá que está adquiriendo un </a:t>
            </a:r>
            <a:r>
              <a:rPr lang="en-US" dirty="0" smtClean="0"/>
              <a:t>plan médico</a:t>
            </a:r>
            <a:r>
              <a:rPr dirty="0" smtClean="0"/>
              <a:t> de calidad a un precio razonable, dado que la información de los beneficios y de la cobertura, y los valores de las primas ya están disponibles.</a:t>
            </a:r>
          </a:p>
          <a:p>
            <a:r>
              <a:rPr dirty="0" smtClean="0"/>
              <a:t>Existe un Mercado para pequeños empleadores también. Se lo denomina Programa de Opciones de Salud para los Pequeños Negocios o SHOP. Hablaremos sobre SHOP más adelante. Esta sesión se enfoca en el Mercado individual.</a:t>
            </a:r>
          </a:p>
          <a:p>
            <a:pPr>
              <a:spcBef>
                <a:spcPts val="604"/>
              </a:spcBef>
            </a:pPr>
            <a:r>
              <a:rPr dirty="0" smtClean="0"/>
              <a:t>Esta sesión se enfoca en la elegibilidad y el proceso de inscripción disponible a través de </a:t>
            </a:r>
            <a:r>
              <a:rPr lang="en-US" dirty="0" smtClean="0"/>
              <a:t>CuidadoDeSalud.gov</a:t>
            </a:r>
            <a:r>
              <a:rPr dirty="0" smtClean="0"/>
              <a:t> (Mercado de Seguros Médicos facilitado por el gobierno federal). Si vive en un estado que no usa </a:t>
            </a:r>
            <a:r>
              <a:rPr lang="en-US" dirty="0" smtClean="0"/>
              <a:t>CuidadoDeSalud.gov</a:t>
            </a:r>
            <a:r>
              <a:rPr dirty="0" smtClean="0"/>
              <a:t>, consulte a su Mercado estatal para obtener información sobre el proceso que aplica.</a:t>
            </a:r>
          </a:p>
        </p:txBody>
      </p:sp>
      <p:sp>
        <p:nvSpPr>
          <p:cNvPr id="4" name="Slide Number Placeholder 3"/>
          <p:cNvSpPr>
            <a:spLocks noGrp="1"/>
          </p:cNvSpPr>
          <p:nvPr>
            <p:ph type="sldNum" sz="quarter" idx="10"/>
          </p:nvPr>
        </p:nvSpPr>
        <p:spPr/>
        <p:txBody>
          <a:bodyPr/>
          <a:lstStyle/>
          <a:p>
            <a:fld id="{5E64BDDF-6235-4F77-BA63-72C44C840117}" type="slidenum">
              <a:rPr lang="en-US" smtClean="0"/>
              <a:t>3</a:t>
            </a:fld>
            <a:endParaRPr lang="es-US" dirty="0"/>
          </a:p>
        </p:txBody>
      </p:sp>
    </p:spTree>
    <p:extLst>
      <p:ext uri="{BB962C8B-B14F-4D97-AF65-F5344CB8AC3E}">
        <p14:creationId xmlns:p14="http://schemas.microsoft.com/office/powerpoint/2010/main" val="1070016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321" y="4415791"/>
            <a:ext cx="5797764" cy="4183380"/>
          </a:xfrm>
        </p:spPr>
        <p:txBody>
          <a:bodyPr/>
          <a:lstStyle/>
          <a:p>
            <a:r>
              <a:rPr dirty="0" smtClean="0"/>
              <a:t>Existe un </a:t>
            </a:r>
            <a:r>
              <a:rPr lang="en-US" dirty="0" smtClean="0"/>
              <a:t>C</a:t>
            </a:r>
            <a:r>
              <a:rPr dirty="0" smtClean="0"/>
              <a:t>entro </a:t>
            </a:r>
            <a:r>
              <a:rPr lang="en-US" dirty="0" smtClean="0"/>
              <a:t>de Llamadas</a:t>
            </a:r>
            <a:r>
              <a:rPr dirty="0" smtClean="0"/>
              <a:t> del Mercado para los usuarios que viven en estados que prestan servicios de Mercados facilitados por el gobierno federal y de alianza estatal. Cuando llame, le preguntarán en qué estado reside. El número del centro de </a:t>
            </a:r>
            <a:r>
              <a:rPr lang="en-US" dirty="0" smtClean="0"/>
              <a:t>llamadas d</a:t>
            </a:r>
            <a:r>
              <a:rPr dirty="0" smtClean="0"/>
              <a:t>el Mercado es 1-800-318-2596. Los usuarios de TTY deben llamar al 1-855-889-4325.</a:t>
            </a:r>
          </a:p>
          <a:p>
            <a:r>
              <a:rPr dirty="0" smtClean="0"/>
              <a:t>Hay representantes del servicio de atención al cliente disponibles las 24 horas, los 7 días de la semana, incluso en Año Nuevo. El centro </a:t>
            </a:r>
            <a:r>
              <a:rPr lang="en-US" dirty="0" smtClean="0"/>
              <a:t>de llamadas</a:t>
            </a:r>
            <a:r>
              <a:rPr dirty="0" smtClean="0"/>
              <a:t> cierra el Día de los Caídos, el 4 de julio, el Día del Trabajo, el Día de Acción de Gracias y Navidad. </a:t>
            </a:r>
            <a:endParaRPr lang="es-US" baseline="0" dirty="0" smtClean="0"/>
          </a:p>
          <a:p>
            <a:r>
              <a:rPr dirty="0" smtClean="0"/>
              <a:t>Los representantes del servicio de atención al cliente pueden ayudarlo a completar todo el proceso de solicitud e inscripción, de principio a fin, con la información que proporcione por teléfono, incluso revisar sus opciones y ayudarlo a inscribirse en un plan. También pueden responder preguntas mientras completa una solicitud en línea o impresa y derivarlo a los recursos de ayuda local en su comunidad.</a:t>
            </a:r>
          </a:p>
          <a:p>
            <a:r>
              <a:rPr dirty="0" smtClean="0"/>
              <a:t>El centro de </a:t>
            </a:r>
            <a:r>
              <a:rPr lang="en-US" dirty="0" smtClean="0"/>
              <a:t>llamadas</a:t>
            </a:r>
            <a:r>
              <a:rPr lang="en-US" baseline="0" dirty="0" smtClean="0"/>
              <a:t> </a:t>
            </a:r>
            <a:r>
              <a:rPr dirty="0" smtClean="0"/>
              <a:t>ofrece información objetiva en inglés y en español. También utiliza una línea de idiomas para ofrecerle asistencia en más de 240 idiomas adicionales.</a:t>
            </a:r>
          </a:p>
          <a:p>
            <a:pPr marL="7938" indent="-7938"/>
            <a:r>
              <a:rPr lang="en-US" b="1" dirty="0"/>
              <a:t>AVISO: </a:t>
            </a:r>
            <a:r>
              <a:rPr dirty="0" smtClean="0"/>
              <a:t>Si reside en un estado con un Mercado estatal o SHOP es posible que lo refieran al centro de </a:t>
            </a:r>
            <a:r>
              <a:rPr lang="en-US" dirty="0" smtClean="0"/>
              <a:t>llamadas </a:t>
            </a:r>
            <a:r>
              <a:rPr dirty="0" smtClean="0"/>
              <a:t>de su estado.</a:t>
            </a:r>
            <a:endParaRPr lang="es-US" b="1" dirty="0"/>
          </a:p>
          <a:p>
            <a:endParaRPr lang="es-US" baseline="0" dirty="0" smtClean="0"/>
          </a:p>
        </p:txBody>
      </p:sp>
      <p:sp>
        <p:nvSpPr>
          <p:cNvPr id="6" name="Slide Number Placeholder 5"/>
          <p:cNvSpPr>
            <a:spLocks noGrp="1"/>
          </p:cNvSpPr>
          <p:nvPr>
            <p:ph type="sldNum" sz="quarter" idx="12"/>
          </p:nvPr>
        </p:nvSpPr>
        <p:spPr/>
        <p:txBody>
          <a:bodyPr/>
          <a:lstStyle/>
          <a:p>
            <a:fld id="{EFA87BB9-CDB7-42F1-A4FD-32CAE01FAC8B}" type="slidenum">
              <a:rPr lang="en-US" smtClean="0"/>
              <a:pPr/>
              <a:t>30</a:t>
            </a:fld>
            <a:endParaRPr lang="es-US" dirty="0"/>
          </a:p>
        </p:txBody>
      </p:sp>
    </p:spTree>
    <p:extLst>
      <p:ext uri="{BB962C8B-B14F-4D97-AF65-F5344CB8AC3E}">
        <p14:creationId xmlns:p14="http://schemas.microsoft.com/office/powerpoint/2010/main" val="3689931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321" y="4415791"/>
            <a:ext cx="5797764" cy="4183380"/>
          </a:xfrm>
        </p:spPr>
        <p:txBody>
          <a:bodyPr/>
          <a:lstStyle/>
          <a:p>
            <a:r>
              <a:rPr dirty="0" smtClean="0"/>
              <a:t>Hay un centro de </a:t>
            </a:r>
            <a:r>
              <a:rPr lang="en-US" dirty="0" smtClean="0"/>
              <a:t>llamadas </a:t>
            </a:r>
            <a:r>
              <a:rPr dirty="0" smtClean="0"/>
              <a:t>del Programa de Opciones de Salud para los Pequeños Negocios (SHOP) en el que un representante de atención al cliente podrá responder sus preguntas sobre SHOP llamando al 1-800-706-7893 (o TTY 711). El centro de atención telefónica está abierto de lunes a viernes de 9 a. m. a 7 p. m., hora del este. </a:t>
            </a:r>
            <a:endParaRPr lang="es-US" dirty="0" smtClean="0"/>
          </a:p>
          <a:p>
            <a:r>
              <a:rPr dirty="0" smtClean="0"/>
              <a:t>Si su estado tiene su propio SHOP, lo referirán a su centro de atención telefónica de SHOP.</a:t>
            </a:r>
          </a:p>
        </p:txBody>
      </p:sp>
      <p:sp>
        <p:nvSpPr>
          <p:cNvPr id="6" name="Slide Number Placeholder 5"/>
          <p:cNvSpPr>
            <a:spLocks noGrp="1"/>
          </p:cNvSpPr>
          <p:nvPr>
            <p:ph type="sldNum" sz="quarter" idx="12"/>
          </p:nvPr>
        </p:nvSpPr>
        <p:spPr/>
        <p:txBody>
          <a:bodyPr/>
          <a:lstStyle/>
          <a:p>
            <a:fld id="{EFA87BB9-CDB7-42F1-A4FD-32CAE01FAC8B}" type="slidenum">
              <a:rPr lang="en-US" smtClean="0"/>
              <a:pPr/>
              <a:t>31</a:t>
            </a:fld>
            <a:endParaRPr lang="es-US" dirty="0"/>
          </a:p>
        </p:txBody>
      </p:sp>
    </p:spTree>
    <p:extLst>
      <p:ext uri="{BB962C8B-B14F-4D97-AF65-F5344CB8AC3E}">
        <p14:creationId xmlns:p14="http://schemas.microsoft.com/office/powerpoint/2010/main" val="3689931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8" y="4415791"/>
            <a:ext cx="6153573" cy="4183380"/>
          </a:xfrm>
        </p:spPr>
        <p:txBody>
          <a:bodyPr>
            <a:normAutofit/>
          </a:bodyPr>
          <a:lstStyle/>
          <a:p>
            <a:pPr defTabSz="956043">
              <a:spcBef>
                <a:spcPts val="611"/>
              </a:spcBef>
              <a:defRPr/>
            </a:pPr>
            <a:r>
              <a:rPr dirty="0" smtClean="0"/>
              <a:t>Medicare no es parte de los Mercados de Seguros Médicos. Medicare Parte A ofrece una cobertura mínima y esencial. Si posee Medicare, no tiene que hacer nada relacionado con los Mercados. Los Mercados no cambian sus opciones o beneficios del plan Medicare. Los planes Medicare y las pólizas suplementarias (Medigap) no están disponibles en los Mercados. </a:t>
            </a:r>
            <a:endParaRPr lang="es-US" dirty="0"/>
          </a:p>
          <a:p>
            <a:pPr>
              <a:spcBef>
                <a:spcPts val="611"/>
              </a:spcBef>
            </a:pPr>
            <a:r>
              <a:rPr lang="en-US" dirty="0" smtClean="0">
                <a:effectLst/>
              </a:rPr>
              <a:t>Es ilegal que alguien que sabe que usted tiene Medicare le venda o le emita una póliza de los Mercados. Esto se aplica incluso si usted solo tiene Medicare Parte A o solo Parte B. La excepción es la cobertura de su empleador, incluso a través del Programa de Opciones de </a:t>
            </a:r>
            <a:r>
              <a:rPr dirty="0" smtClean="0"/>
              <a:t>Salud </a:t>
            </a:r>
            <a:r>
              <a:rPr lang="en-US" dirty="0" smtClean="0">
                <a:effectLst/>
              </a:rPr>
              <a:t>para los Pequeños Negocios. </a:t>
            </a:r>
          </a:p>
          <a:p>
            <a:pPr>
              <a:spcBef>
                <a:spcPts val="611"/>
              </a:spcBef>
            </a:pPr>
            <a:endParaRPr lang="es-US" baseline="0" dirty="0" smtClean="0"/>
          </a:p>
          <a:p>
            <a:endParaRPr lang="es-US" dirty="0"/>
          </a:p>
        </p:txBody>
      </p:sp>
      <p:sp>
        <p:nvSpPr>
          <p:cNvPr id="4" name="Slide Number Placeholder 3"/>
          <p:cNvSpPr>
            <a:spLocks noGrp="1"/>
          </p:cNvSpPr>
          <p:nvPr>
            <p:ph type="sldNum" sz="quarter" idx="10"/>
          </p:nvPr>
        </p:nvSpPr>
        <p:spPr/>
        <p:txBody>
          <a:bodyPr/>
          <a:lstStyle/>
          <a:p>
            <a:fld id="{95BC1C41-9F85-4D8C-BB5F-8EE01A3222FB}" type="slidenum">
              <a:rPr lang="en-US" smtClean="0"/>
              <a:t>32</a:t>
            </a:fld>
            <a:endParaRPr lang="es-US" dirty="0"/>
          </a:p>
        </p:txBody>
      </p:sp>
    </p:spTree>
    <p:extLst>
      <p:ext uri="{BB962C8B-B14F-4D97-AF65-F5344CB8AC3E}">
        <p14:creationId xmlns:p14="http://schemas.microsoft.com/office/powerpoint/2010/main" val="1108508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2" y="4415791"/>
            <a:ext cx="5779328" cy="4183380"/>
          </a:xfrm>
        </p:spPr>
        <p:txBody>
          <a:bodyPr>
            <a:normAutofit/>
          </a:bodyPr>
          <a:lstStyle/>
          <a:p>
            <a:r>
              <a:rPr dirty="0" smtClean="0"/>
              <a:t>Desde la cobertura hasta la atención es una iniciativa para ayudar a las personas con nueva cobertura de atención médica a comprender sus beneficios y conectarse con los servicios de atención primaria y de prevención adecuados para ellos, para que puedan vivir una vida larga y saludable. Esta información es útil para usted en su recorrido desde la cobertura hasta la atención. </a:t>
            </a:r>
          </a:p>
          <a:p>
            <a:r>
              <a:rPr dirty="0" smtClean="0"/>
              <a:t>El Kit de herramientas para la inscripción puede ayudarle a conocer más acerca de lo que necesitará antes de elegir e inscribirse en un plan, incluida información sobre los copagos, deducibles y asistencia financiera. Una vez inscrito, la “Hoja de ruta hacia una mejor atención y una vida más saludable” le brinda ayuda acerca de cómo usar su seguro, cómo encontrar un médico y recibir atención primaria y determinados servicios de prevención.</a:t>
            </a:r>
          </a:p>
          <a:p>
            <a:r>
              <a:rPr dirty="0" smtClean="0"/>
              <a:t>Los recursos impresos incluyen el cuadernillo completo de la “Hoja de ruta” y los 8 pasos individuales (y herramientas para el consumidor) que están disponibles en 8 idiomas, el Kit de herramientas para la inscripción y una Guía de análisis que están disponibles en inglés, español, coreano, chino, vietnamita, haitiano, criollo, árabe y ruso.</a:t>
            </a:r>
            <a:r>
              <a:rPr lang="en-US" sz="1200" b="0" dirty="0" smtClean="0"/>
              <a:t> </a:t>
            </a:r>
            <a:r>
              <a:rPr dirty="0" smtClean="0"/>
              <a:t>Además hay una versión para indígenas. </a:t>
            </a:r>
          </a:p>
          <a:p>
            <a:r>
              <a:rPr dirty="0" smtClean="0"/>
              <a:t>Para ver los recursos, imprimirlos, descargarlos o solicitar copias gratuitas, visite </a:t>
            </a:r>
            <a:r>
              <a:rPr lang="en-US" dirty="0" smtClean="0">
                <a:hlinkClick r:id="rId3"/>
              </a:rPr>
              <a:t>Marketplace.cms.gov/technical-assistance-resources/c2c.html</a:t>
            </a:r>
            <a:r>
              <a:rPr dirty="0" smtClean="0"/>
              <a:t>. </a:t>
            </a:r>
          </a:p>
          <a:p>
            <a:r>
              <a:rPr lang="en-US" dirty="0" smtClean="0">
                <a:solidFill>
                  <a:prstClr val="black"/>
                </a:solidFill>
              </a:rPr>
              <a:t>Los videos de comparación están disponibles en inglés y español, y se puede acceder a ellos a través del enlace anterior.</a:t>
            </a:r>
            <a:endParaRPr lang="es-US" dirty="0" smtClean="0"/>
          </a:p>
        </p:txBody>
      </p:sp>
      <p:sp>
        <p:nvSpPr>
          <p:cNvPr id="5" name="Slide Number Placeholder 4"/>
          <p:cNvSpPr>
            <a:spLocks noGrp="1"/>
          </p:cNvSpPr>
          <p:nvPr>
            <p:ph type="sldNum" sz="quarter" idx="11"/>
          </p:nvPr>
        </p:nvSpPr>
        <p:spPr/>
        <p:txBody>
          <a:bodyPr/>
          <a:lstStyle/>
          <a:p>
            <a:fld id="{5E64BDDF-6235-4F77-BA63-72C44C840117}" type="slidenum">
              <a:rPr lang="en-US" smtClean="0"/>
              <a:t>33</a:t>
            </a:fld>
            <a:endParaRPr lang="es-US" dirty="0"/>
          </a:p>
        </p:txBody>
      </p:sp>
    </p:spTree>
    <p:extLst>
      <p:ext uri="{BB962C8B-B14F-4D97-AF65-F5344CB8AC3E}">
        <p14:creationId xmlns:p14="http://schemas.microsoft.com/office/powerpoint/2010/main" val="1108910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dirty="0" smtClean="0"/>
              <a:t>Puede obtener información actualizada para ayudarle a brindar asesoramiento a personas acerca de los Mercados de Seguros Médicos en </a:t>
            </a:r>
            <a:r>
              <a:rPr lang="en-US" dirty="0" smtClean="0"/>
              <a:t>CuidadoDeSalud</a:t>
            </a:r>
            <a:r>
              <a:rPr dirty="0" smtClean="0"/>
              <a:t>.cms.gov. Hay acceso a materiales para el consumidor, materiales de capacitación (incluidos videos) investigación, y mucho más. También puede registrarse para recibir actualizaciones. Aquí es también donde las organizaciones pueden solicitar convertirse en asesores de solicitud certificados y Defensores de cobertura.</a:t>
            </a:r>
          </a:p>
          <a:p>
            <a:pPr>
              <a:spcBef>
                <a:spcPts val="611"/>
              </a:spcBef>
            </a:pPr>
            <a:endParaRPr lang="es-US" dirty="0" smtClean="0"/>
          </a:p>
        </p:txBody>
      </p:sp>
      <p:sp>
        <p:nvSpPr>
          <p:cNvPr id="6" name="Slide Number Placeholder 5"/>
          <p:cNvSpPr>
            <a:spLocks noGrp="1"/>
          </p:cNvSpPr>
          <p:nvPr>
            <p:ph type="sldNum" sz="quarter" idx="12"/>
          </p:nvPr>
        </p:nvSpPr>
        <p:spPr/>
        <p:txBody>
          <a:bodyPr/>
          <a:lstStyle/>
          <a:p>
            <a:fld id="{E383EAA7-1125-4C4D-9850-00C37E7661D5}" type="slidenum">
              <a:rPr lang="en-US" smtClean="0"/>
              <a:t>34</a:t>
            </a:fld>
            <a:endParaRPr lang="es-US" dirty="0"/>
          </a:p>
        </p:txBody>
      </p:sp>
    </p:spTree>
    <p:extLst>
      <p:ext uri="{BB962C8B-B14F-4D97-AF65-F5344CB8AC3E}">
        <p14:creationId xmlns:p14="http://schemas.microsoft.com/office/powerpoint/2010/main" val="859324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1"/>
              </a:spcBef>
            </a:pPr>
            <a:r>
              <a:rPr lang="en-US" b="1" dirty="0"/>
              <a:t>¿Necesita más información sobre el Mercado de Seguros Médicos?</a:t>
            </a:r>
          </a:p>
          <a:p>
            <a:pPr>
              <a:spcBef>
                <a:spcPts val="611"/>
              </a:spcBef>
            </a:pPr>
            <a:r>
              <a:rPr dirty="0" smtClean="0"/>
              <a:t>Inscríbase en </a:t>
            </a:r>
            <a:r>
              <a:rPr lang="en-US" dirty="0" smtClean="0">
                <a:hlinkClick r:id="rId3"/>
              </a:rPr>
              <a:t>CuidadoDeSalud.gov/subscribe/</a:t>
            </a:r>
            <a:r>
              <a:rPr dirty="0" smtClean="0"/>
              <a:t> para recibir alertas por correo electrónico y mensajes de texto.</a:t>
            </a:r>
          </a:p>
          <a:p>
            <a:pPr>
              <a:spcBef>
                <a:spcPts val="611"/>
              </a:spcBef>
            </a:pPr>
            <a:r>
              <a:rPr lang="en-US" dirty="0" smtClean="0">
                <a:hlinkClick r:id="rId4"/>
              </a:rPr>
              <a:t>CuidadoDeSalud.gov/es/</a:t>
            </a:r>
            <a:r>
              <a:rPr dirty="0" smtClean="0"/>
              <a:t> ofrece la información de </a:t>
            </a:r>
            <a:r>
              <a:rPr lang="en-US" dirty="0" smtClean="0"/>
              <a:t>CuidadoDeSalud.gov</a:t>
            </a:r>
            <a:r>
              <a:rPr dirty="0" smtClean="0"/>
              <a:t> en español.</a:t>
            </a:r>
          </a:p>
          <a:p>
            <a:pPr>
              <a:spcBef>
                <a:spcPts val="611"/>
              </a:spcBef>
            </a:pPr>
            <a:r>
              <a:rPr dirty="0" smtClean="0"/>
              <a:t>Actualizaciones y recursos para organizaciones interesadas y asociadas disponibles en Marketplace.cms.gov</a:t>
            </a:r>
          </a:p>
          <a:p>
            <a:pPr>
              <a:spcBef>
                <a:spcPts val="611"/>
              </a:spcBef>
            </a:pPr>
            <a:r>
              <a:rPr dirty="0" smtClean="0"/>
              <a:t>¡Haga clic en “Me gusta” en nuestra página de Facebook y síganos en Twitter!</a:t>
            </a:r>
            <a:endParaRPr lang="es-US" dirty="0"/>
          </a:p>
          <a:p>
            <a:endParaRPr lang="es-US" dirty="0"/>
          </a:p>
        </p:txBody>
      </p:sp>
      <p:sp>
        <p:nvSpPr>
          <p:cNvPr id="6" name="Slide Number Placeholder 5"/>
          <p:cNvSpPr>
            <a:spLocks noGrp="1"/>
          </p:cNvSpPr>
          <p:nvPr>
            <p:ph type="sldNum" sz="quarter" idx="12"/>
          </p:nvPr>
        </p:nvSpPr>
        <p:spPr/>
        <p:txBody>
          <a:bodyPr/>
          <a:lstStyle/>
          <a:p>
            <a:fld id="{EFA87BB9-CDB7-42F1-A4FD-32CAE01FAC8B}" type="slidenum">
              <a:rPr lang="en-US" smtClean="0">
                <a:solidFill>
                  <a:prstClr val="black"/>
                </a:solidFill>
              </a:rPr>
              <a:pPr/>
              <a:t>35</a:t>
            </a:fld>
            <a:endParaRPr lang="es-US" dirty="0">
              <a:solidFill>
                <a:prstClr val="black"/>
              </a:solidFill>
            </a:endParaRPr>
          </a:p>
        </p:txBody>
      </p:sp>
    </p:spTree>
    <p:extLst>
      <p:ext uri="{BB962C8B-B14F-4D97-AF65-F5344CB8AC3E}">
        <p14:creationId xmlns:p14="http://schemas.microsoft.com/office/powerpoint/2010/main" val="742304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dirty="0" smtClean="0"/>
              <a:t>Puntos clave que debe recordar:</a:t>
            </a:r>
          </a:p>
          <a:p>
            <a:pPr marL="178141" lvl="1" indent="-178141" defTabSz="799429">
              <a:spcBef>
                <a:spcPts val="611"/>
              </a:spcBef>
              <a:buFont typeface="Wingdings" pitchFamily="2" charset="2"/>
              <a:buChar char="§"/>
            </a:pPr>
            <a:r>
              <a:rPr dirty="0" smtClean="0"/>
              <a:t>Un Mercado es una manera para que las personas y familias que califican encuentren y compren un seguro médico</a:t>
            </a:r>
          </a:p>
          <a:p>
            <a:pPr marL="348999" lvl="1" indent="-172109">
              <a:lnSpc>
                <a:spcPct val="110000"/>
              </a:lnSpc>
              <a:spcBef>
                <a:spcPts val="601"/>
              </a:spcBef>
              <a:buFont typeface="Arial" panose="020B0604020202020204" pitchFamily="34" charset="0"/>
              <a:buChar char="•"/>
            </a:pPr>
            <a:r>
              <a:rPr dirty="0" smtClean="0"/>
              <a:t>Usted puede inscribirse o cambiar de plan durante un </a:t>
            </a:r>
            <a:r>
              <a:rPr lang="en-US" dirty="0" smtClean="0"/>
              <a:t>Período Especial de Inscripción</a:t>
            </a:r>
            <a:r>
              <a:rPr dirty="0" smtClean="0"/>
              <a:t> si tiene determinados eventos de vida que califiquen. Sin embargo, puede inscribirse en Medicaid y CHIP en cualquier momento en que sea elegible.</a:t>
            </a:r>
          </a:p>
          <a:p>
            <a:pPr marL="178141" lvl="1" indent="-178141" defTabSz="799429">
              <a:spcBef>
                <a:spcPts val="611"/>
              </a:spcBef>
              <a:buFont typeface="Wingdings" pitchFamily="2" charset="2"/>
              <a:buChar char="§"/>
            </a:pPr>
            <a:r>
              <a:rPr dirty="0" smtClean="0"/>
              <a:t>Los pequeños empleadores elegibles pueden brindar cobertura a sus empleados a través del SHOP</a:t>
            </a:r>
          </a:p>
          <a:p>
            <a:pPr marL="178141" lvl="1" indent="-178141" defTabSz="799429">
              <a:spcBef>
                <a:spcPts val="611"/>
              </a:spcBef>
              <a:buFont typeface="Wingdings" pitchFamily="2" charset="2"/>
              <a:buChar char="§"/>
            </a:pPr>
            <a:r>
              <a:rPr dirty="0" smtClean="0"/>
              <a:t>Los estados tienen la flexibilidad para establecer sus propios Mercados </a:t>
            </a:r>
          </a:p>
          <a:p>
            <a:pPr marL="178141" lvl="1" indent="-178141" defTabSz="799429">
              <a:spcBef>
                <a:spcPts val="611"/>
              </a:spcBef>
              <a:buFont typeface="Wingdings" pitchFamily="2" charset="2"/>
              <a:buChar char="§"/>
            </a:pPr>
            <a:r>
              <a:rPr dirty="0" smtClean="0"/>
              <a:t>Las personas y familias pueden ser elegibles para costos reducidos en sus primas mensuales y gastos de su bolsillo</a:t>
            </a:r>
          </a:p>
          <a:p>
            <a:pPr marL="178141" lvl="1" indent="-178141" defTabSz="799429">
              <a:spcBef>
                <a:spcPts val="611"/>
              </a:spcBef>
              <a:buFont typeface="Wingdings" pitchFamily="2" charset="2"/>
              <a:buChar char="§"/>
            </a:pPr>
            <a:r>
              <a:rPr dirty="0" smtClean="0"/>
              <a:t>Cuenta con asistencia disponible para ayudarlo a encontrar la mejor cobertura según sus necesidades</a:t>
            </a:r>
          </a:p>
          <a:p>
            <a:pPr marL="178141" lvl="1" indent="-178141" defTabSz="799429">
              <a:spcBef>
                <a:spcPts val="611"/>
              </a:spcBef>
              <a:buFont typeface="Wingdings" pitchFamily="2" charset="2"/>
              <a:buChar char="§"/>
            </a:pPr>
            <a:r>
              <a:rPr dirty="0" smtClean="0"/>
              <a:t>Si no está de acuerdo con una decisión tomada por un Mercado de Seguros Médicos, puede presentar una apelación. Las decisiones que puede apelar incluyen la elegibilidad para un Mercado, Medicaid, o cobertura para CHIP, ya sea que califica para un </a:t>
            </a:r>
            <a:r>
              <a:rPr lang="en-US" dirty="0" smtClean="0"/>
              <a:t>Período Especial de Inscripción</a:t>
            </a:r>
            <a:r>
              <a:rPr dirty="0" smtClean="0"/>
              <a:t>, costos más bajos o una exención de la </a:t>
            </a:r>
            <a:r>
              <a:rPr lang="en-US" dirty="0" smtClean="0"/>
              <a:t>multa</a:t>
            </a:r>
            <a:r>
              <a:rPr dirty="0" smtClean="0"/>
              <a:t>. Los formularios para solicitar apelaciones se encuentran en </a:t>
            </a:r>
            <a:r>
              <a:rPr lang="en-US" dirty="0" smtClean="0">
                <a:hlinkClick r:id="rId3"/>
              </a:rPr>
              <a:t>CuidadoDeSalud.gov/marketplace-appeals/</a:t>
            </a:r>
            <a:r>
              <a:rPr dirty="0" smtClean="0"/>
              <a:t>.</a:t>
            </a:r>
          </a:p>
          <a:p>
            <a:pPr marL="0" lvl="1" defTabSz="799429">
              <a:spcBef>
                <a:spcPts val="611"/>
              </a:spcBef>
            </a:pPr>
            <a:endParaRPr lang="es-US" dirty="0" smtClean="0"/>
          </a:p>
        </p:txBody>
      </p:sp>
      <p:sp>
        <p:nvSpPr>
          <p:cNvPr id="4" name="Slide Number Placeholder 3"/>
          <p:cNvSpPr>
            <a:spLocks noGrp="1"/>
          </p:cNvSpPr>
          <p:nvPr>
            <p:ph type="sldNum" sz="quarter" idx="10"/>
          </p:nvPr>
        </p:nvSpPr>
        <p:spPr/>
        <p:txBody>
          <a:bodyPr/>
          <a:lstStyle/>
          <a:p>
            <a:fld id="{5E64BDDF-6235-4F77-BA63-72C44C840117}" type="slidenum">
              <a:rPr lang="en-US" smtClean="0"/>
              <a:t>36</a:t>
            </a:fld>
            <a:endParaRPr lang="es-US" dirty="0"/>
          </a:p>
        </p:txBody>
      </p:sp>
    </p:spTree>
    <p:extLst>
      <p:ext uri="{BB962C8B-B14F-4D97-AF65-F5344CB8AC3E}">
        <p14:creationId xmlns:p14="http://schemas.microsoft.com/office/powerpoint/2010/main" val="399071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Con una solicitud para Mercado, puede saber si puede reducir sus costos según sus ingresos, comparar sus opciones de cobertura e inscribirse. A través de este proceso único, puede determinar si usted es elegible para</a:t>
            </a:r>
          </a:p>
          <a:p>
            <a:pPr marL="174571" indent="-174571">
              <a:buFont typeface="Wingdings" panose="05000000000000000000" pitchFamily="2" charset="2"/>
              <a:buChar char="§"/>
            </a:pPr>
            <a:r>
              <a:rPr dirty="0" smtClean="0"/>
              <a:t>Cobertura de un </a:t>
            </a:r>
            <a:r>
              <a:rPr lang="en-US" dirty="0" smtClean="0"/>
              <a:t>plan médico</a:t>
            </a:r>
            <a:r>
              <a:rPr dirty="0" smtClean="0"/>
              <a:t> calificado (QHP)</a:t>
            </a:r>
          </a:p>
          <a:p>
            <a:pPr marL="400050" lvl="1" indent="-171450">
              <a:buFont typeface="Arial" panose="020B0604020202020204" pitchFamily="34" charset="0"/>
              <a:buChar char="•"/>
            </a:pPr>
            <a:r>
              <a:rPr dirty="0" smtClean="0"/>
              <a:t>Créditos </a:t>
            </a:r>
            <a:r>
              <a:rPr lang="en-US" dirty="0" smtClean="0"/>
              <a:t>fiscales</a:t>
            </a:r>
            <a:r>
              <a:rPr dirty="0" smtClean="0"/>
              <a:t> para las primas para reducir lo que paga por su prima mensual del </a:t>
            </a:r>
            <a:r>
              <a:rPr lang="en-US" dirty="0" smtClean="0"/>
              <a:t>plan médico</a:t>
            </a:r>
            <a:endParaRPr dirty="0" smtClean="0"/>
          </a:p>
          <a:p>
            <a:pPr marL="400050" lvl="1" indent="-171450">
              <a:buFont typeface="Arial" panose="020B0604020202020204" pitchFamily="34" charset="0"/>
              <a:buChar char="•"/>
            </a:pPr>
            <a:r>
              <a:rPr dirty="0" smtClean="0"/>
              <a:t>Reducciones de costos compartidos para reducir lo que paga de su bolsillo para costos tales como deducibles, copagos y coseguro</a:t>
            </a:r>
            <a:endParaRPr lang="es-US" baseline="0" dirty="0" smtClean="0"/>
          </a:p>
          <a:p>
            <a:pPr marL="174571" indent="-174571">
              <a:buFont typeface="Wingdings" panose="05000000000000000000" pitchFamily="2" charset="2"/>
              <a:buChar char="§"/>
            </a:pPr>
            <a:r>
              <a:rPr dirty="0" smtClean="0"/>
              <a:t>Otros programas de cobertura médica, como Medicaid (un programa federal/estatal que ofrece cobertura a determinadas personas con bajos ingresos y recursos) y el Programa de Seguro Médico para Niños (CHIP) (que ofrece cobertura a determinados niños)</a:t>
            </a:r>
          </a:p>
          <a:p>
            <a:r>
              <a:rPr dirty="0" smtClean="0"/>
              <a:t>Los Mercados ofrecen competencia y opciones. Las compañías de seguro compiten por el negocio en un campo de juego nivelado y transparente.</a:t>
            </a:r>
            <a:endParaRPr lang="es-US" dirty="0"/>
          </a:p>
        </p:txBody>
      </p:sp>
      <p:sp>
        <p:nvSpPr>
          <p:cNvPr id="4" name="Slide Number Placeholder 3"/>
          <p:cNvSpPr>
            <a:spLocks noGrp="1"/>
          </p:cNvSpPr>
          <p:nvPr>
            <p:ph type="sldNum" sz="quarter" idx="10"/>
          </p:nvPr>
        </p:nvSpPr>
        <p:spPr/>
        <p:txBody>
          <a:bodyPr/>
          <a:lstStyle/>
          <a:p>
            <a:fld id="{EFA87BB9-CDB7-42F1-A4FD-32CAE01FAC8B}" type="slidenum">
              <a:rPr lang="en-US" smtClean="0"/>
              <a:pPr/>
              <a:t>4</a:t>
            </a:fld>
            <a:endParaRPr lang="es-US" dirty="0"/>
          </a:p>
        </p:txBody>
      </p:sp>
    </p:spTree>
    <p:extLst>
      <p:ext uri="{BB962C8B-B14F-4D97-AF65-F5344CB8AC3E}">
        <p14:creationId xmlns:p14="http://schemas.microsoft.com/office/powerpoint/2010/main" val="172978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1"/>
            <a:ext cx="5608320" cy="4220690"/>
          </a:xfrm>
        </p:spPr>
        <p:txBody>
          <a:bodyPr>
            <a:normAutofit lnSpcReduction="10000"/>
          </a:bodyPr>
          <a:lstStyle/>
          <a:p>
            <a:r>
              <a:rPr dirty="0" smtClean="0"/>
              <a:t>Cada estado tiene una flexibilidad considerable para asegurar que su estado cuente con un </a:t>
            </a:r>
            <a:r>
              <a:rPr lang="en-US" dirty="0" smtClean="0"/>
              <a:t>M</a:t>
            </a:r>
            <a:r>
              <a:rPr dirty="0" smtClean="0"/>
              <a:t>ercado que satisfaga las necesidades de sus ciudadanos. Los estados de todo el país recibieron subsidios para respaldar el establecimiento de Mercados en sus estados. Algunos estados establecieron sus propios Mercados estatales. Un estado puede solicitar en cualquier momento establecer su propio Mercado estatal. </a:t>
            </a:r>
          </a:p>
          <a:p>
            <a:r>
              <a:rPr dirty="0" smtClean="0"/>
              <a:t>Asimismo, un estado puede decidir no establecer un Mercado estatal, y, en su lugar, decidir que el gobierno federal opere el Mercado en su estado. En los estados en los que el gobierno federal opera un Mercado, el estado puede optar por asociarse con el gobierno federal. Un Mercado de alianza les permite a los estados realizar recomendaciones para decisiones clave y ayudar a adaptar el Mercado a las necesidades locales y las condiciones del mercado. Los estados también pueden establecer y operar solo un Programa de Opciones de Salud para los Pequeños Negocios (SHOP), en tanto que el gobierno federal opera el Mercado individual en ese estado.</a:t>
            </a:r>
          </a:p>
          <a:p>
            <a:r>
              <a:rPr dirty="0" smtClean="0"/>
              <a:t>Los territorios de los Estados Unidos pueden decidir si establecer un Mercado o expandir la cobertura de Medicaid. Los residentes de un territorio de los Estados Unidos que crea un Mercado pueden solamente inscribirse en planes en el Mercado de su territorio. No son elegibles para solicitar seguro médico a través del Mercado facilitado por el gobierno federal ni el Mercado estatal: deben ser residentes del estado en el que opera el Mercado para ser elegibles para inscribirse en la cobertura a través del Mercado. Consulte en las oficinas gubernamentales de su territorio para conocer más acerca de estas opciones. </a:t>
            </a:r>
          </a:p>
        </p:txBody>
      </p:sp>
      <p:sp>
        <p:nvSpPr>
          <p:cNvPr id="4" name="Slide Number Placeholder 3"/>
          <p:cNvSpPr>
            <a:spLocks noGrp="1"/>
          </p:cNvSpPr>
          <p:nvPr>
            <p:ph type="sldNum" sz="quarter" idx="10"/>
          </p:nvPr>
        </p:nvSpPr>
        <p:spPr/>
        <p:txBody>
          <a:bodyPr/>
          <a:lstStyle/>
          <a:p>
            <a:fld id="{69E08E8E-237C-40A9-BE2E-263B56C8B7CA}" type="slidenum">
              <a:rPr lang="en-US" smtClean="0"/>
              <a:pPr/>
              <a:t>5</a:t>
            </a:fld>
            <a:endParaRPr lang="es-US" dirty="0"/>
          </a:p>
        </p:txBody>
      </p:sp>
    </p:spTree>
    <p:extLst>
      <p:ext uri="{BB962C8B-B14F-4D97-AF65-F5344CB8AC3E}">
        <p14:creationId xmlns:p14="http://schemas.microsoft.com/office/powerpoint/2010/main" val="212026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60" y="4338326"/>
            <a:ext cx="5997786" cy="4260849"/>
          </a:xfrm>
        </p:spPr>
        <p:txBody>
          <a:bodyPr>
            <a:noAutofit/>
          </a:bodyPr>
          <a:lstStyle/>
          <a:p>
            <a:r>
              <a:rPr dirty="0" smtClean="0"/>
              <a:t>Un </a:t>
            </a:r>
            <a:r>
              <a:rPr lang="en-US" dirty="0" smtClean="0"/>
              <a:t>plan médico</a:t>
            </a:r>
            <a:r>
              <a:rPr dirty="0" smtClean="0"/>
              <a:t> calificado (QHP) es un plan de seguro que está certificado por los Mercados, brinda beneficios de salud esenciales, sigue límites establecidos de costos compartidos (como deducibles, copagos y montos máximos de gastos de su bolsillo), y cumple otros requisitos. Un QHP debe estar certificado por cada Mercado en el que se vende.</a:t>
            </a:r>
          </a:p>
          <a:p>
            <a:r>
              <a:rPr dirty="0" smtClean="0"/>
              <a:t>Asimismo, un QHP debe ser ofrecido por un asegurador de seguros médicos que</a:t>
            </a:r>
          </a:p>
          <a:p>
            <a:pPr marL="174571" indent="-174571">
              <a:buFont typeface="Wingdings" panose="05000000000000000000" pitchFamily="2" charset="2"/>
              <a:buChar char="§"/>
            </a:pPr>
            <a:r>
              <a:rPr dirty="0" smtClean="0"/>
              <a:t>Esté autorizado y sea idóneo para ofrecer cobertura de seguro médico en cada estado en el que el asegurador ofrece cobertura de seguro médico</a:t>
            </a:r>
          </a:p>
          <a:p>
            <a:pPr marL="174571" indent="-174571">
              <a:buFont typeface="Wingdings" panose="05000000000000000000" pitchFamily="2" charset="2"/>
              <a:buChar char="§"/>
            </a:pPr>
            <a:r>
              <a:rPr dirty="0" smtClean="0"/>
              <a:t>Acepte ofrecer al menos un QHP del nivel Plata y al menos un plan del nivel Oro en un Mercado</a:t>
            </a:r>
          </a:p>
          <a:p>
            <a:pPr marL="174571" indent="-174571">
              <a:buFont typeface="Wingdings" panose="05000000000000000000" pitchFamily="2" charset="2"/>
              <a:buChar char="§"/>
            </a:pPr>
            <a:r>
              <a:rPr dirty="0" smtClean="0"/>
              <a:t>Acepte cobrar el mismo valor de prima para cada QHP independientemente de si se ofrece el plan a través de un Mercado o si lo ofrece directamente el asegurador o a través de un agente</a:t>
            </a:r>
          </a:p>
          <a:p>
            <a:pPr marL="174571" indent="-174571">
              <a:buFont typeface="Wingdings" panose="05000000000000000000" pitchFamily="2" charset="2"/>
              <a:buChar char="§"/>
            </a:pPr>
            <a:r>
              <a:rPr dirty="0" smtClean="0"/>
              <a:t>Acepte ofrecer una variación de cero costo compartido o costos compartidos limitados a </a:t>
            </a:r>
            <a:r>
              <a:rPr lang="en-US" dirty="0" smtClean="0"/>
              <a:t>nativos</a:t>
            </a:r>
            <a:r>
              <a:rPr dirty="0" smtClean="0"/>
              <a:t> americanos y nativos de Alaska en cualquier categoría de plan</a:t>
            </a:r>
          </a:p>
          <a:p>
            <a:pPr marL="174571" indent="-174571">
              <a:buFont typeface="Wingdings" panose="05000000000000000000" pitchFamily="2" charset="2"/>
              <a:buChar char="§"/>
            </a:pPr>
            <a:r>
              <a:rPr dirty="0" smtClean="0"/>
              <a:t>Cumpla con las reglamentaciones desarrolladas por la Secretaría en virtud de la sección 1311(e) y otros requisitos similares que pueda establecer un Mercado aplicable</a:t>
            </a:r>
          </a:p>
        </p:txBody>
      </p:sp>
      <p:sp>
        <p:nvSpPr>
          <p:cNvPr id="6" name="Slide Number Placeholder 5"/>
          <p:cNvSpPr>
            <a:spLocks noGrp="1"/>
          </p:cNvSpPr>
          <p:nvPr>
            <p:ph type="sldNum" sz="quarter" idx="12"/>
          </p:nvPr>
        </p:nvSpPr>
        <p:spPr/>
        <p:txBody>
          <a:bodyPr/>
          <a:lstStyle/>
          <a:p>
            <a:fld id="{EFA87BB9-CDB7-42F1-A4FD-32CAE01FAC8B}" type="slidenum">
              <a:rPr lang="en-US" smtClean="0"/>
              <a:pPr/>
              <a:t>6</a:t>
            </a:fld>
            <a:endParaRPr lang="es-US" dirty="0"/>
          </a:p>
        </p:txBody>
      </p:sp>
    </p:spTree>
    <p:extLst>
      <p:ext uri="{BB962C8B-B14F-4D97-AF65-F5344CB8AC3E}">
        <p14:creationId xmlns:p14="http://schemas.microsoft.com/office/powerpoint/2010/main" val="174750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9"/>
            <a:ext cx="6324600" cy="3966201"/>
          </a:xfrm>
        </p:spPr>
        <p:txBody>
          <a:bodyPr>
            <a:normAutofit fontScale="77500" lnSpcReduction="20000"/>
          </a:bodyPr>
          <a:lstStyle/>
          <a:p>
            <a:r>
              <a:rPr dirty="0" smtClean="0"/>
              <a:t>La </a:t>
            </a:r>
            <a:r>
              <a:rPr lang="es-ES" dirty="0" smtClean="0"/>
              <a:t>Ley de Cuidado de Salud a Bajo Precio</a:t>
            </a:r>
            <a:r>
              <a:rPr dirty="0" smtClean="0"/>
              <a:t> prevé el establecimiento de un paquete de Beneficios de salud esenciales (EHB) que generalmente incluye la cobertura de EHB (según lo define la Secretaría del Departamento de Salud y Servicios Humanos [la Secretaría]). La ley establece que los EHB deben ser iguales en alcance a los beneficios cubiertos por un plan de empleador típico y cubrir al menos las siguientes 10 categorías generales:</a:t>
            </a:r>
          </a:p>
          <a:p>
            <a:pPr marL="235130" indent="-235130">
              <a:buFont typeface="+mj-lt"/>
              <a:buAutoNum type="arabicPeriod"/>
            </a:pPr>
            <a:r>
              <a:rPr dirty="0" smtClean="0"/>
              <a:t>Servicios para pacientes ambulatorios (atención ambulatoria que recibe sin necesidad de ser admitido en un hospital)</a:t>
            </a:r>
          </a:p>
          <a:p>
            <a:pPr marL="235130" indent="-235130">
              <a:buFont typeface="+mj-lt"/>
              <a:buAutoNum type="arabicPeriod"/>
            </a:pPr>
            <a:r>
              <a:rPr dirty="0" smtClean="0"/>
              <a:t>Servicios de emergencia</a:t>
            </a:r>
          </a:p>
          <a:p>
            <a:pPr marL="235130" indent="-235130">
              <a:buFont typeface="+mj-lt"/>
              <a:buAutoNum type="arabicPeriod"/>
            </a:pPr>
            <a:r>
              <a:rPr dirty="0" smtClean="0"/>
              <a:t>Hospitalización (como cirugía)</a:t>
            </a:r>
          </a:p>
          <a:p>
            <a:pPr marL="235130" indent="-235130">
              <a:buFont typeface="+mj-lt"/>
              <a:buAutoNum type="arabicPeriod"/>
            </a:pPr>
            <a:r>
              <a:rPr dirty="0" smtClean="0"/>
              <a:t>Atención por maternidad y para recién nacidos (atención antes y después del nacimiento de su bebé)</a:t>
            </a:r>
          </a:p>
          <a:p>
            <a:pPr marL="235130" indent="-235130">
              <a:buFont typeface="+mj-lt"/>
              <a:buAutoNum type="arabicPeriod"/>
            </a:pPr>
            <a:r>
              <a:rPr dirty="0" smtClean="0"/>
              <a:t>Servicios de atención mental y trastornos de consumo de sustancias, incluido tratamiento de salud del comportamiento (esto incluye asesoramiento y psicoterapia)</a:t>
            </a:r>
          </a:p>
          <a:p>
            <a:pPr marL="235130" indent="-235130">
              <a:buFont typeface="+mj-lt"/>
              <a:buAutoNum type="arabicPeriod"/>
            </a:pPr>
            <a:r>
              <a:rPr dirty="0" smtClean="0"/>
              <a:t>Medicamentos por recetas</a:t>
            </a:r>
          </a:p>
          <a:p>
            <a:pPr marL="235130" indent="-235130">
              <a:buFont typeface="+mj-lt"/>
              <a:buAutoNum type="arabicPeriod"/>
            </a:pPr>
            <a:r>
              <a:rPr dirty="0" smtClean="0"/>
              <a:t>Servicios y dispositivos para rehabilitación y habilitación (servicios y dispositivos para ayudar a las personas con lesiones, discapacidades o condiciones crónicas a lograr o recuperar facultades mentales y físicas) </a:t>
            </a:r>
          </a:p>
          <a:p>
            <a:pPr marL="235130" indent="-235130">
              <a:buFont typeface="+mj-lt"/>
              <a:buAutoNum type="arabicPeriod"/>
            </a:pPr>
            <a:r>
              <a:rPr dirty="0" smtClean="0"/>
              <a:t>Servicios de laboratorio</a:t>
            </a:r>
          </a:p>
          <a:p>
            <a:pPr marL="235130" indent="-235130">
              <a:buFont typeface="+mj-lt"/>
              <a:buAutoNum type="arabicPeriod"/>
            </a:pPr>
            <a:r>
              <a:rPr dirty="0" smtClean="0"/>
              <a:t>Servicios de prevención y bienestar y manejo de enfermedades crónicas</a:t>
            </a:r>
          </a:p>
          <a:p>
            <a:pPr marL="235130" indent="-235130">
              <a:buFont typeface="+mj-lt"/>
              <a:buAutoNum type="arabicPeriod"/>
            </a:pPr>
            <a:r>
              <a:rPr dirty="0" smtClean="0"/>
              <a:t>Servicios pediátricos, incluida atención bucal y de la vista (los servicios pediátricos de atención bucal pueden ser proporcionados por un plan independiente)</a:t>
            </a:r>
          </a:p>
          <a:p>
            <a:pPr marL="3188" indent="9563"/>
            <a:r>
              <a:rPr lang="en-US" b="1" dirty="0" smtClean="0"/>
              <a:t>AVISO: </a:t>
            </a:r>
            <a:r>
              <a:rPr dirty="0" smtClean="0"/>
              <a:t>Los Mercados solo ofrecen </a:t>
            </a:r>
            <a:r>
              <a:rPr lang="en-US" dirty="0" smtClean="0"/>
              <a:t>planes médicos</a:t>
            </a:r>
            <a:r>
              <a:rPr dirty="0" smtClean="0"/>
              <a:t>calificados, incluidos QHP dentales independientes que cubren beneficios de salud dental pediátricos esenciales. Cada estado tiene un plan de referencia que es la base para los servicios que un QHP debe cubrir como beneficios de salud esenciales. Si el plan de referencia base de un estado carece de cobertura pediátrica dental o de la vista, deberá complementarse con el plan pediátrico de la vista/dental del Programa Federal de Seguro Dental y de la Vista para Empleados (FEDVIP); o con el beneficio del plan CHIP individual del estado, de haber uno. Los servicios pediátricos deben estar cubiertos para personas menores de 19 años, aunque los estados tienen la flexibilidad de extender la cobertura para personas mayores de 19 años.</a:t>
            </a:r>
          </a:p>
          <a:p>
            <a:endParaRPr lang="es-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7</a:t>
            </a:fld>
            <a:endParaRPr lang="es-US" dirty="0"/>
          </a:p>
        </p:txBody>
      </p:sp>
    </p:spTree>
    <p:extLst>
      <p:ext uri="{BB962C8B-B14F-4D97-AF65-F5344CB8AC3E}">
        <p14:creationId xmlns:p14="http://schemas.microsoft.com/office/powerpoint/2010/main" val="378092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6" y="4415796"/>
            <a:ext cx="6075679" cy="4260846"/>
          </a:xfrm>
        </p:spPr>
        <p:txBody>
          <a:bodyPr>
            <a:noAutofit/>
          </a:bodyPr>
          <a:lstStyle/>
          <a:p>
            <a:pPr defTabSz="930958">
              <a:spcBef>
                <a:spcPts val="611"/>
              </a:spcBef>
              <a:defRPr/>
            </a:pPr>
            <a:r>
              <a:rPr dirty="0" smtClean="0"/>
              <a:t>Los planes del Mercado se dividen principalmente en 4 categorías de </a:t>
            </a:r>
            <a:r>
              <a:rPr lang="en-US" dirty="0" smtClean="0"/>
              <a:t>plan médico</a:t>
            </a:r>
            <a:r>
              <a:rPr dirty="0" smtClean="0"/>
              <a:t>: Bronce, Plata, Oro y Platino, según el porcentaje que paga el plan del costo total promedio </a:t>
            </a:r>
            <a:r>
              <a:rPr lang="en-US" dirty="0" smtClean="0"/>
              <a:t>por </a:t>
            </a:r>
            <a:r>
              <a:rPr dirty="0" smtClean="0"/>
              <a:t>los beneficios de salud esenciales (EHB) a los miembros. La categoría de plan que usted elige afecta el monto total que posiblemente pagará por EHB durante el año. </a:t>
            </a:r>
            <a:endParaRPr lang="es-US" dirty="0" smtClean="0"/>
          </a:p>
          <a:p>
            <a:pPr defTabSz="930958">
              <a:spcBef>
                <a:spcPts val="611"/>
              </a:spcBef>
              <a:defRPr/>
            </a:pPr>
            <a:r>
              <a:rPr dirty="0" smtClean="0"/>
              <a:t>Cada categoría de plan está asociada con un valor actuarial (AV), el cual, cuando se considera una población completa, puede considerarse como una medida de resumen general de la porción de costos médicos que pagará el </a:t>
            </a:r>
            <a:r>
              <a:rPr lang="en-US" dirty="0" smtClean="0"/>
              <a:t>plan médico</a:t>
            </a:r>
            <a:r>
              <a:rPr dirty="0" smtClean="0"/>
              <a:t>. El valor actuarial (AV) representa el porcentaje de los costos de beneficios totales permitidos que paga el plan, </a:t>
            </a:r>
            <a:r>
              <a:rPr lang="en-US" dirty="0" smtClean="0"/>
              <a:t>basado en </a:t>
            </a:r>
            <a:r>
              <a:rPr dirty="0" smtClean="0"/>
              <a:t>los EHB</a:t>
            </a:r>
            <a:r>
              <a:rPr lang="en-US" dirty="0" smtClean="0"/>
              <a:t> que ofrece.</a:t>
            </a:r>
            <a:r>
              <a:rPr dirty="0" smtClean="0"/>
              <a:t> Por ejemplo, si un plan tiene un AV del 70%, en promedio, usted será responsable del 30% de los costos de todos los beneficios cubiertos. </a:t>
            </a:r>
            <a:endParaRPr lang="es-US" dirty="0" smtClean="0"/>
          </a:p>
          <a:p>
            <a:pPr defTabSz="930958">
              <a:spcBef>
                <a:spcPts val="611"/>
              </a:spcBef>
              <a:defRPr/>
            </a:pPr>
            <a:r>
              <a:rPr dirty="0" smtClean="0"/>
              <a:t>Las categorías de </a:t>
            </a:r>
            <a:r>
              <a:rPr lang="en-US" dirty="0" smtClean="0"/>
              <a:t>planes médicos</a:t>
            </a:r>
            <a:r>
              <a:rPr dirty="0" smtClean="0"/>
              <a:t>son las siguientes: </a:t>
            </a:r>
          </a:p>
          <a:p>
            <a:pPr marL="171099" indent="-171099" defTabSz="930958">
              <a:spcBef>
                <a:spcPts val="611"/>
              </a:spcBef>
              <a:buFont typeface="Wingdings" pitchFamily="2" charset="2"/>
              <a:buChar char="§"/>
              <a:defRPr/>
            </a:pPr>
            <a:r>
              <a:rPr dirty="0" smtClean="0"/>
              <a:t>Nivel Bronce: un </a:t>
            </a:r>
            <a:r>
              <a:rPr lang="en-US" dirty="0" smtClean="0"/>
              <a:t>plan médico</a:t>
            </a:r>
            <a:r>
              <a:rPr dirty="0" smtClean="0"/>
              <a:t> que tiene un AV del 60%</a:t>
            </a:r>
            <a:endParaRPr lang="es-US" dirty="0"/>
          </a:p>
          <a:p>
            <a:pPr marL="171099" indent="-171099" defTabSz="930958">
              <a:spcBef>
                <a:spcPts val="611"/>
              </a:spcBef>
              <a:buFont typeface="Wingdings" pitchFamily="2" charset="2"/>
              <a:buChar char="§"/>
              <a:defRPr/>
            </a:pPr>
            <a:r>
              <a:rPr dirty="0" smtClean="0"/>
              <a:t>Nivel Plata: un </a:t>
            </a:r>
            <a:r>
              <a:rPr lang="en-US" dirty="0" smtClean="0"/>
              <a:t>plan médico</a:t>
            </a:r>
            <a:r>
              <a:rPr dirty="0" smtClean="0"/>
              <a:t> que tiene un AV del 70% </a:t>
            </a:r>
            <a:endParaRPr lang="es-US" dirty="0"/>
          </a:p>
          <a:p>
            <a:pPr marL="171099" indent="-171099" defTabSz="930958">
              <a:spcBef>
                <a:spcPts val="611"/>
              </a:spcBef>
              <a:buFont typeface="Wingdings" pitchFamily="2" charset="2"/>
              <a:buChar char="§"/>
              <a:defRPr/>
            </a:pPr>
            <a:r>
              <a:rPr dirty="0" smtClean="0"/>
              <a:t>Nivel Oro: un </a:t>
            </a:r>
            <a:r>
              <a:rPr lang="en-US" dirty="0" smtClean="0"/>
              <a:t>plan médico</a:t>
            </a:r>
            <a:r>
              <a:rPr dirty="0" smtClean="0"/>
              <a:t> que tiene un AV del 80%</a:t>
            </a:r>
            <a:endParaRPr lang="es-US" dirty="0"/>
          </a:p>
          <a:p>
            <a:pPr marL="171099" indent="-171099" defTabSz="930958">
              <a:spcBef>
                <a:spcPts val="611"/>
              </a:spcBef>
              <a:buFont typeface="Wingdings" pitchFamily="2" charset="2"/>
              <a:buChar char="§"/>
              <a:defRPr/>
            </a:pPr>
            <a:r>
              <a:rPr dirty="0" smtClean="0"/>
              <a:t>Nivel Platino: un </a:t>
            </a:r>
            <a:r>
              <a:rPr lang="en-US" dirty="0" smtClean="0"/>
              <a:t>plan médico</a:t>
            </a:r>
            <a:r>
              <a:rPr dirty="0" smtClean="0"/>
              <a:t> que tiene un AV del 90%</a:t>
            </a:r>
            <a:endParaRPr lang="es-US" dirty="0"/>
          </a:p>
          <a:p>
            <a:pPr defTabSz="930958">
              <a:spcBef>
                <a:spcPts val="611"/>
              </a:spcBef>
              <a:defRPr/>
            </a:pPr>
            <a:r>
              <a:rPr dirty="0" smtClean="0"/>
              <a:t>Sin embargo, usted podría ser responsable de un porcentaje superior o inferior de los costos totales de los servicios cubiertos para el año, según sus necesidades médicas reales y los términos de su póliza de seguro. Si bien no se tienen en cuenta las primas para calcular el AV, generalmente los plantes con un AV más alto y un costo compartido más generoso suelen tener primas más altas. </a:t>
            </a:r>
          </a:p>
          <a:p>
            <a:pPr defTabSz="930958">
              <a:defRPr/>
            </a:pPr>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8</a:t>
            </a:fld>
            <a:endParaRPr lang="es-US" dirty="0"/>
          </a:p>
        </p:txBody>
      </p:sp>
    </p:spTree>
    <p:extLst>
      <p:ext uri="{BB962C8B-B14F-4D97-AF65-F5344CB8AC3E}">
        <p14:creationId xmlns:p14="http://schemas.microsoft.com/office/powerpoint/2010/main" val="286866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51" y="4260856"/>
            <a:ext cx="5842001" cy="4570729"/>
          </a:xfrm>
        </p:spPr>
        <p:txBody>
          <a:bodyPr>
            <a:noAutofit/>
          </a:bodyPr>
          <a:lstStyle/>
          <a:p>
            <a:pPr defTabSz="931161">
              <a:spcBef>
                <a:spcPts val="611"/>
              </a:spcBef>
              <a:defRPr/>
            </a:pPr>
            <a:r>
              <a:rPr dirty="0" smtClean="0"/>
              <a:t>Los planes catastróficos son planes que reúnen todos los requisitos aplicables a otros </a:t>
            </a:r>
            <a:r>
              <a:rPr lang="en-US" dirty="0" smtClean="0"/>
              <a:t>planes médicos</a:t>
            </a:r>
            <a:r>
              <a:rPr dirty="0" smtClean="0"/>
              <a:t>calificados (QHP) pero que no cubren ningún beneficio aparte de 3 visitas de atención primaria por año antes de cumplir con el deducible del plan. El valor de prima que paga cada mes por atención médica es generalmente más bajo que para otros QHP, aunque los costos de su bolsillo para deducibles, copagos y coseguro son generalmente más altos. Para calificar para un plan catastrófico, debe tener menos de 30 años O recibir una “exención por bajos ingresos” debido a que el Mercado determinó que usted no está en condiciones de pagar una cobertura médica. Cada miembro de una familia debe cumplir con los requisitos de elegibilidad para adquirir un plan catastrófico. </a:t>
            </a:r>
            <a:endParaRPr lang="es-US" b="1" dirty="0"/>
          </a:p>
          <a:p>
            <a:pPr>
              <a:spcBef>
                <a:spcPts val="611"/>
              </a:spcBef>
            </a:pPr>
            <a:r>
              <a:rPr lang="en-US" b="1" dirty="0" smtClean="0"/>
              <a:t>AVISO: </a:t>
            </a:r>
            <a:r>
              <a:rPr dirty="0" smtClean="0"/>
              <a:t>Las personas que se inscriben en </a:t>
            </a:r>
            <a:r>
              <a:rPr lang="en-US" dirty="0" smtClean="0"/>
              <a:t>planes médicos</a:t>
            </a:r>
            <a:r>
              <a:rPr dirty="0" smtClean="0"/>
              <a:t>catastróficos no son elegibles para créditos </a:t>
            </a:r>
            <a:r>
              <a:rPr lang="en-US" dirty="0" smtClean="0"/>
              <a:t>fiscales</a:t>
            </a:r>
            <a:r>
              <a:rPr dirty="0" smtClean="0"/>
              <a:t> para las primas para reducir sus </a:t>
            </a:r>
            <a:r>
              <a:rPr lang="en-US" dirty="0" smtClean="0"/>
              <a:t>costos</a:t>
            </a:r>
            <a:r>
              <a:rPr dirty="0" smtClean="0"/>
              <a:t> mensuales. Independientemente de sus ingresos, usted paga el precio estándar para el plan catastrófico.</a:t>
            </a:r>
            <a:endParaRPr lang="es-US" b="0" dirty="0"/>
          </a:p>
          <a:p>
            <a:pPr>
              <a:spcBef>
                <a:spcPts val="611"/>
              </a:spcBef>
            </a:pPr>
            <a:endParaRPr lang="es-US" dirty="0"/>
          </a:p>
        </p:txBody>
      </p:sp>
      <p:sp>
        <p:nvSpPr>
          <p:cNvPr id="6" name="Slide Number Placeholder 5"/>
          <p:cNvSpPr>
            <a:spLocks noGrp="1"/>
          </p:cNvSpPr>
          <p:nvPr>
            <p:ph type="sldNum" sz="quarter" idx="12"/>
          </p:nvPr>
        </p:nvSpPr>
        <p:spPr/>
        <p:txBody>
          <a:bodyPr/>
          <a:lstStyle/>
          <a:p>
            <a:fld id="{EFA87BB9-CDB7-42F1-A4FD-32CAE01FAC8B}" type="slidenum">
              <a:rPr lang="en-US" smtClean="0">
                <a:solidFill>
                  <a:prstClr val="black"/>
                </a:solidFill>
                <a:latin typeface="Calibri"/>
              </a:rPr>
              <a:pPr/>
              <a:t>9</a:t>
            </a:fld>
            <a:endParaRPr lang="es-US" dirty="0">
              <a:solidFill>
                <a:prstClr val="black"/>
              </a:solidFill>
              <a:latin typeface="Calibri"/>
            </a:endParaRPr>
          </a:p>
        </p:txBody>
      </p:sp>
    </p:spTree>
    <p:extLst>
      <p:ext uri="{BB962C8B-B14F-4D97-AF65-F5344CB8AC3E}">
        <p14:creationId xmlns:p14="http://schemas.microsoft.com/office/powerpoint/2010/main" val="119427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5197"/>
            <a:ext cx="9144000" cy="1069430"/>
          </a:xfrm>
        </p:spPr>
        <p:txBody>
          <a:bodyPr>
            <a:normAutofit/>
          </a:bodyPr>
          <a:lstStyle>
            <a:lvl1pPr>
              <a:defRPr sz="3600" b="1" baseline="0"/>
            </a:lvl1pPr>
          </a:lstStyle>
          <a:p>
            <a:r>
              <a:rPr lang="en-US" dirty="0" smtClean="0"/>
              <a:t>Lesson </a:t>
            </a:r>
            <a:endParaRPr lang="en-US" dirty="0"/>
          </a:p>
        </p:txBody>
      </p:sp>
      <p:sp>
        <p:nvSpPr>
          <p:cNvPr id="3" name="Content Placeholder 2"/>
          <p:cNvSpPr>
            <a:spLocks noGrp="1"/>
          </p:cNvSpPr>
          <p:nvPr>
            <p:ph idx="1"/>
          </p:nvPr>
        </p:nvSpPr>
        <p:spPr>
          <a:xfrm>
            <a:off x="457200" y="136371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March 2016</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Marketplace 101</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1593248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35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5" name="Group 14"/>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13249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67360" y="6356350"/>
            <a:ext cx="20472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7022FF3C-310F-4809-A5BE-BC5BA8AA108D}" type="slidenum">
              <a:rPr lang="en-US" smtClean="0">
                <a:solidFill>
                  <a:prstClr val="black">
                    <a:tint val="75000"/>
                  </a:prstClr>
                </a:solidFill>
              </a:rPr>
              <a:pPr algn="l"/>
              <a:t>‹#›</a:t>
            </a:fld>
            <a:endParaRPr lang="en-US" dirty="0">
              <a:solidFill>
                <a:prstClr val="black">
                  <a:tint val="75000"/>
                </a:prstClr>
              </a:solidFill>
            </a:endParaRPr>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083899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54460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1176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929236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936460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userDrawn="1"/>
        </p:nvGrpSpPr>
        <p:grpSpPr>
          <a:xfrm>
            <a:off x="-33866" y="1303866"/>
            <a:ext cx="9211733" cy="1269999"/>
            <a:chOff x="-16933" y="1"/>
            <a:chExt cx="9211733" cy="976922"/>
          </a:xfrm>
        </p:grpSpPr>
        <p:sp>
          <p:nvSpPr>
            <p:cNvPr id="17" name="Rectangle 16"/>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8" name="Rectangle 17"/>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9"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922098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7107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860475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group of seniors playing cards in a sunroom, sitting in wicker furniture."/>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340" y="2514600"/>
            <a:ext cx="5615940" cy="4343400"/>
          </a:xfrm>
          <a:prstGeom prst="rect">
            <a:avLst/>
          </a:prstGeom>
          <a:ln>
            <a:noFill/>
          </a:ln>
        </p:spPr>
      </p:pic>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2" name="Group 11"/>
          <p:cNvGrpSpPr/>
          <p:nvPr userDrawn="1"/>
        </p:nvGrpSpPr>
        <p:grpSpPr>
          <a:xfrm>
            <a:off x="-33866" y="1303866"/>
            <a:ext cx="9211733" cy="1269999"/>
            <a:chOff x="-16933" y="1"/>
            <a:chExt cx="9211733" cy="976922"/>
          </a:xfrm>
        </p:grpSpPr>
        <p:sp>
          <p:nvSpPr>
            <p:cNvPr id="13" name="Rectangle 12"/>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4" name="Rectangle 13"/>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5"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7175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15 Yellow Head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solidFill>
                  <a:prstClr val="black"/>
                </a:solidFill>
              </a:rPr>
              <a:t>March 2016</a:t>
            </a:r>
            <a:endParaRPr lang="en-US" dirty="0">
              <a:solidFill>
                <a:prstClr val="black"/>
              </a:solidFill>
            </a:endParaRPr>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Marketplace 101</a:t>
            </a:r>
            <a:endParaRPr lang="en-US" dirty="0">
              <a:solidFill>
                <a:prstClr val="black"/>
              </a:solidFill>
            </a:endParaRP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283198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325937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print">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430494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1912261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67733" y="0"/>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4" y="186266"/>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419493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4" name="Group 13"/>
          <p:cNvGrpSpPr/>
          <p:nvPr userDrawn="1"/>
        </p:nvGrpSpPr>
        <p:grpSpPr>
          <a:xfrm>
            <a:off x="-33866" y="1303866"/>
            <a:ext cx="9211733" cy="1269999"/>
            <a:chOff x="-16933" y="1"/>
            <a:chExt cx="9211733" cy="976922"/>
          </a:xfrm>
        </p:grpSpPr>
        <p:sp>
          <p:nvSpPr>
            <p:cNvPr id="15" name="Rectangle 14"/>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7"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38156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20" name="Group 19"/>
          <p:cNvGrpSpPr/>
          <p:nvPr userDrawn="1"/>
        </p:nvGrpSpPr>
        <p:grpSpPr>
          <a:xfrm>
            <a:off x="-33866" y="1303866"/>
            <a:ext cx="9211733" cy="1269999"/>
            <a:chOff x="-16933" y="1"/>
            <a:chExt cx="9211733" cy="976922"/>
          </a:xfrm>
        </p:grpSpPr>
        <p:sp>
          <p:nvSpPr>
            <p:cNvPr id="21" name="Rectangle 20"/>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22" name="Rectangle 21"/>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23" name="Title 9"/>
          <p:cNvSpPr>
            <a:spLocks noGrp="1"/>
          </p:cNvSpPr>
          <p:nvPr>
            <p:ph type="title"/>
          </p:nvPr>
        </p:nvSpPr>
        <p:spPr>
          <a:xfrm>
            <a:off x="-135467" y="1490132"/>
            <a:ext cx="92964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64813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pic>
        <p:nvPicPr>
          <p:cNvPr id="2" name="Picture 1" descr="20150610_HealthySeniors_269.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2506133"/>
            <a:ext cx="5046133" cy="4368799"/>
          </a:xfrm>
          <a:prstGeom prst="rect">
            <a:avLst/>
          </a:prstGeom>
        </p:spPr>
      </p:pic>
      <p:grpSp>
        <p:nvGrpSpPr>
          <p:cNvPr id="11" name="Group 10"/>
          <p:cNvGrpSpPr/>
          <p:nvPr userDrawn="1"/>
        </p:nvGrpSpPr>
        <p:grpSpPr>
          <a:xfrm>
            <a:off x="-33866" y="1303866"/>
            <a:ext cx="9211733" cy="1269999"/>
            <a:chOff x="-16933" y="1"/>
            <a:chExt cx="9211733" cy="976922"/>
          </a:xfrm>
        </p:grpSpPr>
        <p:sp>
          <p:nvSpPr>
            <p:cNvPr id="17" name="Rectangle 16"/>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203042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descr="20150610_HealthySeniors_308.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3591" y="2506133"/>
            <a:ext cx="5299857" cy="4368801"/>
          </a:xfrm>
          <a:prstGeom prst="rect">
            <a:avLst/>
          </a:prstGeom>
        </p:spPr>
      </p:pic>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271045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descr="86509299.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2510004"/>
            <a:ext cx="4944534" cy="4347996"/>
          </a:xfrm>
          <a:prstGeom prst="rect">
            <a:avLst/>
          </a:prstGeom>
        </p:spPr>
      </p:pic>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714042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pic>
        <p:nvPicPr>
          <p:cNvPr id="2" name="Picture 1" descr="200416336-00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2520814"/>
            <a:ext cx="4928889" cy="4354119"/>
          </a:xfrm>
          <a:prstGeom prst="rect">
            <a:avLst/>
          </a:prstGeom>
        </p:spPr>
      </p:pic>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894040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5" name="Group 14"/>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191146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8" name="Text Placeholder 2"/>
          <p:cNvSpPr>
            <a:spLocks noGrp="1"/>
          </p:cNvSpPr>
          <p:nvPr>
            <p:ph type="body" sz="quarter" idx="10" hasCustomPrompt="1"/>
          </p:nvPr>
        </p:nvSpPr>
        <p:spPr>
          <a:xfrm>
            <a:off x="28956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289560" y="4267200"/>
            <a:ext cx="334772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28956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5" name="Group 14"/>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454779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85"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March 2016</a:t>
            </a:r>
            <a:endParaRPr lang="en-US" dirty="0">
              <a:solidFill>
                <a:prstClr val="black"/>
              </a:solidFill>
            </a:endParaRPr>
          </a:p>
        </p:txBody>
      </p:sp>
      <p:sp>
        <p:nvSpPr>
          <p:cNvPr id="9"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Marketplace 101</a:t>
            </a:r>
            <a:endParaRPr lang="en-US" dirty="0">
              <a:solidFill>
                <a:prstClr val="black"/>
              </a:solidFill>
            </a:endParaRPr>
          </a:p>
        </p:txBody>
      </p:sp>
      <p:sp>
        <p:nvSpPr>
          <p:cNvPr id="10"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804608947"/>
      </p:ext>
    </p:extLst>
  </p:cSld>
  <p:clrMap bg1="lt1" tx1="dk1" bg2="lt2" tx2="dk2" accent1="accent1" accent2="accent2" accent3="accent3" accent4="accent4" accent5="accent5" accent6="accent6" hlink="hlink" folHlink="folHlink"/>
  <p:sldLayoutIdLst>
    <p:sldLayoutId id="2147483832" r:id="rId1"/>
    <p:sldLayoutId id="2147483833" r:id="rId2"/>
  </p:sldLayoutIdLst>
  <p:timing>
    <p:tnLst>
      <p:par>
        <p:cTn id="1" dur="indefinite" restart="never" nodeType="tmRoot"/>
      </p:par>
    </p:tnLst>
  </p:timing>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44231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localhelp.healthcare.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arketplace.cms.gov/technical-assistance-resources/c2c.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youtube.com/playlist?list=PLaV7m2-zFKpgZDNCz7rZ3Xx7q2cDmpAm7" TargetMode="External"/><Relationship Id="rId5" Type="http://schemas.openxmlformats.org/officeDocument/2006/relationships/hyperlink" Target="https://www.facebook.com/Healthcare.gov?_rdr=p" TargetMode="External"/><Relationship Id="rId4" Type="http://schemas.openxmlformats.org/officeDocument/2006/relationships/hyperlink" Target="mailto:Twitter@HealthCareGov"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295401"/>
            <a:ext cx="9144000" cy="1279742"/>
          </a:xfrm>
        </p:spPr>
        <p:txBody>
          <a:bodyPr anchor="ctr" anchorCtr="1"/>
          <a:lstStyle/>
          <a:p>
            <a:r>
              <a:rPr lang="en-US" sz="4000" dirty="0" smtClean="0">
                <a:solidFill>
                  <a:schemeClr val="tx2"/>
                </a:solidFill>
              </a:rPr>
              <a:t>El </a:t>
            </a:r>
            <a:r>
              <a:rPr lang="en-US" sz="4000" dirty="0">
                <a:solidFill>
                  <a:schemeClr val="tx2"/>
                </a:solidFill>
              </a:rPr>
              <a:t>Mercado de Seguros Médicos 101 </a:t>
            </a:r>
            <a:endParaRPr lang="es-US" sz="4000" dirty="0">
              <a:solidFill>
                <a:schemeClr val="tx2"/>
              </a:solidFill>
            </a:endParaRPr>
          </a:p>
        </p:txBody>
      </p:sp>
      <p:sp>
        <p:nvSpPr>
          <p:cNvPr id="6" name="Text Placeholder 5"/>
          <p:cNvSpPr txBox="1">
            <a:spLocks noGrp="1"/>
          </p:cNvSpPr>
          <p:nvPr>
            <p:ph type="body" sz="quarter" idx="10"/>
          </p:nvPr>
        </p:nvSpPr>
        <p:spPr>
          <a:xfrm>
            <a:off x="5827059" y="2743200"/>
            <a:ext cx="2935941" cy="3108543"/>
          </a:xfrm>
          <a:prstGeom prst="rect">
            <a:avLst/>
          </a:prstGeom>
          <a:noFill/>
        </p:spPr>
        <p:txBody>
          <a:bodyPr wrap="square" rtlCol="0">
            <a:spAutoFit/>
          </a:bodyPr>
          <a:lstStyle/>
          <a:p>
            <a:r>
              <a:rPr lang="en-US" sz="2800" b="1" dirty="0" smtClean="0">
                <a:solidFill>
                  <a:schemeClr val="tx1"/>
                </a:solidFill>
                <a:latin typeface="+mj-lt"/>
              </a:rPr>
              <a:t>Encuentre opciones de atención médica que satisfagan sus necesidades y se ajusten a su presupuesto</a:t>
            </a:r>
            <a:endParaRPr lang="es-US" sz="2800" b="1" dirty="0">
              <a:solidFill>
                <a:schemeClr val="tx1"/>
              </a:solidFill>
              <a:latin typeface="+mj-lt"/>
              <a:cs typeface="Arial" pitchFamily="34" charset="0"/>
            </a:endParaRPr>
          </a:p>
        </p:txBody>
      </p:sp>
      <p:sp>
        <p:nvSpPr>
          <p:cNvPr id="7" name="Text Placeholder 6"/>
          <p:cNvSpPr txBox="1">
            <a:spLocks noGrp="1"/>
          </p:cNvSpPr>
          <p:nvPr>
            <p:ph type="body" sz="quarter" idx="11"/>
          </p:nvPr>
        </p:nvSpPr>
        <p:spPr>
          <a:xfrm>
            <a:off x="5827059" y="6019800"/>
            <a:ext cx="2971800" cy="838200"/>
          </a:xfrm>
          <a:prstGeom prst="rect">
            <a:avLst/>
          </a:prstGeom>
          <a:noFill/>
        </p:spPr>
        <p:txBody>
          <a:bodyPr wrap="square" rtlCol="0">
            <a:spAutoFit/>
          </a:bodyPr>
          <a:lstStyle/>
          <a:p>
            <a:pPr algn="ctr"/>
            <a:r>
              <a:rPr lang="en-US" sz="2400" dirty="0" smtClean="0">
                <a:solidFill>
                  <a:schemeClr val="tx2"/>
                </a:solidFill>
                <a:latin typeface="+mj-lt"/>
              </a:rPr>
              <a:t>Marzo de 2016</a:t>
            </a:r>
            <a:endParaRPr lang="es-US" sz="2400" dirty="0">
              <a:solidFill>
                <a:schemeClr val="tx2"/>
              </a:solidFill>
              <a:latin typeface="+mj-lt"/>
              <a:cs typeface="Arial" pitchFamily="34" charset="0"/>
            </a:endParaRPr>
          </a:p>
        </p:txBody>
      </p:sp>
    </p:spTree>
    <p:extLst>
      <p:ext uri="{BB962C8B-B14F-4D97-AF65-F5344CB8AC3E}">
        <p14:creationId xmlns:p14="http://schemas.microsoft.com/office/powerpoint/2010/main" val="364966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534400" cy="4525963"/>
          </a:xfrm>
        </p:spPr>
        <p:txBody>
          <a:bodyPr>
            <a:noAutofit/>
          </a:bodyPr>
          <a:lstStyle/>
          <a:p>
            <a:pPr>
              <a:spcBef>
                <a:spcPts val="600"/>
              </a:spcBef>
              <a:buFont typeface="Wingdings" pitchFamily="2" charset="2"/>
              <a:buChar char="§"/>
            </a:pPr>
            <a:r>
              <a:rPr lang="en-US" sz="3000" dirty="0" smtClean="0">
                <a:latin typeface="Calibri" pitchFamily="34" charset="0"/>
              </a:rPr>
              <a:t>Para ser elegible para una cobertura del Mercado, usted debe:</a:t>
            </a:r>
          </a:p>
          <a:p>
            <a:pPr marL="635000" lvl="1" indent="-355600">
              <a:spcBef>
                <a:spcPts val="600"/>
              </a:spcBef>
            </a:pPr>
            <a:r>
              <a:rPr sz="2600" dirty="0">
                <a:latin typeface="Calibri" pitchFamily="34" charset="0"/>
              </a:rPr>
              <a:t>Ser residente de un estado que </a:t>
            </a:r>
            <a:r>
              <a:rPr dirty="0" smtClean="0"/>
              <a:t>ofrezca el servicio del Mercado.</a:t>
            </a:r>
            <a:endParaRPr lang="es-US" sz="2600" dirty="0" smtClean="0">
              <a:latin typeface="Calibri" pitchFamily="34" charset="0"/>
              <a:cs typeface="Calibri" pitchFamily="34" charset="0"/>
            </a:endParaRPr>
          </a:p>
          <a:p>
            <a:pPr marL="635000" lvl="1" indent="-355600">
              <a:spcBef>
                <a:spcPts val="600"/>
              </a:spcBef>
              <a:buFont typeface="Arial" pitchFamily="34" charset="0"/>
              <a:buChar char="•"/>
            </a:pPr>
            <a:r>
              <a:rPr lang="en-US" sz="2600" dirty="0" smtClean="0">
                <a:latin typeface="Calibri" pitchFamily="34" charset="0"/>
              </a:rPr>
              <a:t>Ser ciudadano estadounidense, nacionalizado o un no ciudadano legalmente presente en los EE. UU. (que espera continuar siéndolo durante todo el período de la cobertura que solicita).</a:t>
            </a:r>
          </a:p>
          <a:p>
            <a:pPr marL="635000" lvl="1" indent="-355600">
              <a:spcBef>
                <a:spcPts val="600"/>
              </a:spcBef>
              <a:buFont typeface="Arial" pitchFamily="34" charset="0"/>
              <a:buChar char="•"/>
            </a:pPr>
            <a:r>
              <a:rPr lang="en-US" sz="2600" dirty="0" smtClean="0">
                <a:latin typeface="Calibri" pitchFamily="34" charset="0"/>
              </a:rPr>
              <a:t>No estar en prisión (a excepción de estar encarcelado esperando sentencia).</a:t>
            </a:r>
          </a:p>
        </p:txBody>
      </p:sp>
      <p:sp>
        <p:nvSpPr>
          <p:cNvPr id="7" name="Date Placeholder 3"/>
          <p:cNvSpPr>
            <a:spLocks noGrp="1"/>
          </p:cNvSpPr>
          <p:nvPr>
            <p:ph type="dt" sz="half" idx="2"/>
          </p:nvPr>
        </p:nvSpPr>
        <p:spPr>
          <a:prstGeom prst="rect">
            <a:avLst/>
          </a:prstGeom>
        </p:spPr>
        <p:txBody>
          <a:bodyPr/>
          <a:lstStyle/>
          <a:p>
            <a:pPr>
              <a:defRPr/>
            </a:pPr>
            <a:r>
              <a:rPr lang="en-US" kern="0" dirty="0" smtClean="0">
                <a:solidFill>
                  <a:sysClr val="windowText" lastClr="000000"/>
                </a:solidFill>
              </a:rPr>
              <a:t>Marzo de 2016</a:t>
            </a:r>
            <a:endParaRPr lang="es-US" kern="0" dirty="0">
              <a:solidFill>
                <a:sysClr val="windowText" lastClr="000000"/>
              </a:solidFill>
            </a:endParaRPr>
          </a:p>
        </p:txBody>
      </p:sp>
      <p:sp>
        <p:nvSpPr>
          <p:cNvPr id="8"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pPr>
              <a:defRPr/>
            </a:pPr>
            <a:r>
              <a:rPr lang="pt-BR" kern="0" dirty="0" smtClean="0">
                <a:solidFill>
                  <a:prstClr val="black"/>
                </a:solidFill>
              </a:rPr>
              <a:t>Mercado de Seguros Médicos 101 </a:t>
            </a:r>
            <a:endParaRPr lang="es-US" kern="0" dirty="0">
              <a:solidFill>
                <a:prstClr val="black"/>
              </a:solidFill>
            </a:endParaRPr>
          </a:p>
        </p:txBody>
      </p:sp>
      <p:sp>
        <p:nvSpPr>
          <p:cNvPr id="12" name="Slide Number Placeholder 7"/>
          <p:cNvSpPr>
            <a:spLocks noGrp="1"/>
          </p:cNvSpPr>
          <p:nvPr>
            <p:ph type="sldNum" sz="quarter" idx="4"/>
          </p:nvPr>
        </p:nvSpPr>
        <p:spPr>
          <a:prstGeom prst="rect">
            <a:avLst/>
          </a:prstGeom>
        </p:spPr>
        <p:txBody>
          <a:bodyPr/>
          <a:lstStyle/>
          <a:p>
            <a:pPr>
              <a:defRPr/>
            </a:pPr>
            <a:fld id="{4C7DC1E6-81B2-456F-AAD5-518541D82B07}" type="slidenum">
              <a:rPr lang="en-US" kern="0" smtClean="0">
                <a:solidFill>
                  <a:sysClr val="windowText" lastClr="000000"/>
                </a:solidFill>
              </a:rPr>
              <a:pPr>
                <a:defRPr/>
              </a:pPr>
              <a:t>10</a:t>
            </a:fld>
            <a:endParaRPr lang="es-US" kern="0" dirty="0">
              <a:solidFill>
                <a:sysClr val="windowText" lastClr="000000"/>
              </a:solidFill>
            </a:endParaRPr>
          </a:p>
        </p:txBody>
      </p:sp>
      <p:sp>
        <p:nvSpPr>
          <p:cNvPr id="4" name="Title 3"/>
          <p:cNvSpPr>
            <a:spLocks noGrp="1"/>
          </p:cNvSpPr>
          <p:nvPr>
            <p:ph type="title"/>
          </p:nvPr>
        </p:nvSpPr>
        <p:spPr/>
        <p:txBody>
          <a:bodyPr>
            <a:noAutofit/>
          </a:bodyPr>
          <a:lstStyle/>
          <a:p>
            <a:pPr algn="ctr"/>
            <a:r>
              <a:rPr lang="en-US" dirty="0" smtClean="0">
                <a:effectLst/>
                <a:latin typeface="Calibri" pitchFamily="34" charset="0"/>
              </a:rPr>
              <a:t>Elegibilidad </a:t>
            </a:r>
            <a:r>
              <a:rPr lang="en-US" dirty="0" smtClean="0">
                <a:latin typeface="Calibri" pitchFamily="34" charset="0"/>
              </a:rPr>
              <a:t>e </a:t>
            </a:r>
            <a:r>
              <a:rPr lang="en-US" dirty="0" smtClean="0">
                <a:effectLst/>
                <a:latin typeface="Calibri" pitchFamily="34" charset="0"/>
              </a:rPr>
              <a:t>inscripción en el Mercado individual</a:t>
            </a:r>
            <a:endParaRPr lang="es-US" dirty="0">
              <a:effectLst/>
              <a:latin typeface="Calibri" pitchFamily="34" charset="0"/>
              <a:cs typeface="Calibri" pitchFamily="34" charset="0"/>
            </a:endParaRPr>
          </a:p>
        </p:txBody>
      </p:sp>
    </p:spTree>
    <p:extLst>
      <p:ext uri="{BB962C8B-B14F-4D97-AF65-F5344CB8AC3E}">
        <p14:creationId xmlns:p14="http://schemas.microsoft.com/office/powerpoint/2010/main" val="3348921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519112" lvl="0" indent="-457200">
              <a:buFont typeface="Wingdings" panose="05000000000000000000" pitchFamily="2" charset="2"/>
              <a:buChar char="§"/>
            </a:pPr>
            <a:r>
              <a:rPr lang="en-US" sz="2600" dirty="0" smtClean="0">
                <a:latin typeface="Calibri" pitchFamily="34" charset="0"/>
              </a:rPr>
              <a:t>El crédito fiscal para las primas puede tomarse como pagos adelantados (APTC) abonados directamente al asegurador para reducir los costos de las primas mensuales o como un crédito reembolsable sobre la declaración de impuestos que presenta.</a:t>
            </a:r>
          </a:p>
          <a:p>
            <a:pPr marL="519112" lvl="0" indent="-457200">
              <a:buFont typeface="Wingdings" panose="05000000000000000000" pitchFamily="2" charset="2"/>
              <a:buChar char="§"/>
            </a:pPr>
            <a:r>
              <a:rPr lang="en-US" sz="2600" dirty="0" smtClean="0">
                <a:latin typeface="Calibri" pitchFamily="34" charset="0"/>
              </a:rPr>
              <a:t>La elegibilidad para los APTC se basa en:  </a:t>
            </a:r>
          </a:p>
          <a:p>
            <a:pPr marL="854075" lvl="1" indent="-331788">
              <a:buFont typeface="Arial" panose="020B0604020202020204" pitchFamily="34" charset="0"/>
              <a:buChar char="•"/>
            </a:pPr>
            <a:r>
              <a:rPr lang="en-US" sz="2400" dirty="0" smtClean="0">
                <a:latin typeface="Calibri" pitchFamily="34" charset="0"/>
              </a:rPr>
              <a:t>Ingresos familiares y cantidad de integrantes en la familia</a:t>
            </a:r>
          </a:p>
          <a:p>
            <a:pPr marL="1257300" lvl="2" indent="-392113">
              <a:buSzPct val="50000"/>
              <a:buFont typeface="Wingdings" panose="05000000000000000000" pitchFamily="2" charset="2"/>
              <a:buChar char="q"/>
            </a:pPr>
            <a:r>
              <a:rPr lang="en-US" sz="2200" dirty="0" smtClean="0"/>
              <a:t>Ingresos familiares entre el 100% y el 400% del FPL </a:t>
            </a:r>
            <a:endParaRPr lang="es-US" sz="2200" dirty="0"/>
          </a:p>
          <a:p>
            <a:pPr marL="1550988" lvl="3" indent="-293688">
              <a:spcBef>
                <a:spcPts val="600"/>
              </a:spcBef>
              <a:buSzPct val="50000"/>
              <a:buFont typeface="Arial" panose="020B0604020202020204" pitchFamily="34" charset="0"/>
              <a:buChar char="•"/>
            </a:pPr>
            <a:r>
              <a:rPr dirty="0" smtClean="0"/>
              <a:t>$24,250 – $97,000 para una familia de 4 en 2016 (superior en Alaska y Hawái)</a:t>
            </a:r>
          </a:p>
          <a:p>
            <a:pPr marL="854075" lvl="1" indent="-276225"/>
            <a:r>
              <a:rPr lang="en-US" sz="2400" dirty="0" smtClean="0"/>
              <a:t>No ser elegible para otra cobertura esencial mínima, como la mayoría de las coberturas patrocinadas por el gobierno, seguros subsidiados por el empleador accesibles que cumplan con determinadas normas mínimas u otras coberturas esenciales mínimas</a:t>
            </a:r>
          </a:p>
        </p:txBody>
      </p:sp>
      <p:sp>
        <p:nvSpPr>
          <p:cNvPr id="9" name="Date Placeholder 1"/>
          <p:cNvSpPr>
            <a:spLocks noGrp="1"/>
          </p:cNvSpPr>
          <p:nvPr>
            <p:ph type="dt" sz="half" idx="2"/>
          </p:nvPr>
        </p:nvSpPr>
        <p:spPr>
          <a:prstGeom prst="rect">
            <a:avLst/>
          </a:prstGeom>
        </p:spPr>
        <p:txBody>
          <a:bodyPr/>
          <a:lstStyle/>
          <a:p>
            <a:r>
              <a:rPr lang="en-US" sz="1200" dirty="0" smtClean="0">
                <a:solidFill>
                  <a:prstClr val="black"/>
                </a:solidFill>
                <a:latin typeface="Calibri"/>
              </a:rPr>
              <a:t>Marzo de 2016</a:t>
            </a:r>
            <a:endParaRPr lang="es-US" sz="1200" dirty="0">
              <a:solidFill>
                <a:prstClr val="black"/>
              </a:solidFill>
              <a:latin typeface="Calibri"/>
            </a:endParaRPr>
          </a:p>
        </p:txBody>
      </p:sp>
      <p:sp>
        <p:nvSpPr>
          <p:cNvPr id="10" name="Footer Placeholder 2"/>
          <p:cNvSpPr>
            <a:spLocks noGrp="1"/>
          </p:cNvSpPr>
          <p:nvPr>
            <p:ph type="ftr" sz="quarter" idx="3"/>
          </p:nvPr>
        </p:nvSpPr>
        <p:spPr>
          <a:prstGeom prst="rect">
            <a:avLst/>
          </a:prstGeom>
        </p:spPr>
        <p:txBody>
          <a:bodyPr/>
          <a:lstStyle/>
          <a:p>
            <a:pPr algn="ctr"/>
            <a:r>
              <a:rPr lang="pt-BR" sz="1200" dirty="0" smtClean="0">
                <a:solidFill>
                  <a:prstClr val="black"/>
                </a:solidFill>
                <a:latin typeface="Calibri"/>
              </a:rPr>
              <a:t>Mercado de Seguros Médicos 101 </a:t>
            </a:r>
            <a:endParaRPr lang="es-US" sz="1200" dirty="0">
              <a:solidFill>
                <a:prstClr val="black"/>
              </a:solidFill>
              <a:latin typeface="Calibri"/>
            </a:endParaRPr>
          </a:p>
        </p:txBody>
      </p:sp>
      <p:sp>
        <p:nvSpPr>
          <p:cNvPr id="11" name="Slide Number Placeholder 3"/>
          <p:cNvSpPr>
            <a:spLocks noGrp="1"/>
          </p:cNvSpPr>
          <p:nvPr>
            <p:ph type="sldNum" sz="quarter" idx="4"/>
          </p:nvPr>
        </p:nvSpPr>
        <p:spPr>
          <a:prstGeom prst="rect">
            <a:avLst/>
          </a:prstGeom>
        </p:spPr>
        <p:txBody>
          <a:bodyPr/>
          <a:lstStyle/>
          <a:p>
            <a:fld id="{FB96A6F3-21FB-4D68-B526-5404B4C85F47}" type="slidenum">
              <a:rPr lang="en-US" smtClean="0">
                <a:solidFill>
                  <a:prstClr val="black"/>
                </a:solidFill>
                <a:latin typeface="Calibri"/>
              </a:rPr>
              <a:pPr/>
              <a:t>11</a:t>
            </a:fld>
            <a:endParaRPr lang="es-US" dirty="0">
              <a:solidFill>
                <a:prstClr val="black"/>
              </a:solidFill>
              <a:latin typeface="Calibri"/>
            </a:endParaRPr>
          </a:p>
        </p:txBody>
      </p:sp>
      <p:sp>
        <p:nvSpPr>
          <p:cNvPr id="4" name="Title 3"/>
          <p:cNvSpPr>
            <a:spLocks noGrp="1"/>
          </p:cNvSpPr>
          <p:nvPr>
            <p:ph type="title"/>
          </p:nvPr>
        </p:nvSpPr>
        <p:spPr/>
        <p:txBody>
          <a:bodyPr>
            <a:normAutofit/>
          </a:bodyPr>
          <a:lstStyle/>
          <a:p>
            <a:pPr algn="ctr"/>
            <a:r>
              <a:rPr lang="en-US" sz="3600" dirty="0" smtClean="0">
                <a:effectLst/>
                <a:latin typeface="Calibri" pitchFamily="34" charset="0"/>
              </a:rPr>
              <a:t>Costos de primas más bajos</a:t>
            </a:r>
            <a:endParaRPr lang="es-US" sz="3600" dirty="0">
              <a:effectLst/>
              <a:latin typeface="Calibri" pitchFamily="34" charset="0"/>
              <a:cs typeface="Calibri" pitchFamily="34" charset="0"/>
            </a:endParaRPr>
          </a:p>
        </p:txBody>
      </p:sp>
    </p:spTree>
    <p:extLst>
      <p:ext uri="{BB962C8B-B14F-4D97-AF65-F5344CB8AC3E}">
        <p14:creationId xmlns:p14="http://schemas.microsoft.com/office/powerpoint/2010/main" val="1468473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dirty="0" smtClean="0"/>
              <a:t>Formas de utilizar el crédito </a:t>
            </a:r>
            <a:r>
              <a:rPr lang="en-US" dirty="0" smtClean="0"/>
              <a:t>fiscal</a:t>
            </a:r>
            <a:r>
              <a:rPr dirty="0" smtClean="0"/>
              <a:t> para las primas</a:t>
            </a:r>
            <a:endParaRPr lang="es-US" dirty="0"/>
          </a:p>
        </p:txBody>
      </p:sp>
      <p:graphicFrame>
        <p:nvGraphicFramePr>
          <p:cNvPr id="7" name="Content Placeholder 6" descr="Cuadro." title="Cuadro sobre cómo utilizar el crédito tributario para las primas"/>
          <p:cNvGraphicFramePr>
            <a:graphicFrameLocks noGrp="1"/>
          </p:cNvGraphicFramePr>
          <p:nvPr>
            <p:ph idx="1"/>
            <p:extLst>
              <p:ext uri="{D42A27DB-BD31-4B8C-83A1-F6EECF244321}">
                <p14:modId xmlns:p14="http://schemas.microsoft.com/office/powerpoint/2010/main" val="4065639661"/>
              </p:ext>
            </p:extLst>
          </p:nvPr>
        </p:nvGraphicFramePr>
        <p:xfrm>
          <a:off x="0" y="1169894"/>
          <a:ext cx="9144000" cy="4114716"/>
        </p:xfrm>
        <a:graphic>
          <a:graphicData uri="http://schemas.openxmlformats.org/drawingml/2006/table">
            <a:tbl>
              <a:tblPr firstRow="1" firstCol="1" bandRow="1">
                <a:tableStyleId>{7DF18680-E054-41AD-8BC1-D1AEF772440D}</a:tableStyleId>
              </a:tblPr>
              <a:tblGrid>
                <a:gridCol w="9144000"/>
              </a:tblGrid>
              <a:tr h="808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mj-lt"/>
                        </a:rPr>
                        <a:t>Optar </a:t>
                      </a:r>
                      <a:r>
                        <a:rPr lang="en-US" sz="2400" dirty="0" smtClean="0">
                          <a:solidFill>
                            <a:schemeClr val="bg1"/>
                          </a:solidFill>
                          <a:effectLst/>
                          <a:latin typeface="+mj-lt"/>
                        </a:rPr>
                        <a:t>por </a:t>
                      </a:r>
                      <a:r>
                        <a:rPr lang="en-US" sz="2400" dirty="0" smtClean="0">
                          <a:effectLst/>
                          <a:latin typeface="+mj-lt"/>
                        </a:rPr>
                        <a:t>recibir ahora: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effectLst/>
                          <a:latin typeface="+mj-lt"/>
                        </a:rPr>
                        <a:t>Pagos adelantados del crédito fiscal para las primas (APTC)</a:t>
                      </a:r>
                      <a:endParaRPr lang="es-US" sz="2400" dirty="0">
                        <a:effectLst/>
                        <a:latin typeface="+mj-lt"/>
                        <a:ea typeface="Calibri"/>
                        <a:cs typeface="Times New Roman"/>
                      </a:endParaRPr>
                    </a:p>
                  </a:txBody>
                  <a:tcPr marL="46152" marR="46152"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1787545">
                <a:tc>
                  <a:txBody>
                    <a:bodyPr/>
                    <a:lstStyle/>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000" b="0" kern="1200" dirty="0" smtClean="0">
                          <a:solidFill>
                            <a:schemeClr val="tx1"/>
                          </a:solidFill>
                          <a:effectLst/>
                          <a:latin typeface="+mj-lt"/>
                        </a:rPr>
                        <a:t>La totalidad o una parte de los APTC se paga directamente a su</a:t>
                      </a:r>
                      <a:r>
                        <a:rPr sz="1600" dirty="0"/>
                        <a:t> </a:t>
                      </a:r>
                      <a:r>
                        <a:rPr lang="en-US" sz="2000" b="0" kern="1200" dirty="0" smtClean="0">
                          <a:solidFill>
                            <a:schemeClr val="tx1"/>
                          </a:solidFill>
                          <a:effectLst/>
                          <a:latin typeface="+mj-lt"/>
                        </a:rPr>
                        <a:t>plan de forma mensual</a:t>
                      </a:r>
                    </a:p>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000" b="0" kern="1200" dirty="0" smtClean="0">
                          <a:solidFill>
                            <a:schemeClr val="tx1"/>
                          </a:solidFill>
                          <a:effectLst/>
                          <a:latin typeface="+mj-lt"/>
                        </a:rPr>
                        <a:t>Usted paga la diferencia entre la prima mensual y los APTC</a:t>
                      </a:r>
                    </a:p>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000" b="0" kern="1200" dirty="0" smtClean="0">
                          <a:solidFill>
                            <a:schemeClr val="tx1"/>
                          </a:solidFill>
                          <a:effectLst/>
                          <a:latin typeface="+mj-lt"/>
                        </a:rPr>
                        <a:t>Se realiza una conciliación con los APTC cuando usted presenta la declaración de impuestos para el año de cobertura*</a:t>
                      </a:r>
                      <a:endParaRPr lang="es-US" sz="2000" b="0" baseline="0" dirty="0" smtClean="0">
                        <a:solidFill>
                          <a:schemeClr val="tx1"/>
                        </a:solidFill>
                        <a:effectLst/>
                        <a:latin typeface="+mj-lt"/>
                        <a:ea typeface="Calibri"/>
                        <a:cs typeface="Times New Roman"/>
                      </a:endParaRPr>
                    </a:p>
                  </a:txBody>
                  <a:tcPr marL="46152" marR="46152"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51854">
                <a:tc>
                  <a:txBody>
                    <a:bodyPr/>
                    <a:lstStyle/>
                    <a:p>
                      <a:pPr marL="0" marR="0" algn="ctr">
                        <a:lnSpc>
                          <a:spcPct val="100000"/>
                        </a:lnSpc>
                        <a:spcBef>
                          <a:spcPts val="600"/>
                        </a:spcBef>
                        <a:spcAft>
                          <a:spcPts val="0"/>
                        </a:spcAft>
                      </a:pPr>
                      <a:r>
                        <a:rPr lang="en-US" sz="2400" dirty="0" smtClean="0">
                          <a:solidFill>
                            <a:schemeClr val="bg1"/>
                          </a:solidFill>
                          <a:effectLst/>
                          <a:latin typeface="+mj-lt"/>
                        </a:rPr>
                        <a:t>Optar por recibir más adelante</a:t>
                      </a:r>
                      <a:endParaRPr lang="es-US" sz="2400" dirty="0">
                        <a:effectLst/>
                        <a:latin typeface="+mj-lt"/>
                        <a:ea typeface="Calibri"/>
                        <a:cs typeface="Times New Roman"/>
                      </a:endParaRPr>
                    </a:p>
                  </a:txBody>
                  <a:tcPr marL="46152" marR="46152"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914483">
                <a:tc>
                  <a:txBody>
                    <a:bodyPr/>
                    <a:lstStyle/>
                    <a:p>
                      <a:pPr marL="285750" marR="0" indent="-285750" algn="l">
                        <a:lnSpc>
                          <a:spcPct val="100000"/>
                        </a:lnSpc>
                        <a:spcBef>
                          <a:spcPts val="600"/>
                        </a:spcBef>
                        <a:spcAft>
                          <a:spcPts val="0"/>
                        </a:spcAft>
                        <a:buFont typeface="Wingdings" panose="05000000000000000000" pitchFamily="2" charset="2"/>
                        <a:buChar char="§"/>
                        <a:tabLst/>
                      </a:pPr>
                      <a:r>
                        <a:rPr lang="en-US" sz="2000" b="0" dirty="0" smtClean="0">
                          <a:solidFill>
                            <a:schemeClr val="tx1"/>
                          </a:solidFill>
                          <a:effectLst/>
                          <a:latin typeface="+mj-lt"/>
                        </a:rPr>
                        <a:t>No solicitar ningún pago adelantado</a:t>
                      </a:r>
                    </a:p>
                    <a:p>
                      <a:pPr marL="285750" marR="0" indent="-285750" algn="l">
                        <a:lnSpc>
                          <a:spcPct val="100000"/>
                        </a:lnSpc>
                        <a:spcBef>
                          <a:spcPts val="600"/>
                        </a:spcBef>
                        <a:spcAft>
                          <a:spcPts val="0"/>
                        </a:spcAft>
                        <a:buFont typeface="Wingdings" panose="05000000000000000000" pitchFamily="2" charset="2"/>
                        <a:buChar char="§"/>
                        <a:tabLst/>
                      </a:pPr>
                      <a:r>
                        <a:rPr lang="en-US" sz="2000" b="0" dirty="0" smtClean="0">
                          <a:solidFill>
                            <a:schemeClr val="tx1"/>
                          </a:solidFill>
                          <a:effectLst/>
                          <a:latin typeface="+mj-lt"/>
                        </a:rPr>
                        <a:t>Usted paga la prima del plan mensual completa</a:t>
                      </a:r>
                    </a:p>
                    <a:p>
                      <a:pPr marL="285750" marR="0" indent="-285750" algn="l">
                        <a:lnSpc>
                          <a:spcPct val="100000"/>
                        </a:lnSpc>
                        <a:spcBef>
                          <a:spcPts val="600"/>
                        </a:spcBef>
                        <a:spcAft>
                          <a:spcPts val="0"/>
                        </a:spcAft>
                        <a:buFont typeface="Wingdings" panose="05000000000000000000" pitchFamily="2" charset="2"/>
                        <a:buChar char="§"/>
                        <a:tabLst/>
                      </a:pPr>
                      <a:r>
                        <a:rPr lang="en-US" sz="2000" b="0" dirty="0" smtClean="0">
                          <a:solidFill>
                            <a:schemeClr val="tx1"/>
                          </a:solidFill>
                          <a:effectLst/>
                          <a:latin typeface="+mj-lt"/>
                        </a:rPr>
                        <a:t>Solicitar el monto total en la declaración de impuestos para el año de cobertura</a:t>
                      </a:r>
                    </a:p>
                  </a:txBody>
                  <a:tcPr marL="46152" marR="46152"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9" name="Rectangle 8"/>
          <p:cNvSpPr/>
          <p:nvPr/>
        </p:nvSpPr>
        <p:spPr>
          <a:xfrm>
            <a:off x="0" y="5238845"/>
            <a:ext cx="9144000" cy="1200329"/>
          </a:xfrm>
          <a:prstGeom prst="rect">
            <a:avLst/>
          </a:prstGeom>
          <a:ln>
            <a:solidFill>
              <a:schemeClr val="accent1"/>
            </a:solidFill>
          </a:ln>
        </p:spPr>
        <p:txBody>
          <a:bodyPr wrap="square">
            <a:spAutoFit/>
          </a:bodyPr>
          <a:lstStyle/>
          <a:p>
            <a:r>
              <a:rPr lang="en-US" b="1" dirty="0" smtClean="0">
                <a:latin typeface="+mj-lt"/>
              </a:rPr>
              <a:t>Debe informar todos los cambios en la información que proporciona en su solicitud para evitar deber dinero, si recibe más APTC del que era elegible, luego ajustarla en su declaración de impuestos. O puede recuperar dinero o recibir crédito para cualquier impuesto que pueda deber si no recibió todo el APTC para el cual era elegible.</a:t>
            </a:r>
            <a:endParaRPr lang="es-US" b="1" dirty="0">
              <a:latin typeface="+mj-lt"/>
            </a:endParaRPr>
          </a:p>
        </p:txBody>
      </p:sp>
      <p:sp>
        <p:nvSpPr>
          <p:cNvPr id="13"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12</a:t>
            </a:fld>
            <a:endParaRPr lang="es-US" sz="1200" dirty="0">
              <a:solidFill>
                <a:schemeClr val="tx1"/>
              </a:solidFill>
              <a:latin typeface="+mj-lt"/>
            </a:endParaRPr>
          </a:p>
        </p:txBody>
      </p:sp>
      <p:sp>
        <p:nvSpPr>
          <p:cNvPr id="8"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1"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Tree>
    <p:extLst>
      <p:ext uri="{BB962C8B-B14F-4D97-AF65-F5344CB8AC3E}">
        <p14:creationId xmlns:p14="http://schemas.microsoft.com/office/powerpoint/2010/main" val="214619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8991600" cy="5199996"/>
          </a:xfrm>
        </p:spPr>
        <p:txBody>
          <a:bodyPr>
            <a:noAutofit/>
          </a:bodyPr>
          <a:lstStyle/>
          <a:p>
            <a:pPr>
              <a:buFont typeface="Wingdings" panose="05000000000000000000" pitchFamily="2" charset="2"/>
              <a:buChar char="§"/>
            </a:pPr>
            <a:r>
              <a:rPr lang="en-US" sz="2400" dirty="0"/>
              <a:t>Gastos de su bolsillo más bajos en deducibles, copagos y coseguros</a:t>
            </a:r>
          </a:p>
          <a:p>
            <a:pPr lvl="0">
              <a:buFont typeface="Wingdings" panose="05000000000000000000" pitchFamily="2" charset="2"/>
              <a:buChar char="§"/>
            </a:pPr>
            <a:r>
              <a:rPr lang="en-US" sz="2400" dirty="0" smtClean="0">
                <a:latin typeface="Calibri" pitchFamily="34" charset="0"/>
              </a:rPr>
              <a:t>Para ser elegible, debe:</a:t>
            </a:r>
          </a:p>
          <a:p>
            <a:pPr lvl="1">
              <a:buFont typeface="Arial" panose="020B0604020202020204" pitchFamily="34" charset="0"/>
              <a:buChar char="•"/>
            </a:pPr>
            <a:r>
              <a:rPr lang="en-US" sz="1800" dirty="0" smtClean="0">
                <a:latin typeface="Calibri" pitchFamily="34" charset="0"/>
              </a:rPr>
              <a:t>Tener un ingreso en o por debajo del 250% del FPL </a:t>
            </a:r>
          </a:p>
          <a:p>
            <a:pPr lvl="2">
              <a:buFont typeface="Calibri" panose="020F0502020204030204" pitchFamily="34" charset="0"/>
              <a:buChar char="–"/>
            </a:pPr>
            <a:r>
              <a:rPr lang="en-US" sz="1800" dirty="0" smtClean="0">
                <a:latin typeface="Calibri" pitchFamily="34" charset="0"/>
              </a:rPr>
              <a:t>$60,625 anuales para una familia de 4 en 2016 (superior en Alaska y Hawái)</a:t>
            </a:r>
            <a:endParaRPr lang="es-US" sz="1800" dirty="0">
              <a:latin typeface="Calibri" pitchFamily="34" charset="0"/>
              <a:cs typeface="Calibri" pitchFamily="34" charset="0"/>
            </a:endParaRPr>
          </a:p>
          <a:p>
            <a:pPr lvl="1">
              <a:buFont typeface="Arial" panose="020B0604020202020204" pitchFamily="34" charset="0"/>
              <a:buChar char="•"/>
            </a:pPr>
            <a:r>
              <a:rPr lang="en-US" sz="1800" dirty="0" smtClean="0">
                <a:latin typeface="Calibri" pitchFamily="34" charset="0"/>
              </a:rPr>
              <a:t>Ser elegible para los pagos adelantados del crédito fiscal para las primas</a:t>
            </a:r>
            <a:endParaRPr lang="es-US" sz="1800" dirty="0">
              <a:latin typeface="Calibri" pitchFamily="34" charset="0"/>
              <a:cs typeface="Calibri" pitchFamily="34" charset="0"/>
            </a:endParaRPr>
          </a:p>
          <a:p>
            <a:pPr lvl="1">
              <a:buFont typeface="Arial" panose="020B0604020202020204" pitchFamily="34" charset="0"/>
              <a:buChar char="•"/>
            </a:pPr>
            <a:r>
              <a:rPr lang="en-US" sz="1800" b="1" dirty="0" smtClean="0">
                <a:latin typeface="Calibri" pitchFamily="34" charset="0"/>
              </a:rPr>
              <a:t>Inscribirse en un plan de nivel Plata a través del Mercado, a menos que sea miembro de una tribu reconocida federalmente</a:t>
            </a:r>
          </a:p>
          <a:p>
            <a:pPr>
              <a:buFont typeface="Wingdings" panose="05000000000000000000" pitchFamily="2" charset="2"/>
              <a:buChar char="§"/>
            </a:pPr>
            <a:r>
              <a:rPr lang="en-US" sz="2400" dirty="0">
                <a:latin typeface="Calibri" pitchFamily="34" charset="0"/>
              </a:rPr>
              <a:t>Los miembros de las tribus indígenas reconocidas federalmente:</a:t>
            </a:r>
          </a:p>
          <a:p>
            <a:pPr lvl="1">
              <a:buFont typeface="Arial" panose="020B0604020202020204" pitchFamily="34" charset="0"/>
              <a:buChar char="•"/>
            </a:pPr>
            <a:r>
              <a:rPr lang="en-US" sz="1800" dirty="0" smtClean="0">
                <a:latin typeface="Calibri" pitchFamily="34" charset="0"/>
              </a:rPr>
              <a:t>No deben pagar gastos compartidos si sus ingresos familiares se encuentran en o por debajo del 300% del nivel federal de pobreza (FPL) y son elegibles para el pago adelantado del crédito fiscal para las primas </a:t>
            </a:r>
            <a:endParaRPr lang="es-US" sz="1800" dirty="0">
              <a:latin typeface="Calibri" pitchFamily="34" charset="0"/>
              <a:cs typeface="Calibri" pitchFamily="34" charset="0"/>
            </a:endParaRPr>
          </a:p>
          <a:p>
            <a:pPr lvl="2"/>
            <a:r>
              <a:rPr lang="en-US" sz="1800" dirty="0" smtClean="0">
                <a:latin typeface="Calibri" pitchFamily="34" charset="0"/>
              </a:rPr>
              <a:t>Hasta aproximadamente $72,750 para una familia de 4 ($90,960 en Alaska) en 2016</a:t>
            </a:r>
          </a:p>
          <a:p>
            <a:pPr lvl="2"/>
            <a:r>
              <a:rPr lang="en-US" sz="1600" dirty="0" smtClean="0"/>
              <a:t>No deben inscribirse en un plan de nivel Plata</a:t>
            </a:r>
            <a:endParaRPr lang="es-US" dirty="0" smtClean="0">
              <a:latin typeface="Calibri" pitchFamily="34" charset="0"/>
              <a:cs typeface="Calibri" pitchFamily="34" charset="0"/>
            </a:endParaRPr>
          </a:p>
        </p:txBody>
      </p:sp>
      <p:sp>
        <p:nvSpPr>
          <p:cNvPr id="8"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9" name="Footer Placeholder 2"/>
          <p:cNvSpPr>
            <a:spLocks noGrp="1"/>
          </p:cNvSpPr>
          <p:nvPr>
            <p:ph type="ftr" sz="quarter" idx="3"/>
          </p:nvPr>
        </p:nvSpPr>
        <p:spPr>
          <a:prstGeom prst="rect">
            <a:avLst/>
          </a:prstGeom>
        </p:spPr>
        <p:txBody>
          <a:bodyPr/>
          <a:lstStyle/>
          <a:p>
            <a:r>
              <a:rPr lang="pt-BR" dirty="0">
                <a:latin typeface="+mj-lt"/>
              </a:rPr>
              <a:t>Mercado de Seguros Médicos 101 </a:t>
            </a: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13</a:t>
            </a:fld>
            <a:endParaRPr lang="es-US" sz="1200" dirty="0">
              <a:solidFill>
                <a:schemeClr val="tx1"/>
              </a:solidFill>
              <a:latin typeface="+mj-lt"/>
            </a:endParaRPr>
          </a:p>
        </p:txBody>
      </p:sp>
      <p:sp>
        <p:nvSpPr>
          <p:cNvPr id="2" name="Title 1"/>
          <p:cNvSpPr>
            <a:spLocks noGrp="1"/>
          </p:cNvSpPr>
          <p:nvPr>
            <p:ph type="title"/>
          </p:nvPr>
        </p:nvSpPr>
        <p:spPr/>
        <p:txBody>
          <a:bodyPr>
            <a:normAutofit fontScale="90000"/>
          </a:bodyPr>
          <a:lstStyle/>
          <a:p>
            <a:pPr algn="ctr"/>
            <a:r>
              <a:rPr lang="en-US" sz="2400" dirty="0">
                <a:latin typeface="Calibri" pitchFamily="34" charset="0"/>
              </a:rPr>
              <a:t>¿</a:t>
            </a:r>
            <a:r>
              <a:rPr lang="en-US" sz="4000" dirty="0">
                <a:latin typeface="Calibri" pitchFamily="34" charset="0"/>
              </a:rPr>
              <a:t>Quién </a:t>
            </a:r>
            <a:r>
              <a:rPr lang="en-US" sz="4000" dirty="0" smtClean="0">
                <a:effectLst/>
                <a:latin typeface="Calibri" pitchFamily="34" charset="0"/>
              </a:rPr>
              <a:t>es elegible para las reducciones de gastos compartidos?</a:t>
            </a:r>
            <a:endParaRPr lang="es-US" sz="2400" dirty="0">
              <a:effectLst/>
              <a:latin typeface="Calibri" pitchFamily="34" charset="0"/>
              <a:cs typeface="Calibri" pitchFamily="34" charset="0"/>
            </a:endParaRPr>
          </a:p>
        </p:txBody>
      </p:sp>
    </p:spTree>
    <p:extLst>
      <p:ext uri="{BB962C8B-B14F-4D97-AF65-F5344CB8AC3E}">
        <p14:creationId xmlns:p14="http://schemas.microsoft.com/office/powerpoint/2010/main" val="1418441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600" dirty="0" smtClean="0"/>
              <a:t>Elegibilidad para Medicaid</a:t>
            </a:r>
            <a:endParaRPr lang="es-US" sz="3600" dirty="0" smtClean="0">
              <a:ea typeface="ＭＳ Ｐゴシック"/>
              <a:cs typeface="ＭＳ Ｐゴシック"/>
            </a:endParaRPr>
          </a:p>
        </p:txBody>
      </p:sp>
      <p:sp>
        <p:nvSpPr>
          <p:cNvPr id="7" name="Content Placeholder 2"/>
          <p:cNvSpPr txBox="1">
            <a:spLocks/>
          </p:cNvSpPr>
          <p:nvPr/>
        </p:nvSpPr>
        <p:spPr bwMode="auto">
          <a:xfrm>
            <a:off x="152400" y="1293892"/>
            <a:ext cx="8686800" cy="5062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ct val="0"/>
              </a:spcAft>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ts val="600"/>
              </a:spcBef>
              <a:spcAft>
                <a:spcPct val="0"/>
              </a:spcAft>
              <a:buSzPct val="50000"/>
              <a:buFont typeface="Wingdings" pitchFamily="2" charset="2"/>
              <a:buChar char="q"/>
              <a:defRPr sz="2800" kern="1200">
                <a:solidFill>
                  <a:schemeClr val="tx1"/>
                </a:solidFill>
                <a:latin typeface="+mn-lt"/>
                <a:ea typeface="+mn-ea"/>
                <a:cs typeface="+mn-cs"/>
              </a:defRPr>
            </a:lvl3pPr>
            <a:lvl4pPr marL="1600200" indent="-228600" algn="l" rtl="0" eaLnBrk="0" fontAlgn="base" hangingPunct="0">
              <a:spcBef>
                <a:spcPts val="600"/>
              </a:spcBef>
              <a:spcAft>
                <a:spcPct val="0"/>
              </a:spcAft>
              <a:buFont typeface="Wingdings" pitchFamily="2" charset="2"/>
              <a:buChar char="§"/>
              <a:defRPr sz="2800" kern="1200">
                <a:solidFill>
                  <a:schemeClr val="tx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smtClean="0">
                <a:latin typeface="+mj-lt"/>
              </a:rPr>
              <a:t>Elegibilidad vinculada a grupos especificados en virtud de la ley federal de Medicaid</a:t>
            </a:r>
          </a:p>
          <a:p>
            <a:pPr lvl="1">
              <a:defRPr/>
            </a:pPr>
            <a:r>
              <a:rPr lang="en-US" sz="2400" dirty="0">
                <a:latin typeface="+mj-lt"/>
              </a:rPr>
              <a:t>Mujeres embarazadas</a:t>
            </a:r>
            <a:endParaRPr lang="es-US" sz="2400" dirty="0">
              <a:latin typeface="+mj-lt"/>
            </a:endParaRPr>
          </a:p>
          <a:p>
            <a:pPr lvl="1">
              <a:defRPr/>
            </a:pPr>
            <a:r>
              <a:rPr lang="en-US" sz="2400" dirty="0">
                <a:latin typeface="+mj-lt"/>
              </a:rPr>
              <a:t>Niños</a:t>
            </a:r>
          </a:p>
          <a:p>
            <a:pPr lvl="1">
              <a:defRPr/>
            </a:pPr>
            <a:r>
              <a:rPr lang="en-US" sz="2400" dirty="0">
                <a:latin typeface="+mj-lt"/>
              </a:rPr>
              <a:t>Personas con discapacidades </a:t>
            </a:r>
          </a:p>
          <a:p>
            <a:pPr lvl="1">
              <a:defRPr/>
            </a:pPr>
            <a:r>
              <a:rPr lang="en-US" sz="2400" dirty="0">
                <a:latin typeface="+mj-lt"/>
              </a:rPr>
              <a:t>Adultos mayores </a:t>
            </a:r>
            <a:endParaRPr lang="es-US" sz="2400" dirty="0" smtClean="0">
              <a:latin typeface="+mj-lt"/>
            </a:endParaRPr>
          </a:p>
          <a:p>
            <a:pPr lvl="1">
              <a:defRPr/>
            </a:pPr>
            <a:r>
              <a:rPr lang="en-US" sz="2400" dirty="0" smtClean="0">
                <a:latin typeface="+mj-lt"/>
              </a:rPr>
              <a:t>Padres y familiares cuidadores</a:t>
            </a:r>
          </a:p>
          <a:p>
            <a:pPr>
              <a:defRPr/>
            </a:pPr>
            <a:r>
              <a:rPr lang="en-US" sz="2800" dirty="0" smtClean="0">
                <a:latin typeface="+mj-lt"/>
              </a:rPr>
              <a:t>Los estados deben cubrir determinados grupos, como los niños y las mujeres embarazadas, y tener la opción de cubrir otros grupos, como los adultos sin hijos</a:t>
            </a:r>
            <a:endParaRPr lang="es-US" sz="2800" dirty="0">
              <a:latin typeface="+mj-lt"/>
            </a:endParaRPr>
          </a:p>
          <a:p>
            <a:pPr>
              <a:defRPr/>
            </a:pPr>
            <a:r>
              <a:rPr lang="en-US" sz="2800" dirty="0" smtClean="0">
                <a:latin typeface="+mj-lt"/>
              </a:rPr>
              <a:t>Requisitos financieros y no financieros</a:t>
            </a:r>
          </a:p>
          <a:p>
            <a:pPr>
              <a:spcBef>
                <a:spcPct val="20000"/>
              </a:spcBef>
              <a:defRPr/>
            </a:pPr>
            <a:endParaRPr lang="es-US" dirty="0" smtClean="0"/>
          </a:p>
          <a:p>
            <a:pPr marL="457200" lvl="1" indent="0">
              <a:spcBef>
                <a:spcPct val="20000"/>
              </a:spcBef>
              <a:buNone/>
              <a:defRPr/>
            </a:pPr>
            <a:endParaRPr lang="es-US" dirty="0"/>
          </a:p>
        </p:txBody>
      </p:sp>
      <p:sp>
        <p:nvSpPr>
          <p:cNvPr id="8"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14</a:t>
            </a:fld>
            <a:endParaRPr lang="es-US" sz="1200" dirty="0">
              <a:solidFill>
                <a:schemeClr val="tx1"/>
              </a:solidFill>
              <a:latin typeface="+mj-lt"/>
            </a:endParaRPr>
          </a:p>
        </p:txBody>
      </p:sp>
    </p:spTree>
    <p:extLst>
      <p:ext uri="{BB962C8B-B14F-4D97-AF65-F5344CB8AC3E}">
        <p14:creationId xmlns:p14="http://schemas.microsoft.com/office/powerpoint/2010/main" val="49958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eaLnBrk="1" hangingPunct="1"/>
            <a:r>
              <a:rPr dirty="0"/>
              <a:t/>
            </a:r>
            <a:br>
              <a:rPr dirty="0"/>
            </a:br>
            <a:r>
              <a:rPr dirty="0" smtClean="0"/>
              <a:t>Elegibilidad - Expansión de Medicaid </a:t>
            </a:r>
            <a:r>
              <a:rPr dirty="0"/>
              <a:t/>
            </a:r>
            <a:br>
              <a:rPr dirty="0"/>
            </a:br>
            <a:endParaRPr lang="es-US" dirty="0" smtClean="0">
              <a:ea typeface="ＭＳ Ｐゴシック"/>
              <a:cs typeface="ＭＳ Ｐゴシック"/>
            </a:endParaRPr>
          </a:p>
        </p:txBody>
      </p:sp>
      <p:sp>
        <p:nvSpPr>
          <p:cNvPr id="7" name="Content Placeholder 2"/>
          <p:cNvSpPr txBox="1">
            <a:spLocks/>
          </p:cNvSpPr>
          <p:nvPr/>
        </p:nvSpPr>
        <p:spPr bwMode="auto">
          <a:xfrm>
            <a:off x="224118" y="1308268"/>
            <a:ext cx="8458200" cy="5196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ct val="0"/>
              </a:spcAft>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ts val="600"/>
              </a:spcBef>
              <a:spcAft>
                <a:spcPct val="0"/>
              </a:spcAft>
              <a:buSzPct val="50000"/>
              <a:buFont typeface="Wingdings" pitchFamily="2" charset="2"/>
              <a:buChar char="q"/>
              <a:defRPr sz="2800" kern="1200">
                <a:solidFill>
                  <a:schemeClr val="tx1"/>
                </a:solidFill>
                <a:latin typeface="+mn-lt"/>
                <a:ea typeface="+mn-ea"/>
                <a:cs typeface="+mn-cs"/>
              </a:defRPr>
            </a:lvl3pPr>
            <a:lvl4pPr marL="1600200" indent="-228600" algn="l" rtl="0" eaLnBrk="0" fontAlgn="base" hangingPunct="0">
              <a:spcBef>
                <a:spcPts val="600"/>
              </a:spcBef>
              <a:spcAft>
                <a:spcPct val="0"/>
              </a:spcAft>
              <a:buFont typeface="Wingdings" pitchFamily="2" charset="2"/>
              <a:buChar char="§"/>
              <a:defRPr sz="2800" kern="1200">
                <a:solidFill>
                  <a:schemeClr val="tx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latin typeface="+mj-lt"/>
              </a:rPr>
              <a:t>Grupos de elegibilidad de la </a:t>
            </a:r>
            <a:r>
              <a:rPr lang="es-ES" sz="2400" b="1" dirty="0" smtClean="0">
                <a:latin typeface="+mj-lt"/>
              </a:rPr>
              <a:t>Ley de Cuidado de Salud a Bajo Precio</a:t>
            </a:r>
            <a:r>
              <a:rPr lang="en-US" sz="2400" b="1" dirty="0" smtClean="0">
                <a:latin typeface="+mj-lt"/>
              </a:rPr>
              <a:t>: </a:t>
            </a:r>
          </a:p>
          <a:p>
            <a:pPr marL="914400" lvl="1" indent="-514350">
              <a:buFont typeface="+mj-lt"/>
              <a:buAutoNum type="arabicPeriod"/>
            </a:pPr>
            <a:r>
              <a:rPr lang="en-US" sz="2000" dirty="0" smtClean="0">
                <a:latin typeface="+mj-lt"/>
              </a:rPr>
              <a:t>Grupo de adultos</a:t>
            </a:r>
          </a:p>
          <a:p>
            <a:pPr marL="1260475" lvl="2" indent="-282575">
              <a:buSzPct val="100000"/>
              <a:buFont typeface="Arial" panose="020B0604020202020204" pitchFamily="34" charset="0"/>
              <a:buChar char="•"/>
            </a:pPr>
            <a:r>
              <a:rPr lang="en-US" sz="1800" dirty="0" smtClean="0">
                <a:latin typeface="+mj-lt"/>
              </a:rPr>
              <a:t>De 19 a 64 años con ingresos por debajo del 133% del FPL</a:t>
            </a:r>
            <a:endParaRPr lang="es-US" sz="1800" dirty="0">
              <a:latin typeface="+mj-lt"/>
            </a:endParaRPr>
          </a:p>
          <a:p>
            <a:pPr marL="971550" lvl="1" indent="-514350">
              <a:buFont typeface="+mj-lt"/>
              <a:buAutoNum type="arabicPeriod"/>
            </a:pPr>
            <a:r>
              <a:rPr lang="en-US" sz="2000" dirty="0">
                <a:latin typeface="+mj-lt"/>
              </a:rPr>
              <a:t>Grupo de </a:t>
            </a:r>
            <a:r>
              <a:rPr lang="en-US" sz="2000" dirty="0" smtClean="0">
                <a:latin typeface="+mj-lt"/>
              </a:rPr>
              <a:t>cuidado temporal</a:t>
            </a:r>
            <a:endParaRPr lang="en-US" sz="2000" dirty="0">
              <a:latin typeface="+mj-lt"/>
            </a:endParaRPr>
          </a:p>
          <a:p>
            <a:pPr marL="1260475" lvl="2" indent="-282575">
              <a:buSzPct val="100000"/>
              <a:buFont typeface="Arial" panose="020B0604020202020204" pitchFamily="34" charset="0"/>
              <a:buChar char="•"/>
            </a:pPr>
            <a:r>
              <a:rPr lang="en-US" sz="1800" dirty="0" smtClean="0">
                <a:latin typeface="+mj-lt"/>
              </a:rPr>
              <a:t>Menores de 26 años que hayan estado inscritos en Medicaid mientras estaban bajo cuidado temporal a los 18 años o cuando alcanzaron edad suficiente para dejar el cuidado temporal (sin evaluación de ingresos)</a:t>
            </a:r>
            <a:endParaRPr lang="es-US" sz="1800" dirty="0">
              <a:latin typeface="+mj-lt"/>
            </a:endParaRPr>
          </a:p>
          <a:p>
            <a:pPr marL="971550" lvl="1" indent="-514350">
              <a:buFont typeface="+mj-lt"/>
              <a:buAutoNum type="arabicPeriod"/>
            </a:pPr>
            <a:r>
              <a:rPr lang="en-US" sz="2000" dirty="0">
                <a:latin typeface="+mj-lt"/>
              </a:rPr>
              <a:t>Grupo de elegibilidad opcional para personas con ingresos </a:t>
            </a:r>
            <a:r>
              <a:rPr lang="en-US" sz="2000" dirty="0" smtClean="0">
                <a:latin typeface="+mj-lt"/>
              </a:rPr>
              <a:t>mayores </a:t>
            </a:r>
            <a:r>
              <a:rPr lang="en-US" sz="2000" dirty="0">
                <a:latin typeface="+mj-lt"/>
              </a:rPr>
              <a:t>del 133% del FPL</a:t>
            </a:r>
          </a:p>
          <a:p>
            <a:pPr marL="1260475" lvl="2" indent="-282575">
              <a:buSzPct val="100000"/>
              <a:buFont typeface="Arial" panose="020B0604020202020204" pitchFamily="34" charset="0"/>
              <a:buChar char="•"/>
            </a:pPr>
            <a:r>
              <a:rPr lang="en-US" sz="1800" dirty="0" smtClean="0">
                <a:latin typeface="+mj-lt"/>
              </a:rPr>
              <a:t>Menores de 65 años con ingresos por encima del 133% del FPL</a:t>
            </a:r>
          </a:p>
          <a:p>
            <a:pPr marL="342900" lvl="1" indent="-342900" defTabSz="932638">
              <a:spcBef>
                <a:spcPts val="711"/>
              </a:spcBef>
              <a:buFont typeface="Wingdings" pitchFamily="2" charset="2"/>
              <a:buChar char="§"/>
              <a:defRPr/>
            </a:pPr>
            <a:r>
              <a:rPr lang="en-US" sz="2400" b="1" dirty="0" smtClean="0">
                <a:latin typeface="+mj-lt"/>
              </a:rPr>
              <a:t>Período de elegibilidad de 12 meses para la mayoría de los adultos, padres y niños</a:t>
            </a:r>
            <a:endParaRPr lang="es-US" sz="2400" b="1" dirty="0">
              <a:latin typeface="+mj-lt"/>
            </a:endParaRPr>
          </a:p>
          <a:p>
            <a:pPr marL="460375" indent="-282575">
              <a:buSzPct val="100000"/>
            </a:pPr>
            <a:endParaRPr lang="es-US" sz="2800" dirty="0">
              <a:latin typeface="+mj-lt"/>
            </a:endParaRPr>
          </a:p>
          <a:p>
            <a:pPr marL="0" indent="0">
              <a:buNone/>
            </a:pPr>
            <a:endParaRPr lang="es-US" sz="2800" dirty="0"/>
          </a:p>
        </p:txBody>
      </p:sp>
      <p:sp>
        <p:nvSpPr>
          <p:cNvPr id="3" name="Date Placeholder 2"/>
          <p:cNvSpPr>
            <a:spLocks noGrp="1"/>
          </p:cNvSpPr>
          <p:nvPr>
            <p:ph type="dt" sz="half" idx="2"/>
          </p:nvPr>
        </p:nvSpPr>
        <p:spPr/>
        <p:txBody>
          <a:bodyPr/>
          <a:lstStyle/>
          <a:p>
            <a:r>
              <a:rPr dirty="0" smtClean="0"/>
              <a:t>Marzo de 2016</a:t>
            </a:r>
            <a:endParaRPr lang="es-US" dirty="0"/>
          </a:p>
        </p:txBody>
      </p:sp>
      <p:sp>
        <p:nvSpPr>
          <p:cNvPr id="12"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pt-BR" dirty="0" smtClean="0">
                <a:solidFill>
                  <a:prstClr val="black"/>
                </a:solidFill>
                <a:latin typeface="+mj-lt"/>
              </a:rPr>
              <a:t>Mercado de Seguros Médicos 101 </a:t>
            </a:r>
            <a:endParaRPr lang="es-US" dirty="0">
              <a:solidFill>
                <a:prstClr val="black"/>
              </a:solidFill>
              <a:latin typeface="+mj-lt"/>
            </a:endParaRPr>
          </a:p>
        </p:txBody>
      </p:sp>
      <p:sp>
        <p:nvSpPr>
          <p:cNvPr id="10" name="Slide Number Placeholder 5"/>
          <p:cNvSpPr>
            <a:spLocks noGrp="1"/>
          </p:cNvSpPr>
          <p:nvPr>
            <p:ph type="sldNum" sz="quarter" idx="4"/>
          </p:nvPr>
        </p:nvSpPr>
        <p:spPr/>
        <p:txBody>
          <a:bodyPr/>
          <a:lstStyle/>
          <a:p>
            <a:pPr algn="r"/>
            <a:fld id="{9418AAB6-4650-4C46-97D6-618B9D2525ED}" type="slidenum">
              <a:rPr lang="en-US" smtClean="0">
                <a:latin typeface="+mj-lt"/>
              </a:rPr>
              <a:pPr algn="r"/>
              <a:t>15</a:t>
            </a:fld>
            <a:endParaRPr lang="es-US" dirty="0">
              <a:latin typeface="+mj-lt"/>
            </a:endParaRPr>
          </a:p>
        </p:txBody>
      </p:sp>
    </p:spTree>
    <p:extLst>
      <p:ext uri="{BB962C8B-B14F-4D97-AF65-F5344CB8AC3E}">
        <p14:creationId xmlns:p14="http://schemas.microsoft.com/office/powerpoint/2010/main" val="4040639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Solicitud y elegibilidad</a:t>
            </a:r>
            <a:endParaRPr lang="es-US" sz="3600" dirty="0"/>
          </a:p>
        </p:txBody>
      </p:sp>
      <p:grpSp>
        <p:nvGrpSpPr>
          <p:cNvPr id="7" name="Group 6" descr="Diagrama de flujo que describe el procedimiento de presentación de la solicitud y elegibilidad.&#10;&#10;Presentar solicitud simplificada a un Mercado: en línea, telefónicamente, por correo o personalmente&#10;&#10;Verificar y determinar la elegibilidad: a través de Data Services Hub (plataforma de servicios de datos)&#10;Elegible para un plan de salud calificado - sí - Inscribirse en un plan de salud calificado del Mercado - pagar la primera prima mensual&#10;&#10;Elegible para Medicaid o CHIP - Inscribirse en Medicaid/CHIP" title="Diagrama de flujo que describe el procedimiento de presentación de la solicitud y elegibilidad."/>
          <p:cNvGrpSpPr/>
          <p:nvPr/>
        </p:nvGrpSpPr>
        <p:grpSpPr>
          <a:xfrm>
            <a:off x="303987" y="1444587"/>
            <a:ext cx="8732184" cy="4419589"/>
            <a:chOff x="303987" y="1444587"/>
            <a:chExt cx="8732184" cy="4419589"/>
          </a:xfrm>
        </p:grpSpPr>
        <p:cxnSp>
          <p:nvCxnSpPr>
            <p:cNvPr id="28" name="Straight Connector 27" title="line"/>
            <p:cNvCxnSpPr/>
            <p:nvPr/>
          </p:nvCxnSpPr>
          <p:spPr>
            <a:xfrm>
              <a:off x="8121773" y="3150579"/>
              <a:ext cx="0" cy="481099"/>
            </a:xfrm>
            <a:prstGeom prst="line">
              <a:avLst/>
            </a:prstGeom>
          </p:spPr>
          <p:style>
            <a:lnRef idx="1">
              <a:schemeClr val="accent1"/>
            </a:lnRef>
            <a:fillRef idx="0">
              <a:schemeClr val="accent1"/>
            </a:fillRef>
            <a:effectRef idx="0">
              <a:schemeClr val="accent1"/>
            </a:effectRef>
            <a:fontRef idx="minor">
              <a:schemeClr val="tx1"/>
            </a:fontRef>
          </p:style>
        </p:cxnSp>
        <p:sp>
          <p:nvSpPr>
            <p:cNvPr id="45" name="Right Arrow 44"/>
            <p:cNvSpPr/>
            <p:nvPr/>
          </p:nvSpPr>
          <p:spPr>
            <a:xfrm>
              <a:off x="4429336" y="3064010"/>
              <a:ext cx="357967" cy="41875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6" name="Right Arrow 4"/>
            <p:cNvSpPr/>
            <p:nvPr/>
          </p:nvSpPr>
          <p:spPr>
            <a:xfrm>
              <a:off x="4491093" y="3147761"/>
              <a:ext cx="250577" cy="25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p:txBody>
        </p:sp>
        <p:cxnSp>
          <p:nvCxnSpPr>
            <p:cNvPr id="9" name="Straight Connector 8" descr="line" title="line"/>
            <p:cNvCxnSpPr/>
            <p:nvPr/>
          </p:nvCxnSpPr>
          <p:spPr>
            <a:xfrm>
              <a:off x="1042379" y="4111587"/>
              <a:ext cx="0" cy="481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title="line"/>
            <p:cNvCxnSpPr/>
            <p:nvPr/>
          </p:nvCxnSpPr>
          <p:spPr>
            <a:xfrm>
              <a:off x="3417968" y="4122129"/>
              <a:ext cx="0" cy="481099"/>
            </a:xfrm>
            <a:prstGeom prst="line">
              <a:avLst/>
            </a:prstGeom>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473290" y="1444587"/>
              <a:ext cx="2339815" cy="9906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0" indent="-177800">
                <a:buFont typeface="Wingdings" pitchFamily="2" charset="2"/>
                <a:buChar char="§"/>
              </a:pPr>
              <a:r>
                <a:rPr lang="en-US" sz="1600" dirty="0" smtClean="0">
                  <a:solidFill>
                    <a:prstClr val="black"/>
                  </a:solidFill>
                  <a:latin typeface="+mj-lt"/>
                </a:rPr>
                <a:t>Crédito fiscal para las primas</a:t>
              </a:r>
            </a:p>
            <a:p>
              <a:pPr marL="177800" lvl="0" indent="-177800">
                <a:buFont typeface="Wingdings" pitchFamily="2" charset="2"/>
                <a:buChar char="§"/>
              </a:pPr>
              <a:r>
                <a:rPr lang="en-US" sz="1600" dirty="0" smtClean="0">
                  <a:solidFill>
                    <a:prstClr val="black"/>
                  </a:solidFill>
                  <a:latin typeface="+mj-lt"/>
                </a:rPr>
                <a:t>Reducción de gastos compartidos</a:t>
              </a:r>
              <a:endParaRPr lang="es-US" sz="1600" dirty="0">
                <a:solidFill>
                  <a:prstClr val="black"/>
                </a:solidFill>
                <a:latin typeface="+mj-lt"/>
                <a:cs typeface="Arial" pitchFamily="34" charset="0"/>
              </a:endParaRPr>
            </a:p>
          </p:txBody>
        </p:sp>
        <p:sp>
          <p:nvSpPr>
            <p:cNvPr id="12" name="Rounded Rectangle 11"/>
            <p:cNvSpPr/>
            <p:nvPr/>
          </p:nvSpPr>
          <p:spPr>
            <a:xfrm>
              <a:off x="7040679" y="4759281"/>
              <a:ext cx="1995492"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defTabSz="622300">
                <a:lnSpc>
                  <a:spcPct val="90000"/>
                </a:lnSpc>
                <a:spcBef>
                  <a:spcPct val="0"/>
                </a:spcBef>
                <a:spcAft>
                  <a:spcPct val="35000"/>
                </a:spcAft>
              </a:pPr>
              <a:r>
                <a:rPr lang="en-US" sz="2000" dirty="0">
                  <a:solidFill>
                    <a:schemeClr val="bg1">
                      <a:lumMod val="95000"/>
                    </a:schemeClr>
                  </a:solidFill>
                  <a:latin typeface="+mj-lt"/>
                </a:rPr>
                <a:t>Inscribirse en</a:t>
              </a:r>
            </a:p>
            <a:p>
              <a:pPr lvl="0" algn="ctr" defTabSz="622300">
                <a:lnSpc>
                  <a:spcPct val="90000"/>
                </a:lnSpc>
                <a:spcBef>
                  <a:spcPct val="0"/>
                </a:spcBef>
                <a:spcAft>
                  <a:spcPct val="35000"/>
                </a:spcAft>
              </a:pPr>
              <a:r>
                <a:rPr lang="en-US" sz="2000" dirty="0" smtClean="0">
                  <a:solidFill>
                    <a:schemeClr val="bg1">
                      <a:lumMod val="95000"/>
                    </a:schemeClr>
                  </a:solidFill>
                  <a:latin typeface="+mj-lt"/>
                </a:rPr>
                <a:t>Medicaid/CHIP</a:t>
              </a:r>
              <a:endParaRPr lang="es-US" sz="2000" dirty="0">
                <a:solidFill>
                  <a:schemeClr val="bg1">
                    <a:lumMod val="95000"/>
                  </a:schemeClr>
                </a:solidFill>
                <a:latin typeface="+mj-lt"/>
              </a:endParaRPr>
            </a:p>
          </p:txBody>
        </p:sp>
        <p:sp>
          <p:nvSpPr>
            <p:cNvPr id="47" name="Rounded Rectangle 46"/>
            <p:cNvSpPr/>
            <p:nvPr/>
          </p:nvSpPr>
          <p:spPr>
            <a:xfrm>
              <a:off x="7131469" y="1673187"/>
              <a:ext cx="1813913" cy="14745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defTabSz="622300">
                <a:spcBef>
                  <a:spcPct val="0"/>
                </a:spcBef>
              </a:pPr>
              <a:r>
                <a:rPr lang="en-US" sz="1600" dirty="0" smtClean="0">
                  <a:solidFill>
                    <a:schemeClr val="bg1">
                      <a:lumMod val="95000"/>
                    </a:schemeClr>
                  </a:solidFill>
                  <a:latin typeface="+mj-lt"/>
                </a:rPr>
                <a:t>Inscribirse en un </a:t>
              </a:r>
              <a:endParaRPr lang="es-US" sz="1600" dirty="0">
                <a:solidFill>
                  <a:schemeClr val="bg1">
                    <a:lumMod val="95000"/>
                  </a:schemeClr>
                </a:solidFill>
                <a:latin typeface="+mj-lt"/>
                <a:cs typeface="Arial" pitchFamily="34" charset="0"/>
              </a:endParaRPr>
            </a:p>
            <a:p>
              <a:pPr lvl="0" algn="ctr" defTabSz="622300">
                <a:spcBef>
                  <a:spcPct val="0"/>
                </a:spcBef>
              </a:pPr>
              <a:r>
                <a:rPr lang="en-US" sz="1600" dirty="0" smtClean="0">
                  <a:solidFill>
                    <a:schemeClr val="bg1">
                      <a:lumMod val="95000"/>
                    </a:schemeClr>
                  </a:solidFill>
                  <a:latin typeface="+mj-lt"/>
                </a:rPr>
                <a:t>plan médico calificado</a:t>
              </a:r>
              <a:endParaRPr lang="es-US" sz="1600" dirty="0">
                <a:solidFill>
                  <a:schemeClr val="bg1">
                    <a:lumMod val="95000"/>
                  </a:schemeClr>
                </a:solidFill>
                <a:latin typeface="+mj-lt"/>
                <a:cs typeface="Arial" pitchFamily="34" charset="0"/>
              </a:endParaRPr>
            </a:p>
            <a:p>
              <a:pPr lvl="0" algn="ctr" defTabSz="622300">
                <a:spcBef>
                  <a:spcPct val="0"/>
                </a:spcBef>
              </a:pPr>
              <a:r>
                <a:rPr lang="en-US" sz="1600" dirty="0" smtClean="0">
                  <a:solidFill>
                    <a:schemeClr val="bg1">
                      <a:lumMod val="95000"/>
                    </a:schemeClr>
                  </a:solidFill>
                  <a:latin typeface="+mj-lt"/>
                </a:rPr>
                <a:t>a través del Mercado</a:t>
              </a:r>
              <a:endParaRPr lang="es-US" sz="1600" dirty="0">
                <a:solidFill>
                  <a:schemeClr val="bg1">
                    <a:lumMod val="95000"/>
                  </a:schemeClr>
                </a:solidFill>
                <a:latin typeface="+mj-lt"/>
              </a:endParaRPr>
            </a:p>
          </p:txBody>
        </p:sp>
        <p:sp>
          <p:nvSpPr>
            <p:cNvPr id="30" name="Rounded Rectangle 4"/>
            <p:cNvSpPr/>
            <p:nvPr/>
          </p:nvSpPr>
          <p:spPr>
            <a:xfrm>
              <a:off x="4823722" y="2511387"/>
              <a:ext cx="1665754" cy="1577914"/>
            </a:xfrm>
            <a:prstGeom prst="rect">
              <a:avLst/>
            </a:prstGeom>
            <a:gradFill flip="none" rotWithShape="1">
              <a:path path="shap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spcFirstLastPara="0" vert="horz" wrap="square" lIns="53340" tIns="53340" rIns="53340" bIns="53340" numCol="1" spcCol="1270" anchor="ctr" anchorCtr="0">
              <a:noAutofit/>
            </a:bodyPr>
            <a:lstStyle/>
            <a:p>
              <a:pPr lvl="0" algn="ctr" defTabSz="622300">
                <a:spcBef>
                  <a:spcPct val="0"/>
                </a:spcBef>
              </a:pPr>
              <a:r>
                <a:rPr lang="en-US" sz="2000" kern="1200" dirty="0" smtClean="0">
                  <a:latin typeface="+mj-lt"/>
                </a:rPr>
                <a:t>Elegible para un plan médico calificado</a:t>
              </a:r>
            </a:p>
          </p:txBody>
        </p:sp>
        <p:sp>
          <p:nvSpPr>
            <p:cNvPr id="2" name="Rounded Rectangle 1"/>
            <p:cNvSpPr/>
            <p:nvPr/>
          </p:nvSpPr>
          <p:spPr>
            <a:xfrm>
              <a:off x="2679577" y="4494251"/>
              <a:ext cx="1476782" cy="117943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prstClr val="black"/>
                  </a:solidFill>
                  <a:latin typeface="+mj-lt"/>
                </a:rPr>
                <a:t>A través de Data Services Hub (plataforma de servicios de datos)</a:t>
              </a:r>
            </a:p>
          </p:txBody>
        </p:sp>
        <p:sp>
          <p:nvSpPr>
            <p:cNvPr id="25" name="Rounded Rectangle 24"/>
            <p:cNvSpPr/>
            <p:nvPr/>
          </p:nvSpPr>
          <p:spPr>
            <a:xfrm>
              <a:off x="303987" y="4568787"/>
              <a:ext cx="1582943" cy="129538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400" dirty="0">
                  <a:solidFill>
                    <a:schemeClr val="tx1"/>
                  </a:solidFill>
                  <a:latin typeface="+mj-lt"/>
                </a:rPr>
                <a:t>En línea</a:t>
              </a:r>
            </a:p>
            <a:p>
              <a:pPr marL="171450" indent="-171450">
                <a:buFont typeface="Wingdings" panose="05000000000000000000" pitchFamily="2" charset="2"/>
                <a:buChar char="§"/>
              </a:pPr>
              <a:r>
                <a:rPr lang="en-US" sz="1400" dirty="0" smtClean="0">
                  <a:solidFill>
                    <a:schemeClr val="tx1"/>
                  </a:solidFill>
                  <a:latin typeface="+mj-lt"/>
                </a:rPr>
                <a:t>Por teléfono</a:t>
              </a:r>
              <a:endParaRPr lang="es-US" sz="1400" dirty="0">
                <a:solidFill>
                  <a:schemeClr val="tx1"/>
                </a:solidFill>
                <a:latin typeface="+mj-lt"/>
                <a:cs typeface="Arial" pitchFamily="34" charset="0"/>
              </a:endParaRPr>
            </a:p>
            <a:p>
              <a:pPr marL="171450" indent="-171450">
                <a:buFont typeface="Wingdings" panose="05000000000000000000" pitchFamily="2" charset="2"/>
                <a:buChar char="§"/>
              </a:pPr>
              <a:r>
                <a:rPr lang="en-US" sz="1400" dirty="0" smtClean="0">
                  <a:solidFill>
                    <a:schemeClr val="tx1"/>
                  </a:solidFill>
                  <a:latin typeface="+mj-lt"/>
                </a:rPr>
                <a:t>Por correo</a:t>
              </a:r>
              <a:endParaRPr lang="es-US" sz="1400" dirty="0">
                <a:solidFill>
                  <a:schemeClr val="tx1"/>
                </a:solidFill>
                <a:latin typeface="+mj-lt"/>
                <a:cs typeface="Arial" pitchFamily="34" charset="0"/>
              </a:endParaRPr>
            </a:p>
            <a:p>
              <a:pPr marL="171450" indent="-171450">
                <a:buFont typeface="Wingdings" panose="05000000000000000000" pitchFamily="2" charset="2"/>
                <a:buChar char="§"/>
              </a:pPr>
              <a:r>
                <a:rPr lang="en-US" sz="1400" dirty="0">
                  <a:solidFill>
                    <a:schemeClr val="tx1"/>
                  </a:solidFill>
                  <a:latin typeface="+mj-lt"/>
                </a:rPr>
                <a:t>Personalmente</a:t>
              </a:r>
              <a:endParaRPr lang="es-US" sz="1400" dirty="0">
                <a:solidFill>
                  <a:schemeClr val="tx1"/>
                </a:solidFill>
                <a:latin typeface="+mj-lt"/>
                <a:cs typeface="Arial" pitchFamily="34" charset="0"/>
              </a:endParaRPr>
            </a:p>
          </p:txBody>
        </p:sp>
        <p:cxnSp>
          <p:nvCxnSpPr>
            <p:cNvPr id="29" name="Straight Connector 28" title="line"/>
            <p:cNvCxnSpPr>
              <a:stCxn id="26" idx="2"/>
            </p:cNvCxnSpPr>
            <p:nvPr/>
          </p:nvCxnSpPr>
          <p:spPr>
            <a:xfrm>
              <a:off x="5643198" y="2435187"/>
              <a:ext cx="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474073" y="3421504"/>
              <a:ext cx="1295400" cy="9144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solidFill>
                    <a:prstClr val="black"/>
                  </a:solidFill>
                  <a:latin typeface="+mj-lt"/>
                </a:rPr>
                <a:t>Pagar la primera prima mensual </a:t>
              </a:r>
              <a:endParaRPr lang="es-US" sz="1600" dirty="0">
                <a:solidFill>
                  <a:prstClr val="black"/>
                </a:solidFill>
                <a:latin typeface="+mj-lt"/>
                <a:cs typeface="Arial" pitchFamily="34" charset="0"/>
              </a:endParaRPr>
            </a:p>
          </p:txBody>
        </p:sp>
        <p:sp>
          <p:nvSpPr>
            <p:cNvPr id="35" name="Right Arrow 34"/>
            <p:cNvSpPr/>
            <p:nvPr/>
          </p:nvSpPr>
          <p:spPr>
            <a:xfrm rot="19815373">
              <a:off x="6364378" y="2613091"/>
              <a:ext cx="953832" cy="77113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Right Arrow 4"/>
            <p:cNvSpPr/>
            <p:nvPr/>
          </p:nvSpPr>
          <p:spPr>
            <a:xfrm rot="19815373">
              <a:off x="6128194" y="2906026"/>
              <a:ext cx="948057" cy="490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p:txBody>
        </p:sp>
        <p:sp>
          <p:nvSpPr>
            <p:cNvPr id="32" name="Right Arrow 31"/>
            <p:cNvSpPr/>
            <p:nvPr/>
          </p:nvSpPr>
          <p:spPr>
            <a:xfrm rot="1669637">
              <a:off x="6429813" y="4481908"/>
              <a:ext cx="953831" cy="771137"/>
            </a:xfrm>
            <a:prstGeom prst="rightArrow">
              <a:avLst>
                <a:gd name="adj1" fmla="val 60000"/>
                <a:gd name="adj2" fmla="val 4182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Right Arrow 4"/>
            <p:cNvSpPr/>
            <p:nvPr/>
          </p:nvSpPr>
          <p:spPr>
            <a:xfrm rot="1669637">
              <a:off x="6142253" y="4094790"/>
              <a:ext cx="667683" cy="462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p:txBody>
        </p:sp>
        <p:sp>
          <p:nvSpPr>
            <p:cNvPr id="10" name="TextBox 9"/>
            <p:cNvSpPr txBox="1"/>
            <p:nvPr/>
          </p:nvSpPr>
          <p:spPr>
            <a:xfrm rot="19827114">
              <a:off x="6110025" y="2903059"/>
              <a:ext cx="972604" cy="369332"/>
            </a:xfrm>
            <a:prstGeom prst="rect">
              <a:avLst/>
            </a:prstGeom>
            <a:noFill/>
          </p:spPr>
          <p:txBody>
            <a:bodyPr wrap="square" rtlCol="0">
              <a:spAutoFit/>
            </a:bodyPr>
            <a:lstStyle/>
            <a:p>
              <a:pPr algn="r"/>
              <a:r>
                <a:rPr dirty="0" smtClean="0"/>
                <a:t>SÍ</a:t>
              </a:r>
              <a:endParaRPr lang="es-US" dirty="0"/>
            </a:p>
          </p:txBody>
        </p:sp>
        <p:sp>
          <p:nvSpPr>
            <p:cNvPr id="11" name="TextBox 10"/>
            <p:cNvSpPr txBox="1"/>
            <p:nvPr/>
          </p:nvSpPr>
          <p:spPr>
            <a:xfrm rot="1903238">
              <a:off x="6479756" y="4676278"/>
              <a:ext cx="799134" cy="375646"/>
            </a:xfrm>
            <a:prstGeom prst="rect">
              <a:avLst/>
            </a:prstGeom>
            <a:noFill/>
          </p:spPr>
          <p:txBody>
            <a:bodyPr wrap="square" rtlCol="0">
              <a:spAutoFit/>
            </a:bodyPr>
            <a:lstStyle/>
            <a:p>
              <a:r>
                <a:rPr dirty="0" smtClean="0"/>
                <a:t>SÍ</a:t>
              </a:r>
              <a:endParaRPr lang="es-US" dirty="0"/>
            </a:p>
          </p:txBody>
        </p:sp>
        <p:sp>
          <p:nvSpPr>
            <p:cNvPr id="31" name="Rounded Rectangle 30"/>
            <p:cNvSpPr/>
            <p:nvPr/>
          </p:nvSpPr>
          <p:spPr>
            <a:xfrm>
              <a:off x="303988" y="2290512"/>
              <a:ext cx="1759884" cy="17548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defTabSz="622300">
                <a:spcBef>
                  <a:spcPct val="0"/>
                </a:spcBef>
              </a:pPr>
              <a:r>
                <a:rPr lang="en-US" sz="2000" dirty="0" smtClean="0">
                  <a:solidFill>
                    <a:schemeClr val="bg1">
                      <a:lumMod val="95000"/>
                    </a:schemeClr>
                  </a:solidFill>
                  <a:latin typeface="+mj-lt"/>
                </a:rPr>
                <a:t>Enviar solicitud simplificada al Mercado</a:t>
              </a:r>
              <a:endParaRPr lang="es-US" sz="2000" dirty="0">
                <a:solidFill>
                  <a:schemeClr val="bg1">
                    <a:lumMod val="95000"/>
                  </a:schemeClr>
                </a:solidFill>
                <a:latin typeface="+mj-lt"/>
              </a:endParaRPr>
            </a:p>
          </p:txBody>
        </p:sp>
        <p:sp>
          <p:nvSpPr>
            <p:cNvPr id="34" name="Rounded Rectangle 33"/>
            <p:cNvSpPr/>
            <p:nvPr/>
          </p:nvSpPr>
          <p:spPr>
            <a:xfrm>
              <a:off x="2515039" y="2290512"/>
              <a:ext cx="1813913" cy="17282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defTabSz="622300">
                <a:spcBef>
                  <a:spcPct val="0"/>
                </a:spcBef>
              </a:pPr>
              <a:r>
                <a:rPr lang="en-US" sz="2000" dirty="0" smtClean="0">
                  <a:solidFill>
                    <a:schemeClr val="bg1">
                      <a:lumMod val="95000"/>
                    </a:schemeClr>
                  </a:solidFill>
                  <a:latin typeface="+mj-lt"/>
                </a:rPr>
                <a:t>Verificar y determinar elegibilidad</a:t>
              </a:r>
              <a:endParaRPr lang="es-US" sz="2000" dirty="0">
                <a:solidFill>
                  <a:schemeClr val="bg1">
                    <a:lumMod val="95000"/>
                  </a:schemeClr>
                </a:solidFill>
                <a:latin typeface="+mj-lt"/>
              </a:endParaRPr>
            </a:p>
          </p:txBody>
        </p:sp>
        <p:sp>
          <p:nvSpPr>
            <p:cNvPr id="40" name="Right Arrow 39"/>
            <p:cNvSpPr/>
            <p:nvPr/>
          </p:nvSpPr>
          <p:spPr>
            <a:xfrm>
              <a:off x="2148290" y="3069442"/>
              <a:ext cx="357967" cy="41875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Right Arrow 37" title="Arrow"/>
            <p:cNvSpPr/>
            <p:nvPr/>
          </p:nvSpPr>
          <p:spPr>
            <a:xfrm rot="3487932">
              <a:off x="4073297" y="4011330"/>
              <a:ext cx="925840" cy="41875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Rounded Rectangle 4"/>
            <p:cNvSpPr/>
            <p:nvPr/>
          </p:nvSpPr>
          <p:spPr>
            <a:xfrm>
              <a:off x="4821060" y="4403423"/>
              <a:ext cx="1665754" cy="1288952"/>
            </a:xfrm>
            <a:prstGeom prst="rect">
              <a:avLst/>
            </a:prstGeom>
            <a:gradFill flip="none" rotWithShape="1">
              <a:path path="shap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spcFirstLastPara="0" vert="horz" wrap="square" lIns="53340" tIns="53340" rIns="53340" bIns="53340" numCol="1" spcCol="1270" anchor="ctr" anchorCtr="0">
              <a:noAutofit/>
            </a:bodyPr>
            <a:lstStyle/>
            <a:p>
              <a:pPr lvl="0" algn="ctr" defTabSz="622300">
                <a:spcBef>
                  <a:spcPct val="0"/>
                </a:spcBef>
              </a:pPr>
              <a:r>
                <a:rPr lang="en-US" sz="2000" kern="1200" dirty="0" smtClean="0">
                  <a:latin typeface="+mj-lt"/>
                </a:rPr>
                <a:t>Elegible para </a:t>
              </a:r>
              <a:r>
                <a:rPr lang="en-US" sz="2000" dirty="0" smtClean="0">
                  <a:latin typeface="+mj-lt"/>
                </a:rPr>
                <a:t>Medicaid</a:t>
              </a:r>
              <a:r>
                <a:rPr lang="en-US" sz="2000" dirty="0" smtClean="0">
                  <a:solidFill>
                    <a:schemeClr val="bg1"/>
                  </a:solidFill>
                  <a:latin typeface="+mj-lt"/>
                </a:rPr>
                <a:t>, o</a:t>
              </a:r>
              <a:r>
                <a:rPr lang="en-US" sz="2000" dirty="0" smtClean="0">
                  <a:latin typeface="+mj-lt"/>
                </a:rPr>
                <a:t> CHIP</a:t>
              </a:r>
              <a:endParaRPr lang="es-US" sz="2000" kern="1200" dirty="0" smtClean="0">
                <a:latin typeface="+mj-lt"/>
                <a:cs typeface="Arial" pitchFamily="34" charset="0"/>
              </a:endParaRPr>
            </a:p>
          </p:txBody>
        </p:sp>
      </p:grpSp>
      <p:sp>
        <p:nvSpPr>
          <p:cNvPr id="41"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42"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44" name="Slide Number Placeholder 3"/>
          <p:cNvSpPr>
            <a:spLocks noGrp="1"/>
          </p:cNvSpPr>
          <p:nvPr>
            <p:ph type="sldNum" sz="quarter" idx="4"/>
          </p:nvPr>
        </p:nvSpPr>
        <p:spPr>
          <a:xfrm>
            <a:off x="6562875" y="6492875"/>
            <a:ext cx="2133600" cy="365125"/>
          </a:xfrm>
          <a:prstGeom prst="rect">
            <a:avLst/>
          </a:prstGeom>
        </p:spPr>
        <p:txBody>
          <a:bodyPr/>
          <a:lstStyle/>
          <a:p>
            <a:pPr algn="r"/>
            <a:fld id="{FB96A6F3-21FB-4D68-B526-5404B4C85F47}" type="slidenum">
              <a:rPr lang="en-US" sz="1200" smtClean="0">
                <a:solidFill>
                  <a:schemeClr val="tx1"/>
                </a:solidFill>
                <a:latin typeface="+mj-lt"/>
              </a:rPr>
              <a:pPr algn="r"/>
              <a:t>16</a:t>
            </a:fld>
            <a:endParaRPr lang="es-US" sz="1200" dirty="0">
              <a:solidFill>
                <a:schemeClr val="tx1"/>
              </a:solidFill>
              <a:latin typeface="+mj-lt"/>
            </a:endParaRPr>
          </a:p>
        </p:txBody>
      </p:sp>
    </p:spTree>
    <p:extLst>
      <p:ext uri="{BB962C8B-B14F-4D97-AF65-F5344CB8AC3E}">
        <p14:creationId xmlns:p14="http://schemas.microsoft.com/office/powerpoint/2010/main" val="735150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t>Todos deben:</a:t>
            </a:r>
            <a:endParaRPr lang="es-US" dirty="0"/>
          </a:p>
        </p:txBody>
      </p:sp>
      <p:graphicFrame>
        <p:nvGraphicFramePr>
          <p:cNvPr id="10" name="Table 9" descr="1. Ya tienen y no deben hacer nada.&#10;2. Están exentos y no deben pagar una cuota si no están cubiertos.&#10;3. Deben pagar una cuota." title="Cuadro de cómo las personas se verán afectadas por la cobertura esencial mínima"/>
          <p:cNvGraphicFramePr>
            <a:graphicFrameLocks noGrp="1"/>
          </p:cNvGraphicFramePr>
          <p:nvPr>
            <p:extLst>
              <p:ext uri="{D42A27DB-BD31-4B8C-83A1-F6EECF244321}">
                <p14:modId xmlns:p14="http://schemas.microsoft.com/office/powerpoint/2010/main" val="4211983501"/>
              </p:ext>
            </p:extLst>
          </p:nvPr>
        </p:nvGraphicFramePr>
        <p:xfrm>
          <a:off x="449979" y="1276747"/>
          <a:ext cx="8378370" cy="5090160"/>
        </p:xfrm>
        <a:graphic>
          <a:graphicData uri="http://schemas.openxmlformats.org/drawingml/2006/table">
            <a:tbl>
              <a:tblPr firstRow="1" bandRow="1">
                <a:tableStyleId>{5FD0F851-EC5A-4D38-B0AD-8093EC10F338}</a:tableStyleId>
              </a:tblPr>
              <a:tblGrid>
                <a:gridCol w="2739572"/>
                <a:gridCol w="2846008"/>
                <a:gridCol w="2792790"/>
              </a:tblGrid>
              <a:tr h="4876800">
                <a:tc>
                  <a:txBody>
                    <a:bodyPr/>
                    <a:lstStyle/>
                    <a:p>
                      <a:pPr marL="457200" indent="-457200">
                        <a:buFont typeface="+mj-lt"/>
                        <a:buAutoNum type="arabicPeriod"/>
                      </a:pPr>
                      <a:r>
                        <a:rPr dirty="0"/>
                        <a:t> </a:t>
                      </a:r>
                      <a:r>
                        <a:rPr lang="en-US" sz="2400" dirty="0" smtClean="0">
                          <a:solidFill>
                            <a:schemeClr val="tx1"/>
                          </a:solidFill>
                          <a:latin typeface="+mj-lt"/>
                        </a:rPr>
                        <a:t>Tener una cobertura esencial mínima</a:t>
                      </a:r>
                      <a:endParaRPr lang="es-US" sz="240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Ya están cubiertos y no deben hacer nada.</a:t>
                      </a:r>
                      <a:endParaRPr lang="es-US" sz="2400" dirty="0">
                        <a:latin typeface="+mj-lt"/>
                      </a:endParaRPr>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marL="457200" indent="-457200">
                        <a:buFont typeface="+mj-lt"/>
                        <a:buAutoNum type="arabicPeriod" startAt="2"/>
                      </a:pPr>
                      <a:r>
                        <a:rPr lang="en-US" sz="2400" b="1" dirty="0" smtClean="0">
                          <a:solidFill>
                            <a:schemeClr val="tx1"/>
                          </a:solidFill>
                          <a:latin typeface="+mj-lt"/>
                        </a:rPr>
                        <a:t>Tener una exención del pago por responsabilidad compartida</a:t>
                      </a:r>
                      <a:r>
                        <a:rPr dirty="0"/>
                        <a:t> </a:t>
                      </a:r>
                      <a:r>
                        <a:rPr lang="en-US" sz="2400" b="1" dirty="0" smtClean="0">
                          <a:solidFill>
                            <a:schemeClr val="tx1"/>
                          </a:solidFill>
                          <a:latin typeface="+mj-lt"/>
                        </a:rPr>
                        <a:t>(multa)</a:t>
                      </a:r>
                      <a:endParaRPr lang="es-US" sz="240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No deben tener una cobertura y no deberán pagar una multa por no tener cobertura.</a:t>
                      </a:r>
                      <a:endParaRPr lang="es-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7663" indent="-347663">
                        <a:buFont typeface="+mj-lt"/>
                        <a:buAutoNum type="arabicPeriod" startAt="3"/>
                      </a:pPr>
                      <a:r>
                        <a:rPr lang="en-US" sz="2400" b="1" dirty="0" smtClean="0">
                          <a:solidFill>
                            <a:schemeClr val="accent1">
                              <a:lumMod val="50000"/>
                            </a:schemeClr>
                          </a:solidFill>
                          <a:latin typeface="+mj-lt"/>
                        </a:rPr>
                        <a:t>Pagar una multa </a:t>
                      </a:r>
                      <a:r>
                        <a:rPr lang="en-US" sz="2400" b="0" dirty="0" smtClean="0">
                          <a:solidFill>
                            <a:schemeClr val="tx1"/>
                          </a:solidFill>
                          <a:latin typeface="+mj-lt"/>
                        </a:rPr>
                        <a:t>(pago por responsabilidad compartida)</a:t>
                      </a:r>
                      <a:endParaRPr lang="es-US" sz="2400" b="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Deben considerar tener una cobertura. Si no lo hacen, pagarán una</a:t>
                      </a:r>
                      <a:r>
                        <a:rPr lang="en-US" sz="2400" b="0" baseline="0" dirty="0" smtClean="0">
                          <a:latin typeface="+mj-lt"/>
                        </a:rPr>
                        <a:t> multa</a:t>
                      </a:r>
                      <a:r>
                        <a:rPr lang="en-US" sz="2400" b="0" dirty="0" smtClean="0">
                          <a:latin typeface="+mj-lt"/>
                        </a:rPr>
                        <a:t>.</a:t>
                      </a:r>
                      <a:endParaRPr lang="es-US" sz="2400" dirty="0">
                        <a:latin typeface="+mj-lt"/>
                      </a:endParaRPr>
                    </a:p>
                  </a:txBody>
                  <a:tcPr>
                    <a:lnL w="12700" cap="flat" cmpd="sng" algn="ctr">
                      <a:solidFill>
                        <a:schemeClr val="tx1"/>
                      </a:solidFill>
                      <a:prstDash val="solid"/>
                      <a:round/>
                      <a:headEnd type="none" w="med" len="med"/>
                      <a:tailEnd type="none" w="med" len="med"/>
                    </a:lnL>
                    <a:solidFill>
                      <a:schemeClr val="accent5">
                        <a:lumMod val="40000"/>
                        <a:lumOff val="60000"/>
                      </a:schemeClr>
                    </a:solidFill>
                  </a:tcPr>
                </a:tc>
              </a:tr>
            </a:tbl>
          </a:graphicData>
        </a:graphic>
      </p:graphicFrame>
      <p:pic>
        <p:nvPicPr>
          <p:cNvPr id="2061" name="Picture 13" descr="Fotografía de un grupo de personas" title="Fotografía de un grupo de perso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92" y="2900084"/>
            <a:ext cx="1817418" cy="1172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descr="Texto gráfico de O" title="O"/>
          <p:cNvSpPr txBox="1"/>
          <p:nvPr/>
        </p:nvSpPr>
        <p:spPr>
          <a:xfrm>
            <a:off x="2784681" y="3024683"/>
            <a:ext cx="801732" cy="461665"/>
          </a:xfrm>
          <a:prstGeom prst="rect">
            <a:avLst/>
          </a:prstGeom>
          <a:solidFill>
            <a:srgbClr val="FDC825"/>
          </a:solidFill>
        </p:spPr>
        <p:txBody>
          <a:bodyPr wrap="square" rtlCol="0">
            <a:spAutoFit/>
          </a:bodyPr>
          <a:lstStyle/>
          <a:p>
            <a:pPr algn="ctr"/>
            <a:r>
              <a:rPr lang="en-US" sz="2400" b="1" dirty="0" smtClean="0">
                <a:solidFill>
                  <a:prstClr val="black"/>
                </a:solidFill>
                <a:latin typeface="+mj-lt"/>
              </a:rPr>
              <a:t>O</a:t>
            </a:r>
            <a:endParaRPr lang="es-US" sz="2400" b="1" dirty="0">
              <a:solidFill>
                <a:prstClr val="black"/>
              </a:solidFill>
              <a:latin typeface="+mj-lt"/>
            </a:endParaRPr>
          </a:p>
        </p:txBody>
      </p:sp>
      <p:pic>
        <p:nvPicPr>
          <p:cNvPr id="2062" name="Picture 14" descr="Tratamiento estilizado de la palabra EXENTO" title="Tratamiento estilizado de la palabra EX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2618" y="3713266"/>
            <a:ext cx="1217335" cy="62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descr="Texto gráfico de O" title="O"/>
          <p:cNvSpPr txBox="1"/>
          <p:nvPr/>
        </p:nvSpPr>
        <p:spPr>
          <a:xfrm>
            <a:off x="5720925" y="3034309"/>
            <a:ext cx="702225" cy="461665"/>
          </a:xfrm>
          <a:prstGeom prst="rect">
            <a:avLst/>
          </a:prstGeom>
          <a:solidFill>
            <a:srgbClr val="FDC825"/>
          </a:solidFill>
        </p:spPr>
        <p:txBody>
          <a:bodyPr wrap="square" rtlCol="0">
            <a:spAutoFit/>
          </a:bodyPr>
          <a:lstStyle/>
          <a:p>
            <a:pPr algn="ctr"/>
            <a:r>
              <a:rPr lang="en-US" sz="2400" b="1" dirty="0" smtClean="0">
                <a:solidFill>
                  <a:prstClr val="black"/>
                </a:solidFill>
                <a:latin typeface="+mj-lt"/>
              </a:rPr>
              <a:t>O</a:t>
            </a:r>
            <a:endParaRPr lang="es-US" sz="2400" b="1" dirty="0">
              <a:solidFill>
                <a:prstClr val="black"/>
              </a:solidFill>
              <a:latin typeface="+mj-lt"/>
            </a:endParaRPr>
          </a:p>
        </p:txBody>
      </p:sp>
      <p:pic>
        <p:nvPicPr>
          <p:cNvPr id="2059" name="Picture 11" descr="Gráfico mostrando una parte de un formulario de impuestos" title="Gráfico mostrando una parte de un formulario de impuestos"/>
          <p:cNvPicPr>
            <a:picLocks noChangeAspect="1" noChangeArrowheads="1"/>
          </p:cNvPicPr>
          <p:nvPr/>
        </p:nvPicPr>
        <p:blipFill rotWithShape="1">
          <a:blip r:embed="rId5">
            <a:extLst>
              <a:ext uri="{28A0092B-C50C-407E-A947-70E740481C1C}">
                <a14:useLocalDpi xmlns:a14="http://schemas.microsoft.com/office/drawing/2010/main" val="0"/>
              </a:ext>
            </a:extLst>
          </a:blip>
          <a:srcRect b="11224"/>
          <a:stretch/>
        </p:blipFill>
        <p:spPr bwMode="auto">
          <a:xfrm>
            <a:off x="6473493" y="2991412"/>
            <a:ext cx="1753555" cy="1035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6"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9"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17</a:t>
            </a:fld>
            <a:endParaRPr lang="es-US" sz="1200" dirty="0">
              <a:solidFill>
                <a:schemeClr val="tx1"/>
              </a:solidFill>
              <a:latin typeface="+mj-lt"/>
            </a:endParaRPr>
          </a:p>
        </p:txBody>
      </p:sp>
    </p:spTree>
    <p:extLst>
      <p:ext uri="{BB962C8B-B14F-4D97-AF65-F5344CB8AC3E}">
        <p14:creationId xmlns:p14="http://schemas.microsoft.com/office/powerpoint/2010/main" val="1142497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dirty="0" smtClean="0"/>
              <a:t>Si usted tiene cobertura de cualquiera de las siguientes opciones, está cubierto y </a:t>
            </a:r>
            <a:r>
              <a:rPr lang="en-US" sz="2800" b="1" dirty="0" smtClean="0"/>
              <a:t>no deberá hacer nada</a:t>
            </a:r>
          </a:p>
          <a:p>
            <a:pPr lvl="1"/>
            <a:r>
              <a:rPr lang="en-US" sz="2600" dirty="0" smtClean="0"/>
              <a:t>Cobertura subsidiada por el empleador, incluida COBRA y para jubilados </a:t>
            </a:r>
            <a:endParaRPr lang="es-US" sz="2600" strike="sngStrike" dirty="0" smtClean="0"/>
          </a:p>
          <a:p>
            <a:pPr lvl="1"/>
            <a:r>
              <a:rPr lang="en-US" sz="2600" dirty="0"/>
              <a:t>Cobertura individual (fuera del Mercado)</a:t>
            </a:r>
            <a:endParaRPr lang="es-US" sz="2600" dirty="0"/>
          </a:p>
          <a:p>
            <a:pPr lvl="1"/>
            <a:r>
              <a:rPr lang="en-US" sz="2600" dirty="0" smtClean="0"/>
              <a:t>Cobertura del Mercado</a:t>
            </a:r>
          </a:p>
          <a:p>
            <a:pPr lvl="1"/>
            <a:r>
              <a:rPr lang="en-US" sz="2600" dirty="0" smtClean="0"/>
              <a:t>Medicare (Parte A) y Planes Medicare Advantage</a:t>
            </a:r>
          </a:p>
          <a:p>
            <a:pPr lvl="1"/>
            <a:r>
              <a:rPr lang="en-US" sz="2600" dirty="0" smtClean="0"/>
              <a:t>La mayor parte de la cobertura Medicaid</a:t>
            </a:r>
          </a:p>
          <a:p>
            <a:pPr lvl="1"/>
            <a:r>
              <a:rPr lang="en-US" sz="2600" dirty="0" smtClean="0"/>
              <a:t>Programa de Seguro Médico para Niños (CHIP)</a:t>
            </a:r>
          </a:p>
          <a:p>
            <a:pPr lvl="1"/>
            <a:r>
              <a:rPr lang="en-US" sz="2600" dirty="0" smtClean="0"/>
              <a:t>Determinadas coberturas médicas para veteranos (de Asuntos de los Veteranos [VA])</a:t>
            </a:r>
            <a:endParaRPr lang="es-US" sz="2600" dirty="0"/>
          </a:p>
        </p:txBody>
      </p:sp>
      <p:sp>
        <p:nvSpPr>
          <p:cNvPr id="10"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18</a:t>
            </a:fld>
            <a:endParaRPr lang="es-US" sz="1200" dirty="0">
              <a:solidFill>
                <a:schemeClr val="tx1"/>
              </a:solidFill>
              <a:latin typeface="+mj-lt"/>
            </a:endParaRPr>
          </a:p>
        </p:txBody>
      </p:sp>
      <p:sp>
        <p:nvSpPr>
          <p:cNvPr id="3" name="Title 2"/>
          <p:cNvSpPr>
            <a:spLocks noGrp="1"/>
          </p:cNvSpPr>
          <p:nvPr>
            <p:ph type="title"/>
          </p:nvPr>
        </p:nvSpPr>
        <p:spPr/>
        <p:txBody>
          <a:bodyPr/>
          <a:lstStyle/>
          <a:p>
            <a:r>
              <a:rPr dirty="0" smtClean="0"/>
              <a:t>1. ¿Cuál es la cobertura esencial mínima?</a:t>
            </a:r>
            <a:endParaRPr lang="es-US" dirty="0"/>
          </a:p>
        </p:txBody>
      </p:sp>
    </p:spTree>
    <p:extLst>
      <p:ext uri="{BB962C8B-B14F-4D97-AF65-F5344CB8AC3E}">
        <p14:creationId xmlns:p14="http://schemas.microsoft.com/office/powerpoint/2010/main" val="1423274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a:lnSpc>
                <a:spcPct val="120000"/>
              </a:lnSpc>
            </a:pPr>
            <a:r>
              <a:rPr lang="en-US" sz="9600" dirty="0" smtClean="0"/>
              <a:t>Si tiene cobertura de alguna de las siguientes opciones, usted tiene la cobertura esencial mínima</a:t>
            </a:r>
            <a:endParaRPr lang="es-US" sz="9600" b="1" dirty="0" smtClean="0"/>
          </a:p>
          <a:p>
            <a:pPr lvl="1">
              <a:lnSpc>
                <a:spcPct val="120000"/>
              </a:lnSpc>
            </a:pPr>
            <a:r>
              <a:rPr lang="en-US" sz="8800" dirty="0" smtClean="0"/>
              <a:t>La mayoría de los tipos de cobertura TRICARE</a:t>
            </a:r>
          </a:p>
          <a:p>
            <a:pPr lvl="1">
              <a:lnSpc>
                <a:spcPct val="120000"/>
              </a:lnSpc>
            </a:pPr>
            <a:r>
              <a:rPr lang="en-US" sz="8800" dirty="0" smtClean="0"/>
              <a:t>Cobertura a voluntarios del Cuerpo de Paz</a:t>
            </a:r>
          </a:p>
          <a:p>
            <a:pPr lvl="1">
              <a:lnSpc>
                <a:spcPct val="120000"/>
              </a:lnSpc>
            </a:pPr>
            <a:r>
              <a:rPr lang="en-US" sz="8800" dirty="0" smtClean="0"/>
              <a:t>Cobertura en virtud del Programa de Beneficios de Salud sin Fondos Asignados</a:t>
            </a:r>
          </a:p>
          <a:p>
            <a:pPr lvl="1">
              <a:lnSpc>
                <a:spcPct val="120000"/>
              </a:lnSpc>
            </a:pPr>
            <a:r>
              <a:rPr lang="en-US" sz="8800" dirty="0" smtClean="0"/>
              <a:t>Asistencia Médica para Refugiados (ACF)</a:t>
            </a:r>
          </a:p>
          <a:p>
            <a:pPr lvl="1">
              <a:lnSpc>
                <a:spcPct val="120000"/>
              </a:lnSpc>
            </a:pPr>
            <a:r>
              <a:rPr lang="en-US" sz="8800" dirty="0" smtClean="0"/>
              <a:t>Cobertura médica autofinanciada ofrecida a estudiantes por las universidades</a:t>
            </a:r>
          </a:p>
          <a:p>
            <a:pPr lvl="1">
              <a:lnSpc>
                <a:spcPct val="120000"/>
              </a:lnSpc>
            </a:pPr>
            <a:r>
              <a:rPr lang="en-US" sz="8800" dirty="0" smtClean="0"/>
              <a:t>Fondos comunes estatales de alto riesgo </a:t>
            </a:r>
          </a:p>
          <a:p>
            <a:pPr lvl="1">
              <a:lnSpc>
                <a:spcPct val="120000"/>
              </a:lnSpc>
            </a:pPr>
            <a:r>
              <a:rPr lang="en-US" sz="8800" dirty="0" smtClean="0"/>
              <a:t>Otra cobertura reconocida por el Departamento de Salud y Servicios Humanos</a:t>
            </a:r>
          </a:p>
          <a:p>
            <a:pPr marL="0" indent="0">
              <a:buNone/>
            </a:pPr>
            <a:endParaRPr lang="es-US" sz="8800" dirty="0"/>
          </a:p>
        </p:txBody>
      </p:sp>
      <p:sp>
        <p:nvSpPr>
          <p:cNvPr id="8"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9"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19</a:t>
            </a:fld>
            <a:endParaRPr lang="es-US" sz="1200" dirty="0">
              <a:solidFill>
                <a:schemeClr val="tx1"/>
              </a:solidFill>
              <a:latin typeface="+mj-lt"/>
            </a:endParaRPr>
          </a:p>
        </p:txBody>
      </p:sp>
      <p:sp>
        <p:nvSpPr>
          <p:cNvPr id="3" name="Title 2"/>
          <p:cNvSpPr>
            <a:spLocks noGrp="1"/>
          </p:cNvSpPr>
          <p:nvPr>
            <p:ph type="title"/>
          </p:nvPr>
        </p:nvSpPr>
        <p:spPr/>
        <p:txBody>
          <a:bodyPr>
            <a:normAutofit/>
          </a:bodyPr>
          <a:lstStyle/>
          <a:p>
            <a:r>
              <a:rPr dirty="0" smtClean="0"/>
              <a:t>¿Cuál es la cobertura esencial mínima? </a:t>
            </a:r>
            <a:r>
              <a:rPr lang="en-US" sz="2000" b="0" dirty="0" smtClean="0"/>
              <a:t>Continuación</a:t>
            </a:r>
            <a:endParaRPr lang="es-US" sz="2000" b="0" dirty="0"/>
          </a:p>
        </p:txBody>
      </p:sp>
    </p:spTree>
    <p:extLst>
      <p:ext uri="{BB962C8B-B14F-4D97-AF65-F5344CB8AC3E}">
        <p14:creationId xmlns:p14="http://schemas.microsoft.com/office/powerpoint/2010/main" val="462204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3000" dirty="0" smtClean="0">
                <a:latin typeface="Calibri" pitchFamily="34" charset="0"/>
              </a:rPr>
              <a:t>Esta sesión le ayudará a </a:t>
            </a:r>
          </a:p>
          <a:p>
            <a:pPr>
              <a:buFont typeface="Wingdings" pitchFamily="2" charset="2"/>
              <a:buChar char="§"/>
            </a:pPr>
            <a:r>
              <a:rPr lang="en-US" sz="3000" dirty="0" smtClean="0">
                <a:latin typeface="Calibri" pitchFamily="34" charset="0"/>
              </a:rPr>
              <a:t>Explicar el Mercado de Seguros Médicos </a:t>
            </a:r>
            <a:endParaRPr lang="es-US" sz="3000" strike="sngStrike" dirty="0" smtClean="0">
              <a:solidFill>
                <a:srgbClr val="FF0000"/>
              </a:solidFill>
              <a:latin typeface="Calibri" pitchFamily="34" charset="0"/>
              <a:cs typeface="Calibri" pitchFamily="34" charset="0"/>
            </a:endParaRPr>
          </a:p>
          <a:p>
            <a:pPr>
              <a:buFont typeface="Wingdings" pitchFamily="2" charset="2"/>
              <a:buChar char="§"/>
            </a:pPr>
            <a:r>
              <a:rPr lang="en-US" sz="3000" dirty="0" smtClean="0">
                <a:latin typeface="Calibri" pitchFamily="34" charset="0"/>
              </a:rPr>
              <a:t>Definir quiénes pueden ser elegibles</a:t>
            </a:r>
            <a:endParaRPr lang="es-US" sz="3000" strike="sngStrike" dirty="0" smtClean="0">
              <a:latin typeface="Calibri" pitchFamily="34" charset="0"/>
              <a:cs typeface="Calibri" pitchFamily="34" charset="0"/>
            </a:endParaRPr>
          </a:p>
          <a:p>
            <a:pPr>
              <a:buFont typeface="Wingdings" pitchFamily="2" charset="2"/>
              <a:buChar char="§"/>
            </a:pPr>
            <a:r>
              <a:rPr lang="en-US" sz="3000" dirty="0" smtClean="0">
                <a:latin typeface="Calibri" pitchFamily="34" charset="0"/>
              </a:rPr>
              <a:t>Definir opciones para personas con ingresos limitados</a:t>
            </a:r>
          </a:p>
          <a:p>
            <a:pPr>
              <a:buFont typeface="Wingdings" pitchFamily="2" charset="2"/>
              <a:buChar char="§"/>
            </a:pPr>
            <a:r>
              <a:rPr lang="en-US" sz="3000" dirty="0" smtClean="0">
                <a:latin typeface="Calibri" pitchFamily="34" charset="0"/>
              </a:rPr>
              <a:t>Explicar el proceso de inscripción</a:t>
            </a:r>
          </a:p>
          <a:p>
            <a:pPr>
              <a:buFont typeface="Wingdings" pitchFamily="2" charset="2"/>
              <a:buChar char="§"/>
            </a:pPr>
            <a:r>
              <a:rPr dirty="0" smtClean="0"/>
              <a:t>Explicar las opciones disponibles para las personas con Medicare</a:t>
            </a:r>
            <a:endParaRPr lang="es-US" sz="3000" dirty="0" smtClean="0">
              <a:latin typeface="Calibri" pitchFamily="34" charset="0"/>
              <a:cs typeface="Calibri" pitchFamily="34" charset="0"/>
            </a:endParaRPr>
          </a:p>
          <a:p>
            <a:pPr>
              <a:buFont typeface="Wingdings" pitchFamily="2" charset="2"/>
              <a:buChar char="§"/>
            </a:pPr>
            <a:r>
              <a:rPr lang="en-US" sz="3000" dirty="0" smtClean="0">
                <a:latin typeface="Calibri" pitchFamily="34" charset="0"/>
              </a:rPr>
              <a:t>Encontrar recursos</a:t>
            </a:r>
            <a:endParaRPr lang="es-US" sz="3000" dirty="0">
              <a:latin typeface="Calibri" pitchFamily="34" charset="0"/>
              <a:cs typeface="Calibri" pitchFamily="34" charset="0"/>
            </a:endParaRPr>
          </a:p>
          <a:p>
            <a:endParaRPr lang="es-US" sz="3000" dirty="0">
              <a:latin typeface="Calibri" pitchFamily="34" charset="0"/>
              <a:cs typeface="Calibri" pitchFamily="34" charset="0"/>
            </a:endParaRPr>
          </a:p>
        </p:txBody>
      </p:sp>
      <p:sp>
        <p:nvSpPr>
          <p:cNvPr id="8"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9" name="Footer Placeholder 2"/>
          <p:cNvSpPr>
            <a:spLocks noGrp="1"/>
          </p:cNvSpPr>
          <p:nvPr>
            <p:ph type="ftr" sz="quarter" idx="3"/>
          </p:nvPr>
        </p:nvSpPr>
        <p:spPr>
          <a:prstGeom prst="rect">
            <a:avLst/>
          </a:prstGeom>
        </p:spPr>
        <p:txBody>
          <a:bodyPr/>
          <a:lstStyle/>
          <a:p>
            <a:r>
              <a:rPr lang="pt-BR" dirty="0">
                <a:latin typeface="+mj-lt"/>
              </a:rPr>
              <a:t>Mercado de Seguros Médicos 101 </a:t>
            </a:r>
            <a:endParaRPr lang="es-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latin typeface="+mj-lt"/>
              </a:rPr>
              <a:pPr algn="r"/>
              <a:t>2</a:t>
            </a:fld>
            <a:endParaRPr lang="es-US" sz="1200" dirty="0">
              <a:latin typeface="+mj-lt"/>
            </a:endParaRPr>
          </a:p>
        </p:txBody>
      </p:sp>
      <p:sp>
        <p:nvSpPr>
          <p:cNvPr id="4" name="Title 3"/>
          <p:cNvSpPr>
            <a:spLocks noGrp="1"/>
          </p:cNvSpPr>
          <p:nvPr>
            <p:ph type="title"/>
          </p:nvPr>
        </p:nvSpPr>
        <p:spPr/>
        <p:txBody>
          <a:bodyPr>
            <a:normAutofit/>
          </a:bodyPr>
          <a:lstStyle/>
          <a:p>
            <a:pPr algn="ctr"/>
            <a:r>
              <a:rPr lang="en-US" sz="3600" dirty="0" smtClean="0">
                <a:effectLst/>
                <a:latin typeface="Calibri" pitchFamily="34" charset="0"/>
              </a:rPr>
              <a:t>Objetivos</a:t>
            </a:r>
            <a:endParaRPr lang="es-US" sz="3600" dirty="0">
              <a:effectLst/>
              <a:latin typeface="Calibri" pitchFamily="34" charset="0"/>
              <a:cs typeface="Calibri" pitchFamily="34" charset="0"/>
            </a:endParaRPr>
          </a:p>
        </p:txBody>
      </p:sp>
    </p:spTree>
    <p:extLst>
      <p:ext uri="{BB962C8B-B14F-4D97-AF65-F5344CB8AC3E}">
        <p14:creationId xmlns:p14="http://schemas.microsoft.com/office/powerpoint/2010/main" val="1593919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t>2. ¿Quién es elegible para una exención?</a:t>
            </a:r>
            <a:endParaRPr lang="es-US" dirty="0"/>
          </a:p>
        </p:txBody>
      </p:sp>
      <p:pic>
        <p:nvPicPr>
          <p:cNvPr id="4098" name="Picture 2" descr="Tratamiento estilizado de la palabra EXENTO" title="Tratamiento estilizado de la palabra EX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303" y="1295399"/>
            <a:ext cx="1103313"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3528" y="1295400"/>
            <a:ext cx="8077200" cy="4525963"/>
          </a:xfrm>
        </p:spPr>
        <p:txBody>
          <a:bodyPr>
            <a:normAutofit lnSpcReduction="10000"/>
          </a:bodyPr>
          <a:lstStyle/>
          <a:p>
            <a:pPr>
              <a:lnSpc>
                <a:spcPct val="120000"/>
              </a:lnSpc>
              <a:spcBef>
                <a:spcPts val="300"/>
              </a:spcBef>
            </a:pPr>
            <a:r>
              <a:rPr lang="en-US" sz="3200" dirty="0" smtClean="0"/>
              <a:t>Usted es elegible para recibir una exención si</a:t>
            </a:r>
          </a:p>
          <a:p>
            <a:pPr lvl="1">
              <a:spcBef>
                <a:spcPts val="300"/>
              </a:spcBef>
            </a:pPr>
            <a:r>
              <a:rPr lang="en-US" sz="2800" dirty="0" smtClean="0"/>
              <a:t>Es miembro de una </a:t>
            </a:r>
            <a:r>
              <a:rPr lang="en-US" dirty="0" smtClean="0"/>
              <a:t>secta </a:t>
            </a:r>
            <a:r>
              <a:rPr lang="en-US" dirty="0"/>
              <a:t>religiosa reconocida que se opone a que tenga un seguro </a:t>
            </a:r>
            <a:r>
              <a:rPr lang="en-US" dirty="0" smtClean="0"/>
              <a:t>médico</a:t>
            </a:r>
          </a:p>
          <a:p>
            <a:pPr lvl="1">
              <a:spcBef>
                <a:spcPts val="300"/>
              </a:spcBef>
            </a:pPr>
            <a:r>
              <a:rPr lang="en-US" dirty="0" smtClean="0"/>
              <a:t>Es </a:t>
            </a:r>
            <a:r>
              <a:rPr lang="en-US" sz="2800" dirty="0" smtClean="0"/>
              <a:t>miembro de </a:t>
            </a:r>
            <a:r>
              <a:rPr lang="en-US" dirty="0"/>
              <a:t>un ministerio de atención médica compartida.</a:t>
            </a:r>
            <a:endParaRPr lang="en-US" sz="2800" dirty="0" smtClean="0"/>
          </a:p>
          <a:p>
            <a:pPr lvl="1">
              <a:spcBef>
                <a:spcPts val="300"/>
              </a:spcBef>
            </a:pPr>
            <a:r>
              <a:rPr lang="en-US" sz="2800" dirty="0" smtClean="0"/>
              <a:t>Es miembro de una tribu reconocida federalmente o es elegible para servicios a través de un proveedor de Servicios de Salud Indígena</a:t>
            </a:r>
          </a:p>
          <a:p>
            <a:pPr lvl="1">
              <a:spcBef>
                <a:spcPts val="300"/>
              </a:spcBef>
            </a:pPr>
            <a:r>
              <a:rPr lang="en-US" sz="2800" spc="-40" dirty="0" smtClean="0"/>
              <a:t>No tiene los ingresos mínimos que se requieren para declarar impuestos</a:t>
            </a:r>
          </a:p>
        </p:txBody>
      </p:sp>
      <p:sp>
        <p:nvSpPr>
          <p:cNvPr id="9"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20</a:t>
            </a:fld>
            <a:endParaRPr lang="es-US" sz="1200" dirty="0">
              <a:solidFill>
                <a:schemeClr val="tx1"/>
              </a:solidFill>
              <a:latin typeface="+mj-lt"/>
            </a:endParaRPr>
          </a:p>
        </p:txBody>
      </p:sp>
    </p:spTree>
    <p:extLst>
      <p:ext uri="{BB962C8B-B14F-4D97-AF65-F5344CB8AC3E}">
        <p14:creationId xmlns:p14="http://schemas.microsoft.com/office/powerpoint/2010/main" val="2002857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t>¿Quién es elegible para una exención? </a:t>
            </a:r>
            <a:r>
              <a:rPr lang="en-US" sz="2400" b="0" dirty="0" smtClean="0"/>
              <a:t>Continuación</a:t>
            </a:r>
            <a:endParaRPr lang="es-US" sz="2400" b="0" dirty="0"/>
          </a:p>
        </p:txBody>
      </p:sp>
      <p:pic>
        <p:nvPicPr>
          <p:cNvPr id="4098" name="Picture 2" descr="Tratamiento estilizado de la palabra EXENTO" title="Tratamiento estilizado de la palabra EX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143" y="1256294"/>
            <a:ext cx="110331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fontScale="77500" lnSpcReduction="20000"/>
          </a:bodyPr>
          <a:lstStyle/>
          <a:p>
            <a:pPr>
              <a:lnSpc>
                <a:spcPct val="110000"/>
              </a:lnSpc>
              <a:spcBef>
                <a:spcPts val="600"/>
              </a:spcBef>
            </a:pPr>
            <a:r>
              <a:rPr lang="en-US" sz="3100" b="1" dirty="0" smtClean="0"/>
              <a:t>Usted puede ser elegible para recibir una exención si</a:t>
            </a:r>
          </a:p>
          <a:p>
            <a:pPr lvl="1">
              <a:lnSpc>
                <a:spcPct val="110000"/>
              </a:lnSpc>
              <a:spcBef>
                <a:spcPts val="600"/>
              </a:spcBef>
            </a:pPr>
            <a:r>
              <a:rPr dirty="0" smtClean="0"/>
              <a:t>Tuvo un período sin cobertura breve (menos de 3 meses consecutivos)</a:t>
            </a:r>
          </a:p>
          <a:p>
            <a:pPr lvl="1">
              <a:lnSpc>
                <a:spcPct val="110000"/>
              </a:lnSpc>
              <a:spcBef>
                <a:spcPts val="600"/>
              </a:spcBef>
            </a:pPr>
            <a:r>
              <a:rPr dirty="0" smtClean="0"/>
              <a:t>Sufrió dificultades económicas (que afectan su capacidad para adquirir cobertura de seguro médico)</a:t>
            </a:r>
          </a:p>
          <a:p>
            <a:pPr lvl="1">
              <a:lnSpc>
                <a:spcPct val="110000"/>
              </a:lnSpc>
              <a:spcBef>
                <a:spcPts val="600"/>
              </a:spcBef>
            </a:pPr>
            <a:r>
              <a:rPr dirty="0" smtClean="0"/>
              <a:t>No tuvo acceso a cobertura asequible (costo de la cobertura disponible superior al 8.13% de los ingresos familiares)</a:t>
            </a:r>
          </a:p>
          <a:p>
            <a:pPr lvl="1">
              <a:lnSpc>
                <a:spcPct val="110000"/>
              </a:lnSpc>
              <a:spcBef>
                <a:spcPts val="600"/>
              </a:spcBef>
            </a:pPr>
            <a:r>
              <a:rPr dirty="0" smtClean="0"/>
              <a:t>Estuvo en prisión (salvo que esté esperando sentencia)</a:t>
            </a:r>
          </a:p>
          <a:p>
            <a:pPr lvl="1">
              <a:lnSpc>
                <a:spcPct val="110000"/>
              </a:lnSpc>
              <a:spcBef>
                <a:spcPts val="600"/>
              </a:spcBef>
            </a:pPr>
            <a:r>
              <a:rPr dirty="0" smtClean="0"/>
              <a:t>No se encontraba legalmente presente en los Estados Unidos</a:t>
            </a:r>
          </a:p>
          <a:p>
            <a:pPr lvl="1">
              <a:lnSpc>
                <a:spcPct val="110000"/>
              </a:lnSpc>
              <a:spcBef>
                <a:spcPts val="600"/>
              </a:spcBef>
            </a:pPr>
            <a:r>
              <a:rPr dirty="0" smtClean="0"/>
              <a:t>Se canceló su seguro médico y los planes del Mercado no eran asequibles</a:t>
            </a:r>
          </a:p>
        </p:txBody>
      </p:sp>
      <p:sp>
        <p:nvSpPr>
          <p:cNvPr id="9"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21</a:t>
            </a:fld>
            <a:endParaRPr lang="es-US" sz="1200" dirty="0">
              <a:solidFill>
                <a:schemeClr val="tx1"/>
              </a:solidFill>
              <a:latin typeface="+mj-lt"/>
            </a:endParaRPr>
          </a:p>
        </p:txBody>
      </p:sp>
    </p:spTree>
    <p:extLst>
      <p:ext uri="{BB962C8B-B14F-4D97-AF65-F5344CB8AC3E}">
        <p14:creationId xmlns:p14="http://schemas.microsoft.com/office/powerpoint/2010/main" val="2006684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dirty="0" smtClean="0"/>
              <a:t>3. Es posible que deba pagar una </a:t>
            </a:r>
            <a:r>
              <a:rPr lang="en-US" dirty="0" smtClean="0"/>
              <a:t>multa</a:t>
            </a:r>
            <a:r>
              <a:rPr dirty="0"/>
              <a:t/>
            </a:r>
            <a:br>
              <a:rPr dirty="0"/>
            </a:br>
            <a:r>
              <a:rPr dirty="0" smtClean="0"/>
              <a:t>(pago por responsabilidad compartida)</a:t>
            </a:r>
            <a:endParaRPr lang="es-US" dirty="0"/>
          </a:p>
        </p:txBody>
      </p:sp>
      <p:sp>
        <p:nvSpPr>
          <p:cNvPr id="3" name="Content Placeholder 2"/>
          <p:cNvSpPr>
            <a:spLocks noGrp="1"/>
          </p:cNvSpPr>
          <p:nvPr>
            <p:ph idx="1"/>
          </p:nvPr>
        </p:nvSpPr>
        <p:spPr>
          <a:xfrm>
            <a:off x="457200" y="1371600"/>
            <a:ext cx="8382000" cy="4525963"/>
          </a:xfrm>
        </p:spPr>
        <p:txBody>
          <a:bodyPr>
            <a:normAutofit/>
          </a:bodyPr>
          <a:lstStyle/>
          <a:p>
            <a:r>
              <a:rPr dirty="0" smtClean="0"/>
              <a:t>Es posible que deba pagar una </a:t>
            </a:r>
            <a:r>
              <a:rPr lang="en-US" dirty="0" smtClean="0"/>
              <a:t>multa</a:t>
            </a:r>
            <a:r>
              <a:rPr dirty="0" smtClean="0"/>
              <a:t> cuando presente su declaración federal de impuestos para el año 2015 en 2016 (y en lo sucesivo)</a:t>
            </a:r>
            <a:endParaRPr lang="es-US" dirty="0"/>
          </a:p>
          <a:p>
            <a:pPr lvl="1"/>
            <a:r>
              <a:rPr dirty="0" smtClean="0"/>
              <a:t>Si no tiene una cobertura esencial mínima, y </a:t>
            </a:r>
          </a:p>
          <a:p>
            <a:pPr lvl="1"/>
            <a:r>
              <a:rPr dirty="0" smtClean="0"/>
              <a:t>Si no califica para una exención</a:t>
            </a:r>
          </a:p>
          <a:p>
            <a:r>
              <a:rPr dirty="0" smtClean="0"/>
              <a:t>El pago de la </a:t>
            </a:r>
            <a:r>
              <a:rPr lang="en-US" dirty="0" smtClean="0"/>
              <a:t>multa</a:t>
            </a:r>
            <a:r>
              <a:rPr dirty="0" smtClean="0"/>
              <a:t> no </a:t>
            </a:r>
            <a:r>
              <a:rPr lang="en-US" dirty="0" smtClean="0"/>
              <a:t>ofrece </a:t>
            </a:r>
            <a:r>
              <a:rPr dirty="0" smtClean="0"/>
              <a:t>cobertura médica</a:t>
            </a:r>
          </a:p>
          <a:p>
            <a:endParaRPr lang="es-US" dirty="0" smtClean="0"/>
          </a:p>
          <a:p>
            <a:pPr marL="0" indent="0">
              <a:buNone/>
            </a:pPr>
            <a:endParaRPr lang="es-US" dirty="0"/>
          </a:p>
        </p:txBody>
      </p:sp>
      <p:pic>
        <p:nvPicPr>
          <p:cNvPr id="5122" name="Picture 2" descr="Gráfico mostrando una parte de un formulario de impuestos" title="Gráfico mostrando una parte de un formulario de impues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557" y="4556542"/>
            <a:ext cx="1912243" cy="134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22</a:t>
            </a:fld>
            <a:endParaRPr lang="es-US" sz="1200" dirty="0">
              <a:solidFill>
                <a:schemeClr val="tx1"/>
              </a:solidFill>
              <a:latin typeface="+mj-lt"/>
            </a:endParaRPr>
          </a:p>
        </p:txBody>
      </p:sp>
    </p:spTree>
    <p:extLst>
      <p:ext uri="{BB962C8B-B14F-4D97-AF65-F5344CB8AC3E}">
        <p14:creationId xmlns:p14="http://schemas.microsoft.com/office/powerpoint/2010/main" val="190323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4968875"/>
          </a:xfrm>
        </p:spPr>
        <p:txBody>
          <a:bodyPr>
            <a:normAutofit fontScale="70000" lnSpcReduction="20000"/>
          </a:bodyPr>
          <a:lstStyle/>
          <a:p>
            <a:pPr>
              <a:lnSpc>
                <a:spcPct val="120000"/>
              </a:lnSpc>
            </a:pPr>
            <a:r>
              <a:rPr dirty="0" smtClean="0"/>
              <a:t>Si no tiene seguro médico en 2016, pagará el monto más alto de estos dos montos:</a:t>
            </a:r>
          </a:p>
          <a:p>
            <a:pPr lvl="1">
              <a:lnSpc>
                <a:spcPct val="120000"/>
              </a:lnSpc>
            </a:pPr>
            <a:r>
              <a:rPr dirty="0" smtClean="0"/>
              <a:t>2.5% de sus ingresos familiares anuales (</a:t>
            </a:r>
            <a:r>
              <a:rPr lang="es-ES" dirty="0"/>
              <a:t>Sólo la cantidad de ingresos por encima del límite de declaración de impuestos, aproximadamente </a:t>
            </a:r>
            <a:r>
              <a:rPr lang="es-ES" dirty="0" smtClean="0"/>
              <a:t>$10,150 </a:t>
            </a:r>
            <a:r>
              <a:rPr lang="es-ES" dirty="0"/>
              <a:t>para un individuo en el año 2014, se utiliza para calcular la </a:t>
            </a:r>
            <a:r>
              <a:rPr lang="es-ES" dirty="0" smtClean="0"/>
              <a:t>multa</a:t>
            </a:r>
            <a:r>
              <a:rPr dirty="0" smtClean="0"/>
              <a:t>)</a:t>
            </a:r>
          </a:p>
          <a:p>
            <a:pPr lvl="2">
              <a:lnSpc>
                <a:spcPct val="120000"/>
              </a:lnSpc>
            </a:pPr>
            <a:r>
              <a:rPr dirty="0" smtClean="0"/>
              <a:t>La multa máxima es la prima promedio nacional para un plan Bronce</a:t>
            </a:r>
          </a:p>
          <a:p>
            <a:pPr lvl="1">
              <a:lnSpc>
                <a:spcPct val="120000"/>
              </a:lnSpc>
            </a:pPr>
            <a:r>
              <a:rPr dirty="0" smtClean="0"/>
              <a:t>$695 por persona ($347.50 por niño menor de 18 años) </a:t>
            </a:r>
          </a:p>
          <a:p>
            <a:pPr lvl="2">
              <a:lnSpc>
                <a:spcPct val="120000"/>
              </a:lnSpc>
            </a:pPr>
            <a:r>
              <a:rPr dirty="0" smtClean="0"/>
              <a:t>La multa máxima para una familia utilizando este método es $2,085</a:t>
            </a:r>
          </a:p>
          <a:p>
            <a:pPr>
              <a:lnSpc>
                <a:spcPct val="120000"/>
              </a:lnSpc>
            </a:pPr>
            <a:r>
              <a:rPr dirty="0" smtClean="0"/>
              <a:t>La multa por incumplimiento no puede superar la prima promedio nacional para un QHP de nivel Bronce del Mercado (para la cantidad relevante de integrantes en la familia)</a:t>
            </a:r>
          </a:p>
          <a:p>
            <a:pPr>
              <a:lnSpc>
                <a:spcPct val="120000"/>
              </a:lnSpc>
            </a:pPr>
            <a:r>
              <a:rPr dirty="0" smtClean="0"/>
              <a:t>En 2016, los montos aumentarán en función del costo de vida</a:t>
            </a:r>
          </a:p>
          <a:p>
            <a:pPr lvl="2"/>
            <a:endParaRPr lang="es-US" dirty="0" smtClean="0"/>
          </a:p>
          <a:p>
            <a:pPr lvl="1"/>
            <a:endParaRPr lang="es-US" dirty="0"/>
          </a:p>
        </p:txBody>
      </p:sp>
      <p:sp>
        <p:nvSpPr>
          <p:cNvPr id="3" name="Date Placeholder 2"/>
          <p:cNvSpPr>
            <a:spLocks noGrp="1"/>
          </p:cNvSpPr>
          <p:nvPr>
            <p:ph type="dt" sz="half" idx="2"/>
          </p:nvPr>
        </p:nvSpPr>
        <p:spPr/>
        <p:txBody>
          <a:bodyPr/>
          <a:lstStyle/>
          <a:p>
            <a:r>
              <a:rPr dirty="0" smtClean="0"/>
              <a:t>Marzo de 2016</a:t>
            </a:r>
            <a:endParaRPr lang="es-US" dirty="0"/>
          </a:p>
        </p:txBody>
      </p:sp>
      <p:sp>
        <p:nvSpPr>
          <p:cNvPr id="13" name="Footer Placeholder 4"/>
          <p:cNvSpPr>
            <a:spLocks noGrp="1"/>
          </p:cNvSpPr>
          <p:nvPr>
            <p:ph type="ftr" sz="quarter" idx="3"/>
          </p:nvPr>
        </p:nvSpPr>
        <p:spPr/>
        <p:txBody>
          <a:bodyPr/>
          <a:lstStyle>
            <a:lvl1pPr algn="ctr">
              <a:defRPr sz="1200">
                <a:solidFill>
                  <a:schemeClr val="tx1"/>
                </a:solidFill>
              </a:defRPr>
            </a:lvl1pPr>
          </a:lstStyle>
          <a:p>
            <a:r>
              <a:rPr lang="pt-BR" dirty="0" smtClean="0"/>
              <a:t>Mercado de Seguros Médicos 101 </a:t>
            </a:r>
            <a:endParaRPr lang="es-US" dirty="0"/>
          </a:p>
        </p:txBody>
      </p:sp>
      <p:sp>
        <p:nvSpPr>
          <p:cNvPr id="8" name="Slide Number Placeholder 7"/>
          <p:cNvSpPr>
            <a:spLocks noGrp="1"/>
          </p:cNvSpPr>
          <p:nvPr>
            <p:ph type="sldNum" sz="quarter" idx="4"/>
          </p:nvPr>
        </p:nvSpPr>
        <p:spPr/>
        <p:txBody>
          <a:bodyPr/>
          <a:lstStyle/>
          <a:p>
            <a:fld id="{4C7DC1E6-81B2-456F-AAD5-518541D82B07}" type="slidenum">
              <a:rPr lang="en-US" smtClean="0"/>
              <a:pPr/>
              <a:t>23</a:t>
            </a:fld>
            <a:endParaRPr lang="es-US" dirty="0"/>
          </a:p>
        </p:txBody>
      </p:sp>
      <p:sp>
        <p:nvSpPr>
          <p:cNvPr id="10" name="Title 9"/>
          <p:cNvSpPr>
            <a:spLocks noGrp="1"/>
          </p:cNvSpPr>
          <p:nvPr>
            <p:ph type="title"/>
          </p:nvPr>
        </p:nvSpPr>
        <p:spPr/>
        <p:txBody>
          <a:bodyPr/>
          <a:lstStyle/>
          <a:p>
            <a:r>
              <a:rPr dirty="0" smtClean="0"/>
              <a:t>¿Qué valor tiene la </a:t>
            </a:r>
            <a:r>
              <a:rPr lang="en-US" dirty="0" smtClean="0"/>
              <a:t>multa</a:t>
            </a:r>
            <a:r>
              <a:rPr dirty="0" smtClean="0"/>
              <a:t>?</a:t>
            </a:r>
            <a:endParaRPr lang="es-US" dirty="0"/>
          </a:p>
        </p:txBody>
      </p:sp>
    </p:spTree>
    <p:extLst>
      <p:ext uri="{BB962C8B-B14F-4D97-AF65-F5344CB8AC3E}">
        <p14:creationId xmlns:p14="http://schemas.microsoft.com/office/powerpoint/2010/main" val="2498239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spcBef>
                <a:spcPts val="600"/>
              </a:spcBef>
              <a:buFont typeface="Wingdings" panose="05000000000000000000" pitchFamily="2" charset="2"/>
              <a:buChar char="§"/>
            </a:pPr>
            <a:r>
              <a:rPr lang="en-US" sz="3100" dirty="0" smtClean="0">
                <a:latin typeface="Calibri" pitchFamily="34" charset="0"/>
              </a:rPr>
              <a:t>Durante el Período de Inscripción Abierta (OEP en inglés)</a:t>
            </a:r>
          </a:p>
          <a:p>
            <a:pPr lvl="1">
              <a:spcBef>
                <a:spcPts val="600"/>
              </a:spcBef>
              <a:buFont typeface="Arial" panose="020B0604020202020204" pitchFamily="34" charset="0"/>
              <a:buChar char="•"/>
            </a:pPr>
            <a:r>
              <a:rPr lang="en-US" sz="3100" dirty="0" smtClean="0">
                <a:latin typeface="Calibri" pitchFamily="34" charset="0"/>
              </a:rPr>
              <a:t>Para cobertura en 2017 y 2018, el OEP será el 1 de noviembre del año anterior y continuará hasta el 31 de enero del año de cobertura</a:t>
            </a:r>
          </a:p>
          <a:p>
            <a:pPr lvl="1">
              <a:spcBef>
                <a:spcPts val="600"/>
              </a:spcBef>
              <a:buFont typeface="Arial" panose="020B0604020202020204" pitchFamily="34" charset="0"/>
              <a:buChar char="•"/>
            </a:pPr>
            <a:r>
              <a:rPr lang="en-US" sz="3100" dirty="0" smtClean="0">
                <a:latin typeface="Calibri" pitchFamily="34" charset="0"/>
              </a:rPr>
              <a:t>Para cobertura en 2019 y en años subsiguientes, la inscripción abierta comenzará el 1 de noviembre y finalizará el 15 de diciembre del año anterior</a:t>
            </a:r>
          </a:p>
          <a:p>
            <a:pPr>
              <a:spcBef>
                <a:spcPts val="600"/>
              </a:spcBef>
              <a:buFont typeface="Wingdings" panose="05000000000000000000" pitchFamily="2" charset="2"/>
              <a:buChar char="§"/>
            </a:pPr>
            <a:r>
              <a:rPr lang="en-US" sz="3100" dirty="0" smtClean="0">
                <a:latin typeface="Calibri" pitchFamily="34" charset="0"/>
              </a:rPr>
              <a:t>Durante un Período Especial de Inscripción (SEP), si es elegible</a:t>
            </a:r>
          </a:p>
          <a:p>
            <a:pPr>
              <a:spcBef>
                <a:spcPts val="600"/>
              </a:spcBef>
              <a:buFont typeface="Wingdings" panose="05000000000000000000" pitchFamily="2" charset="2"/>
              <a:buChar char="§"/>
            </a:pPr>
            <a:r>
              <a:rPr lang="en-US" sz="3100" dirty="0">
                <a:latin typeface="Calibri" pitchFamily="34" charset="0"/>
              </a:rPr>
              <a:t>Una vez por mes si es miembro de una tribu indígena reconocida federalmente o de una corporación de nativos de Alaska</a:t>
            </a:r>
          </a:p>
          <a:p>
            <a:pPr>
              <a:spcBef>
                <a:spcPts val="600"/>
              </a:spcBef>
              <a:buFont typeface="Wingdings" panose="05000000000000000000" pitchFamily="2" charset="2"/>
              <a:buChar char="§"/>
            </a:pPr>
            <a:r>
              <a:rPr lang="en-US" sz="3100" dirty="0" smtClean="0">
                <a:latin typeface="Calibri" pitchFamily="34" charset="0"/>
              </a:rPr>
              <a:t>Será elegible para Medicaid o el Programa de Seguro Médico para Niños en cualquier momento</a:t>
            </a:r>
            <a:endParaRPr lang="es-US" sz="3100" dirty="0">
              <a:latin typeface="Calibri" pitchFamily="34" charset="0"/>
              <a:cs typeface="Calibri" pitchFamily="34" charset="0"/>
            </a:endParaRPr>
          </a:p>
          <a:p>
            <a:pPr>
              <a:spcBef>
                <a:spcPts val="600"/>
              </a:spcBef>
            </a:pPr>
            <a:endParaRPr lang="es-US" sz="2800" dirty="0" smtClean="0">
              <a:latin typeface="Calibri" pitchFamily="34" charset="0"/>
              <a:cs typeface="Calibri" pitchFamily="34" charset="0"/>
            </a:endParaRPr>
          </a:p>
          <a:p>
            <a:pPr>
              <a:spcBef>
                <a:spcPts val="600"/>
              </a:spcBef>
              <a:buNone/>
            </a:pPr>
            <a:r>
              <a:rPr dirty="0" smtClean="0"/>
              <a:t> </a:t>
            </a:r>
            <a:endParaRPr lang="es-US" sz="2800" dirty="0"/>
          </a:p>
        </p:txBody>
      </p:sp>
      <p:sp>
        <p:nvSpPr>
          <p:cNvPr id="7"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8"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9"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24</a:t>
            </a:fld>
            <a:endParaRPr lang="es-US" sz="1200" dirty="0">
              <a:solidFill>
                <a:schemeClr val="tx1"/>
              </a:solidFill>
              <a:latin typeface="+mj-lt"/>
            </a:endParaRPr>
          </a:p>
        </p:txBody>
      </p:sp>
      <p:sp>
        <p:nvSpPr>
          <p:cNvPr id="4" name="Title 3"/>
          <p:cNvSpPr>
            <a:spLocks noGrp="1"/>
          </p:cNvSpPr>
          <p:nvPr>
            <p:ph type="title"/>
          </p:nvPr>
        </p:nvSpPr>
        <p:spPr/>
        <p:txBody>
          <a:bodyPr>
            <a:normAutofit/>
          </a:bodyPr>
          <a:lstStyle/>
          <a:p>
            <a:pPr algn="ctr"/>
            <a:r>
              <a:rPr lang="en-US" sz="3600" b="1" dirty="0" smtClean="0">
                <a:effectLst/>
                <a:latin typeface="Calibri" pitchFamily="34" charset="0"/>
              </a:rPr>
              <a:t>Cuándo puede inscribirse en una cobertura</a:t>
            </a:r>
            <a:endParaRPr lang="es-US" sz="3600" b="1" dirty="0">
              <a:effectLst/>
              <a:latin typeface="Calibri" pitchFamily="34" charset="0"/>
              <a:cs typeface="Calibri" pitchFamily="34" charset="0"/>
            </a:endParaRPr>
          </a:p>
        </p:txBody>
      </p:sp>
    </p:spTree>
    <p:extLst>
      <p:ext uri="{BB962C8B-B14F-4D97-AF65-F5344CB8AC3E}">
        <p14:creationId xmlns:p14="http://schemas.microsoft.com/office/powerpoint/2010/main" val="3267661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dirty="0" smtClean="0"/>
              <a:t>Cómo inscribirse durante un </a:t>
            </a:r>
            <a:r>
              <a:rPr lang="en-US" dirty="0" smtClean="0"/>
              <a:t>Período Especial de Inscripción</a:t>
            </a:r>
            <a:r>
              <a:rPr dirty="0" smtClean="0"/>
              <a:t> (SEP) por un evento de vida que califique</a:t>
            </a:r>
            <a:endParaRPr lang="es-US" sz="3600" b="1" dirty="0">
              <a:effectLst/>
              <a:latin typeface="Calibri" pitchFamily="34" charset="0"/>
              <a:cs typeface="Calibri" pitchFamily="34" charset="0"/>
            </a:endParaRPr>
          </a:p>
        </p:txBody>
      </p:sp>
      <p:sp>
        <p:nvSpPr>
          <p:cNvPr id="2" name="Content Placeholder 1"/>
          <p:cNvSpPr>
            <a:spLocks noGrp="1"/>
          </p:cNvSpPr>
          <p:nvPr>
            <p:ph idx="1"/>
          </p:nvPr>
        </p:nvSpPr>
        <p:spPr>
          <a:xfrm>
            <a:off x="48925" y="1478756"/>
            <a:ext cx="4572000" cy="4525963"/>
          </a:xfrm>
        </p:spPr>
        <p:txBody>
          <a:bodyPr>
            <a:normAutofit fontScale="92500" lnSpcReduction="20000"/>
          </a:bodyPr>
          <a:lstStyle/>
          <a:p>
            <a:pPr>
              <a:spcBef>
                <a:spcPts val="600"/>
              </a:spcBef>
              <a:buFont typeface="Wingdings" panose="05000000000000000000" pitchFamily="2" charset="2"/>
              <a:buChar char="§"/>
            </a:pPr>
            <a:r>
              <a:rPr dirty="0" smtClean="0"/>
              <a:t>Si tiene un evento de vida que califique, puede actualizar su información</a:t>
            </a:r>
            <a:endParaRPr lang="es-US" sz="3200" dirty="0" smtClean="0">
              <a:latin typeface="+mj-lt"/>
            </a:endParaRPr>
          </a:p>
          <a:p>
            <a:pPr marL="811530" lvl="1" indent="-457200">
              <a:spcBef>
                <a:spcPts val="600"/>
              </a:spcBef>
              <a:buFont typeface="Arial" panose="020B0604020202020204" pitchFamily="34" charset="0"/>
              <a:buChar char="•"/>
            </a:pPr>
            <a:r>
              <a:rPr b="1" dirty="0" smtClean="0"/>
              <a:t>En línea en </a:t>
            </a:r>
            <a:r>
              <a:rPr lang="en-US" b="1" u="sng" dirty="0" smtClean="0">
                <a:solidFill>
                  <a:prstClr val="black"/>
                </a:solidFill>
                <a:latin typeface="+mj-lt"/>
              </a:rPr>
              <a:t>CuidadoDeSalud.gov</a:t>
            </a:r>
          </a:p>
          <a:p>
            <a:pPr marL="1154430" lvl="2" indent="-342900">
              <a:spcBef>
                <a:spcPts val="600"/>
              </a:spcBef>
              <a:buSzPct val="50000"/>
              <a:buFont typeface="Wingdings" panose="05000000000000000000" pitchFamily="2" charset="2"/>
              <a:buChar char="q"/>
            </a:pPr>
            <a:r>
              <a:rPr lang="en-US" dirty="0" smtClean="0">
                <a:solidFill>
                  <a:prstClr val="black"/>
                </a:solidFill>
                <a:latin typeface="+mj-lt"/>
              </a:rPr>
              <a:t>Inicie sesión en su cuenta y haga clic en Informar un cambio de vida</a:t>
            </a:r>
          </a:p>
          <a:p>
            <a:pPr marL="800100" lvl="1" indent="-457200">
              <a:spcBef>
                <a:spcPts val="600"/>
              </a:spcBef>
              <a:buFont typeface="Arial" panose="020B0604020202020204" pitchFamily="34" charset="0"/>
              <a:buChar char="•"/>
            </a:pPr>
            <a:r>
              <a:rPr lang="en-US" b="1" dirty="0" smtClean="0">
                <a:latin typeface="+mj-lt"/>
              </a:rPr>
              <a:t>Por teléfono</a:t>
            </a:r>
          </a:p>
          <a:p>
            <a:pPr marL="1154430" lvl="2" indent="-342900">
              <a:spcBef>
                <a:spcPts val="600"/>
              </a:spcBef>
              <a:buSzPct val="50000"/>
              <a:buFont typeface="Wingdings" panose="05000000000000000000" pitchFamily="2" charset="2"/>
              <a:buChar char="q"/>
            </a:pPr>
            <a:r>
              <a:rPr lang="en-US" sz="2400" dirty="0" smtClean="0">
                <a:latin typeface="+mj-lt"/>
              </a:rPr>
              <a:t>Comuníquese con el Centro de Llamadas del Mercado al 1-800-318-2596.</a:t>
            </a:r>
          </a:p>
          <a:p>
            <a:pPr lvl="2" indent="-342900">
              <a:spcBef>
                <a:spcPts val="600"/>
              </a:spcBef>
              <a:buSzPct val="50000"/>
              <a:buFont typeface="Wingdings" panose="05000000000000000000" pitchFamily="2" charset="2"/>
              <a:buChar char="q"/>
            </a:pPr>
            <a:r>
              <a:rPr lang="en-US" sz="2400" dirty="0" smtClean="0">
                <a:latin typeface="+mj-lt"/>
              </a:rPr>
              <a:t>Usuarios TTY 1-855-889-4325</a:t>
            </a:r>
            <a:endParaRPr lang="es-US" sz="2400" dirty="0">
              <a:latin typeface="+mj-lt"/>
            </a:endParaRPr>
          </a:p>
        </p:txBody>
      </p:sp>
      <p:pic>
        <p:nvPicPr>
          <p:cNvPr id="1026" name="Picture 2" descr="Gráfico que muestra la sección de la página web de HealthCare.gov que presenta un Informe de cambio de vida" title="Gráfico que muestra la sección de la página web de HealthCare.gov que presenta un Informe de cambio de vida"/>
          <p:cNvPicPr>
            <a:picLocks noChangeAspect="1" noChangeArrowheads="1"/>
          </p:cNvPicPr>
          <p:nvPr/>
        </p:nvPicPr>
        <p:blipFill rotWithShape="1">
          <a:blip r:embed="rId3">
            <a:extLst>
              <a:ext uri="{28A0092B-C50C-407E-A947-70E740481C1C}">
                <a14:useLocalDpi xmlns:a14="http://schemas.microsoft.com/office/drawing/2010/main" val="0"/>
              </a:ext>
            </a:extLst>
          </a:blip>
          <a:srcRect l="23786" t="25629" r="25874" b="12186"/>
          <a:stretch/>
        </p:blipFill>
        <p:spPr bwMode="auto">
          <a:xfrm>
            <a:off x="4620925" y="1905000"/>
            <a:ext cx="4438650" cy="272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9"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25</a:t>
            </a:fld>
            <a:endParaRPr lang="es-US" sz="1200" dirty="0">
              <a:solidFill>
                <a:schemeClr val="tx1"/>
              </a:solidFill>
              <a:latin typeface="+mj-lt"/>
            </a:endParaRPr>
          </a:p>
        </p:txBody>
      </p:sp>
    </p:spTree>
    <p:extLst>
      <p:ext uri="{BB962C8B-B14F-4D97-AF65-F5344CB8AC3E}">
        <p14:creationId xmlns:p14="http://schemas.microsoft.com/office/powerpoint/2010/main" val="264544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dirty="0" smtClean="0"/>
              <a:t>Cómo funcionan los Mercados facilitados por el gobierno federal y de alianza estatal</a:t>
            </a:r>
            <a:endParaRPr lang="es-US" dirty="0"/>
          </a:p>
        </p:txBody>
      </p:sp>
      <p:pic>
        <p:nvPicPr>
          <p:cNvPr id="1026" name="Picture 2" descr="Hay cuatro pasos para usar los Mercados facilitados por el gobierno federal y de alianza estatal cuando se inscribe o renueva la cobertura durante la inscripción abierta. &#10;Cree una cuenta. Primero brinde algunos datos básicos. Luego elija un nombre de usuario, una contraseña y preguntas de seguridad para mayor protección.&#10;Presente la solicitud. Luego ingrese la información sobre usted y sus familiares, incluidos sus ingresos, el tamaño de su familia contribuyente y otra cobertura para la cual es elegible, y otros datos. Visite HealthCare.gov para obtener una lista de verificación que le ayudará a reunir la información que necesitará.&#10;Seleccione un plan. A continuación, podrá ver los planes y programas para los cuales es elegible y compararlos lado a lado. Si se lo solicitan, también podrá averiguar si puede obtener costos más bajos en las primas mensuales y gastos de su bolsillo.&#10;Inscríbase. Elija un plan que se adapte a sus necesidades e inscríbase. &#10;Si tiene alguna pregunta, encontrará abundante ayuda en vivo y en línea a lo largo del camino. &#10;Solicitar programas de asequibilidad es opcional. Sin embargo, su información de elegibilidad se verificará con las fuentes de datos incluso si no solicita primas más bajas.&#10;" title="Gráfico que muestra los cuatros pasos para inscribirse en un Plan del Mercado durante la inscripción abie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93" y="1342693"/>
            <a:ext cx="7467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417464" y="4586149"/>
            <a:ext cx="2405073" cy="1754326"/>
          </a:xfrm>
          <a:prstGeom prst="rect">
            <a:avLst/>
          </a:prstGeom>
          <a:solidFill>
            <a:schemeClr val="accent1">
              <a:lumMod val="75000"/>
            </a:schemeClr>
          </a:solidFill>
        </p:spPr>
        <p:txBody>
          <a:bodyPr wrap="square" rtlCol="0">
            <a:spAutoFit/>
          </a:bodyPr>
          <a:lstStyle/>
          <a:p>
            <a:r>
              <a:rPr lang="en-US" dirty="0" smtClean="0">
                <a:solidFill>
                  <a:schemeClr val="bg1"/>
                </a:solidFill>
                <a:latin typeface="Calibri" panose="020F0502020204030204" pitchFamily="34" charset="0"/>
              </a:rPr>
              <a:t>Puede solicitar o cambiar de plan durante el Período Especial de Inscripción debido a determinados eventos que califican.</a:t>
            </a:r>
            <a:endParaRPr lang="es-US" dirty="0">
              <a:solidFill>
                <a:schemeClr val="bg1"/>
              </a:solidFill>
              <a:latin typeface="Calibri" panose="020F0502020204030204" pitchFamily="34" charset="0"/>
              <a:cs typeface="Calibri" panose="020F0502020204030204" pitchFamily="34" charset="0"/>
            </a:endParaRPr>
          </a:p>
        </p:txBody>
      </p:sp>
      <p:sp>
        <p:nvSpPr>
          <p:cNvPr id="10"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26</a:t>
            </a:fld>
            <a:endParaRPr lang="es-US" sz="1200" dirty="0">
              <a:solidFill>
                <a:schemeClr val="tx1"/>
              </a:solidFill>
              <a:latin typeface="+mj-lt"/>
            </a:endParaRPr>
          </a:p>
        </p:txBody>
      </p:sp>
    </p:spTree>
    <p:extLst>
      <p:ext uri="{BB962C8B-B14F-4D97-AF65-F5344CB8AC3E}">
        <p14:creationId xmlns:p14="http://schemas.microsoft.com/office/powerpoint/2010/main" val="1766985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047" y="1227137"/>
            <a:ext cx="8659906" cy="5029200"/>
          </a:xfrm>
        </p:spPr>
        <p:txBody>
          <a:bodyPr>
            <a:noAutofit/>
          </a:bodyPr>
          <a:lstStyle/>
          <a:p>
            <a:pPr>
              <a:spcBef>
                <a:spcPts val="600"/>
              </a:spcBef>
              <a:buFont typeface="Wingdings" panose="05000000000000000000" pitchFamily="2" charset="2"/>
              <a:buChar char="§"/>
            </a:pPr>
            <a:r>
              <a:rPr lang="en-US" sz="2300" dirty="0" smtClean="0"/>
              <a:t>Debe pagar la primera prima mensual directamente a su compañía de seguros antes de la fecha límite del asegurador.</a:t>
            </a:r>
          </a:p>
          <a:p>
            <a:pPr>
              <a:spcBef>
                <a:spcPts val="600"/>
              </a:spcBef>
              <a:buFont typeface="Wingdings" panose="05000000000000000000" pitchFamily="2" charset="2"/>
              <a:buChar char="§"/>
            </a:pPr>
            <a:r>
              <a:rPr lang="en-US" sz="2300" dirty="0" smtClean="0"/>
              <a:t>Debe pagar la prima todos los meses o podría perder su cobertura.</a:t>
            </a:r>
          </a:p>
          <a:p>
            <a:pPr>
              <a:spcBef>
                <a:spcPts val="600"/>
              </a:spcBef>
              <a:buFont typeface="Wingdings" panose="05000000000000000000" pitchFamily="2" charset="2"/>
              <a:buChar char="§"/>
            </a:pPr>
            <a:r>
              <a:rPr lang="en-US" sz="2300" dirty="0" smtClean="0"/>
              <a:t>Los aseguradores deben aceptar por lo menos estos métodos de pago:</a:t>
            </a:r>
          </a:p>
          <a:p>
            <a:pPr lvl="1">
              <a:spcBef>
                <a:spcPts val="600"/>
              </a:spcBef>
              <a:buFont typeface="Arial" panose="020B0604020202020204" pitchFamily="34" charset="0"/>
              <a:buChar char="•"/>
            </a:pPr>
            <a:r>
              <a:rPr lang="en-US" sz="2300" dirty="0" smtClean="0"/>
              <a:t>Cheque en papel</a:t>
            </a:r>
          </a:p>
          <a:p>
            <a:pPr lvl="1">
              <a:spcBef>
                <a:spcPts val="600"/>
              </a:spcBef>
              <a:buFont typeface="Arial" panose="020B0604020202020204" pitchFamily="34" charset="0"/>
              <a:buChar char="•"/>
            </a:pPr>
            <a:r>
              <a:rPr lang="en-US" sz="2300" dirty="0" smtClean="0"/>
              <a:t>Cheque de caja</a:t>
            </a:r>
          </a:p>
          <a:p>
            <a:pPr lvl="1">
              <a:spcBef>
                <a:spcPts val="600"/>
              </a:spcBef>
              <a:buFont typeface="Arial" panose="020B0604020202020204" pitchFamily="34" charset="0"/>
              <a:buChar char="•"/>
            </a:pPr>
            <a:r>
              <a:rPr lang="en-US" sz="2300" dirty="0" smtClean="0"/>
              <a:t>Giro bancario</a:t>
            </a:r>
          </a:p>
          <a:p>
            <a:pPr lvl="1">
              <a:spcBef>
                <a:spcPts val="600"/>
              </a:spcBef>
              <a:buFont typeface="Arial" panose="020B0604020202020204" pitchFamily="34" charset="0"/>
              <a:buChar char="•"/>
            </a:pPr>
            <a:r>
              <a:rPr lang="en-US" sz="2300" dirty="0" smtClean="0"/>
              <a:t>Transferencia electrónica de fondos (EFT)</a:t>
            </a:r>
          </a:p>
          <a:p>
            <a:pPr lvl="1">
              <a:spcBef>
                <a:spcPts val="600"/>
              </a:spcBef>
              <a:buFont typeface="Arial" panose="020B0604020202020204" pitchFamily="34" charset="0"/>
              <a:buChar char="•"/>
            </a:pPr>
            <a:r>
              <a:rPr lang="en-US" sz="2300" dirty="0" smtClean="0"/>
              <a:t>Tarjeta de débito prepaga</a:t>
            </a:r>
          </a:p>
          <a:p>
            <a:pPr>
              <a:spcBef>
                <a:spcPts val="600"/>
              </a:spcBef>
              <a:buFont typeface="Wingdings" panose="05000000000000000000" pitchFamily="2" charset="2"/>
              <a:buChar char="§"/>
            </a:pPr>
            <a:r>
              <a:rPr lang="en-US" sz="2300" dirty="0" smtClean="0"/>
              <a:t>Algunos aseguradores también pueden aceptar pagos en línea con tarjetas de crédito o débito (consulte a su plan).</a:t>
            </a:r>
          </a:p>
        </p:txBody>
      </p:sp>
      <p:sp>
        <p:nvSpPr>
          <p:cNvPr id="9"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27</a:t>
            </a:fld>
            <a:endParaRPr lang="es-US" sz="1200" dirty="0">
              <a:solidFill>
                <a:schemeClr val="tx1"/>
              </a:solidFill>
              <a:latin typeface="+mj-lt"/>
            </a:endParaRPr>
          </a:p>
        </p:txBody>
      </p:sp>
      <p:sp>
        <p:nvSpPr>
          <p:cNvPr id="3" name="Title 2"/>
          <p:cNvSpPr>
            <a:spLocks noGrp="1"/>
          </p:cNvSpPr>
          <p:nvPr>
            <p:ph type="title"/>
          </p:nvPr>
        </p:nvSpPr>
        <p:spPr/>
        <p:txBody>
          <a:bodyPr/>
          <a:lstStyle/>
          <a:p>
            <a:r>
              <a:rPr lang="en-US" sz="3600" dirty="0" smtClean="0"/>
              <a:t>Pago de primas</a:t>
            </a:r>
            <a:endParaRPr lang="es-US" sz="3600" dirty="0"/>
          </a:p>
        </p:txBody>
      </p:sp>
    </p:spTree>
    <p:extLst>
      <p:ext uri="{BB962C8B-B14F-4D97-AF65-F5344CB8AC3E}">
        <p14:creationId xmlns:p14="http://schemas.microsoft.com/office/powerpoint/2010/main" val="3218932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968875"/>
          </a:xfrm>
        </p:spPr>
        <p:txBody>
          <a:bodyPr>
            <a:normAutofit fontScale="47500" lnSpcReduction="20000"/>
          </a:bodyPr>
          <a:lstStyle/>
          <a:p>
            <a:pPr>
              <a:lnSpc>
                <a:spcPct val="120000"/>
              </a:lnSpc>
            </a:pPr>
            <a:r>
              <a:rPr lang="en-US" sz="5100" dirty="0"/>
              <a:t>Si no está de acuerdo con una decisión tomada por un Mercado de Seguros Médicos, puede presentar una apelación.</a:t>
            </a:r>
          </a:p>
          <a:p>
            <a:pPr>
              <a:lnSpc>
                <a:spcPct val="120000"/>
              </a:lnSpc>
            </a:pPr>
            <a:r>
              <a:rPr lang="en-US" sz="5100" dirty="0" smtClean="0"/>
              <a:t>Podrá apelar los siguientes tipos de decisiones del Mercado</a:t>
            </a:r>
            <a:endParaRPr lang="es-US" sz="3800" dirty="0"/>
          </a:p>
          <a:p>
            <a:pPr lvl="1">
              <a:lnSpc>
                <a:spcPct val="120000"/>
              </a:lnSpc>
            </a:pPr>
            <a:r>
              <a:rPr lang="en-US" sz="4200" dirty="0"/>
              <a:t>Si es elegible para comprar un plan del Mercado</a:t>
            </a:r>
          </a:p>
          <a:p>
            <a:pPr lvl="1">
              <a:lnSpc>
                <a:spcPct val="120000"/>
              </a:lnSpc>
            </a:pPr>
            <a:r>
              <a:rPr lang="en-US" sz="4200" dirty="0"/>
              <a:t>Si puede inscribirse en un plan del Mercado fuera del período de inscripción abierta </a:t>
            </a:r>
            <a:r>
              <a:rPr lang="en-US" sz="4200" dirty="0" smtClean="0"/>
              <a:t>Si es elegible para obtener costos más bajos sobre la base de los ingresos</a:t>
            </a:r>
          </a:p>
          <a:p>
            <a:pPr lvl="1">
              <a:lnSpc>
                <a:spcPct val="120000"/>
              </a:lnSpc>
            </a:pPr>
            <a:r>
              <a:rPr lang="en-US" sz="4200" dirty="0"/>
              <a:t>El monto de los ahorros para los que usted es elegible</a:t>
            </a:r>
          </a:p>
          <a:p>
            <a:pPr lvl="1">
              <a:lnSpc>
                <a:spcPct val="120000"/>
              </a:lnSpc>
            </a:pPr>
            <a:r>
              <a:rPr lang="en-US" sz="4200" dirty="0"/>
              <a:t>Si es elegible para Medicaid o el Programa de Seguro Médico para Niños (CHIP)</a:t>
            </a:r>
          </a:p>
          <a:p>
            <a:pPr lvl="1">
              <a:lnSpc>
                <a:spcPct val="120000"/>
              </a:lnSpc>
            </a:pPr>
            <a:r>
              <a:rPr lang="en-US" sz="4200" dirty="0"/>
              <a:t>Si es elegible para una exención del requisito de responsabilidad individual </a:t>
            </a:r>
            <a:r>
              <a:rPr lang="en-US" sz="4200" dirty="0" smtClean="0"/>
              <a:t>(multa)</a:t>
            </a:r>
            <a:endParaRPr lang="es-US" sz="4200" dirty="0"/>
          </a:p>
        </p:txBody>
      </p:sp>
      <p:sp>
        <p:nvSpPr>
          <p:cNvPr id="8"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9"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28</a:t>
            </a:fld>
            <a:endParaRPr lang="es-US" sz="1200" dirty="0">
              <a:solidFill>
                <a:schemeClr val="tx1"/>
              </a:solidFill>
              <a:latin typeface="+mj-lt"/>
            </a:endParaRPr>
          </a:p>
        </p:txBody>
      </p:sp>
      <p:sp>
        <p:nvSpPr>
          <p:cNvPr id="6" name="Title 5"/>
          <p:cNvSpPr>
            <a:spLocks noGrp="1"/>
          </p:cNvSpPr>
          <p:nvPr>
            <p:ph type="title"/>
          </p:nvPr>
        </p:nvSpPr>
        <p:spPr/>
        <p:txBody>
          <a:bodyPr/>
          <a:lstStyle/>
          <a:p>
            <a:r>
              <a:rPr dirty="0" smtClean="0"/>
              <a:t>Apelaciones al Mercado</a:t>
            </a:r>
            <a:endParaRPr lang="es-US" dirty="0"/>
          </a:p>
        </p:txBody>
      </p:sp>
    </p:spTree>
    <p:extLst>
      <p:ext uri="{BB962C8B-B14F-4D97-AF65-F5344CB8AC3E}">
        <p14:creationId xmlns:p14="http://schemas.microsoft.com/office/powerpoint/2010/main" val="2617647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3200" dirty="0" smtClean="0">
                <a:latin typeface="Calibri" pitchFamily="34" charset="0"/>
              </a:rPr>
              <a:t>Encontrará ayuda en el Mercado</a:t>
            </a:r>
          </a:p>
          <a:p>
            <a:pPr marL="704088" lvl="1"/>
            <a:r>
              <a:rPr lang="en-US" sz="2800" dirty="0" smtClean="0">
                <a:latin typeface="Calibri" pitchFamily="34" charset="0"/>
              </a:rPr>
              <a:t>Centro de Llamadas del Mercado</a:t>
            </a:r>
          </a:p>
          <a:p>
            <a:pPr lvl="1"/>
            <a:r>
              <a:rPr lang="en-US" sz="2800" dirty="0" smtClean="0"/>
              <a:t>Puede solicitar ayuda presencial aprobada por el Mercado </a:t>
            </a:r>
            <a:endParaRPr lang="es-US" sz="2800" dirty="0" smtClean="0"/>
          </a:p>
          <a:p>
            <a:r>
              <a:rPr lang="en-US" sz="3200" dirty="0" smtClean="0"/>
              <a:t>Utilice la herramienta para encontrar ayuda local en </a:t>
            </a:r>
            <a:r>
              <a:rPr lang="en-US" sz="3200" dirty="0" smtClean="0">
                <a:hlinkClick r:id="rId3"/>
              </a:rPr>
              <a:t>AyudaLocal.CuidadoDeSalud.gov/</a:t>
            </a:r>
            <a:r>
              <a:rPr dirty="0" smtClean="0"/>
              <a:t>  </a:t>
            </a:r>
          </a:p>
          <a:p>
            <a:r>
              <a:rPr lang="en-US" sz="3200" dirty="0" smtClean="0"/>
              <a:t>Hay disponible con ayuda en distintos idiomas a través de intérpretes, soporte del Centro de </a:t>
            </a:r>
            <a:r>
              <a:rPr lang="en-US" dirty="0" smtClean="0"/>
              <a:t>Llamadas </a:t>
            </a:r>
            <a:r>
              <a:rPr lang="en-US" sz="3200" dirty="0" smtClean="0"/>
              <a:t>y recursos en línea e impresos</a:t>
            </a:r>
          </a:p>
          <a:p>
            <a:pPr>
              <a:spcBef>
                <a:spcPts val="600"/>
              </a:spcBef>
            </a:pPr>
            <a:r>
              <a:rPr dirty="0" smtClean="0"/>
              <a:t>Puede solicitar ayuda para completar la solicitud</a:t>
            </a:r>
          </a:p>
          <a:p>
            <a:pPr lvl="1">
              <a:spcBef>
                <a:spcPts val="600"/>
              </a:spcBef>
            </a:pPr>
            <a:r>
              <a:rPr dirty="0" smtClean="0"/>
              <a:t>Herramientas de apoyo en 33 idiomas  </a:t>
            </a:r>
          </a:p>
          <a:p>
            <a:endParaRPr lang="es-US" sz="3200" dirty="0" smtClean="0"/>
          </a:p>
        </p:txBody>
      </p:sp>
      <p:sp>
        <p:nvSpPr>
          <p:cNvPr id="9"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29</a:t>
            </a:fld>
            <a:endParaRPr lang="es-US" sz="1200" dirty="0">
              <a:solidFill>
                <a:schemeClr val="tx1"/>
              </a:solidFill>
              <a:latin typeface="+mj-lt"/>
            </a:endParaRPr>
          </a:p>
        </p:txBody>
      </p:sp>
      <p:sp>
        <p:nvSpPr>
          <p:cNvPr id="2" name="Title 1"/>
          <p:cNvSpPr>
            <a:spLocks noGrp="1"/>
          </p:cNvSpPr>
          <p:nvPr>
            <p:ph type="title"/>
          </p:nvPr>
        </p:nvSpPr>
        <p:spPr/>
        <p:txBody>
          <a:bodyPr>
            <a:normAutofit/>
          </a:bodyPr>
          <a:lstStyle/>
          <a:p>
            <a:pPr algn="ctr"/>
            <a:r>
              <a:rPr lang="en-US" sz="3600" dirty="0" smtClean="0">
                <a:effectLst/>
                <a:latin typeface="Calibri" pitchFamily="34" charset="0"/>
              </a:rPr>
              <a:t>Ayuda para inscribirse</a:t>
            </a:r>
            <a:endParaRPr lang="es-US" sz="3600" dirty="0">
              <a:effectLst/>
              <a:latin typeface="Calibri" pitchFamily="34" charset="0"/>
              <a:cs typeface="Calibri" pitchFamily="34" charset="0"/>
            </a:endParaRPr>
          </a:p>
        </p:txBody>
      </p:sp>
    </p:spTree>
    <p:extLst>
      <p:ext uri="{BB962C8B-B14F-4D97-AF65-F5344CB8AC3E}">
        <p14:creationId xmlns:p14="http://schemas.microsoft.com/office/powerpoint/2010/main" val="3369761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371600"/>
            <a:ext cx="8610600" cy="4968875"/>
          </a:xfrm>
        </p:spPr>
        <p:txBody>
          <a:bodyPr>
            <a:normAutofit fontScale="85000" lnSpcReduction="20000"/>
          </a:bodyPr>
          <a:lstStyle/>
          <a:p>
            <a:pPr lvl="0"/>
            <a:r>
              <a:rPr lang="en-US" sz="3200" dirty="0"/>
              <a:t>Fueron creados por la </a:t>
            </a:r>
            <a:r>
              <a:rPr lang="es-ES" sz="3200" dirty="0" smtClean="0"/>
              <a:t>Ley de Cuidado de Salud a Bajo Precio</a:t>
            </a:r>
            <a:r>
              <a:rPr lang="en-US" sz="3200" dirty="0" smtClean="0"/>
              <a:t>.</a:t>
            </a:r>
            <a:endParaRPr lang="en-US" sz="3200" dirty="0"/>
          </a:p>
          <a:p>
            <a:pPr lvl="0"/>
            <a:r>
              <a:rPr lang="en-US" sz="3200" dirty="0"/>
              <a:t>Son el sitio donde las personas y las familias calificadas pueden directamente comparar opciones de seguros médicos privados.</a:t>
            </a:r>
          </a:p>
          <a:p>
            <a:pPr lvl="1"/>
            <a:r>
              <a:rPr lang="en-US" sz="2800" dirty="0"/>
              <a:t>Conocidos como </a:t>
            </a:r>
            <a:r>
              <a:rPr lang="en-US" sz="2800" dirty="0" smtClean="0"/>
              <a:t>planes médicoscalificados </a:t>
            </a:r>
            <a:r>
              <a:rPr lang="en-US" sz="2800" dirty="0"/>
              <a:t>(QHP) </a:t>
            </a:r>
          </a:p>
          <a:p>
            <a:pPr lvl="1"/>
            <a:r>
              <a:rPr lang="en-US" sz="2800" dirty="0"/>
              <a:t>Pueden directamente compararse en términos de precio, beneficios, calidad y otros factores.</a:t>
            </a:r>
          </a:p>
          <a:p>
            <a:pPr lvl="0"/>
            <a:r>
              <a:rPr lang="en-US" sz="3200" dirty="0"/>
              <a:t>También conocidos como Intercambios</a:t>
            </a:r>
          </a:p>
          <a:p>
            <a:pPr lvl="0"/>
            <a:r>
              <a:rPr lang="en-US" sz="3200" dirty="0"/>
              <a:t>Programa de Opciones de Salud para los Pequeños Negocios (SHOP)</a:t>
            </a:r>
          </a:p>
          <a:p>
            <a:pPr lvl="1"/>
            <a:r>
              <a:rPr lang="en-US" sz="2800" dirty="0"/>
              <a:t>Mercado para pequeños empleadores</a:t>
            </a:r>
          </a:p>
          <a:p>
            <a:pPr lvl="1"/>
            <a:r>
              <a:rPr lang="en-US" sz="2800" dirty="0"/>
              <a:t>Brinda cobertura para sus empleados </a:t>
            </a:r>
          </a:p>
        </p:txBody>
      </p:sp>
      <p:sp>
        <p:nvSpPr>
          <p:cNvPr id="6" name="Date Placeholder 3"/>
          <p:cNvSpPr>
            <a:spLocks noGrp="1"/>
          </p:cNvSpPr>
          <p:nvPr>
            <p:ph type="dt" sz="half" idx="2"/>
          </p:nvPr>
        </p:nvSpPr>
        <p:spPr>
          <a:prstGeom prst="rect">
            <a:avLst/>
          </a:prstGeom>
        </p:spPr>
        <p:txBody>
          <a:bodyPr/>
          <a:lstStyle/>
          <a:p>
            <a:r>
              <a:rPr lang="en-US" sz="1200" dirty="0" smtClean="0"/>
              <a:t>Marzo de 2016</a:t>
            </a:r>
            <a:endParaRPr lang="es-US" sz="1200" dirty="0"/>
          </a:p>
        </p:txBody>
      </p:sp>
      <p:sp>
        <p:nvSpPr>
          <p:cNvPr id="10"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pt-BR" dirty="0" smtClean="0">
                <a:solidFill>
                  <a:prstClr val="black"/>
                </a:solidFill>
                <a:latin typeface="+mj-lt"/>
              </a:rPr>
              <a:t>Mercado de Seguros Médicos 101 </a:t>
            </a:r>
            <a:endParaRPr lang="es-US" dirty="0">
              <a:solidFill>
                <a:prstClr val="black"/>
              </a:solidFill>
              <a:latin typeface="+mj-lt"/>
            </a:endParaRPr>
          </a:p>
        </p:txBody>
      </p:sp>
      <p:sp>
        <p:nvSpPr>
          <p:cNvPr id="8" name="Slide Number Placeholder 7"/>
          <p:cNvSpPr>
            <a:spLocks noGrp="1"/>
          </p:cNvSpPr>
          <p:nvPr>
            <p:ph type="sldNum" sz="quarter" idx="4"/>
          </p:nvPr>
        </p:nvSpPr>
        <p:spPr/>
        <p:txBody>
          <a:bodyPr/>
          <a:lstStyle/>
          <a:p>
            <a:pPr algn="r"/>
            <a:fld id="{4C7DC1E6-81B2-456F-AAD5-518541D82B07}" type="slidenum">
              <a:rPr lang="en-US" smtClean="0"/>
              <a:pPr algn="r"/>
              <a:t>3</a:t>
            </a:fld>
            <a:endParaRPr lang="es-US" dirty="0"/>
          </a:p>
        </p:txBody>
      </p:sp>
      <p:sp>
        <p:nvSpPr>
          <p:cNvPr id="5" name="Title 4"/>
          <p:cNvSpPr>
            <a:spLocks noGrp="1"/>
          </p:cNvSpPr>
          <p:nvPr>
            <p:ph type="title"/>
          </p:nvPr>
        </p:nvSpPr>
        <p:spPr/>
        <p:txBody>
          <a:bodyPr>
            <a:normAutofit/>
          </a:bodyPr>
          <a:lstStyle/>
          <a:p>
            <a:r>
              <a:rPr dirty="0" smtClean="0"/>
              <a:t>¿Qué son los Mercados de Seguros Médicos?</a:t>
            </a:r>
            <a:endParaRPr lang="es-US" dirty="0"/>
          </a:p>
        </p:txBody>
      </p:sp>
    </p:spTree>
    <p:extLst>
      <p:ext uri="{BB962C8B-B14F-4D97-AF65-F5344CB8AC3E}">
        <p14:creationId xmlns:p14="http://schemas.microsoft.com/office/powerpoint/2010/main" val="1609515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t>Centro de </a:t>
            </a:r>
            <a:r>
              <a:rPr lang="en-US" dirty="0" smtClean="0"/>
              <a:t>Llamadas </a:t>
            </a:r>
            <a:r>
              <a:rPr dirty="0" smtClean="0"/>
              <a:t>del Mercado</a:t>
            </a:r>
            <a:endParaRPr lang="es-US" sz="4000" dirty="0"/>
          </a:p>
        </p:txBody>
      </p:sp>
      <p:sp>
        <p:nvSpPr>
          <p:cNvPr id="2" name="Content Placeholder 1"/>
          <p:cNvSpPr>
            <a:spLocks noGrp="1"/>
          </p:cNvSpPr>
          <p:nvPr>
            <p:ph idx="1"/>
          </p:nvPr>
        </p:nvSpPr>
        <p:spPr>
          <a:xfrm>
            <a:off x="56769" y="1371600"/>
            <a:ext cx="8229600" cy="4525963"/>
          </a:xfrm>
        </p:spPr>
        <p:txBody>
          <a:bodyPr>
            <a:normAutofit fontScale="85000" lnSpcReduction="20000"/>
          </a:bodyPr>
          <a:lstStyle/>
          <a:p>
            <a:pPr>
              <a:spcBef>
                <a:spcPts val="600"/>
              </a:spcBef>
            </a:pPr>
            <a:r>
              <a:rPr lang="en-US" sz="3200" dirty="0" smtClean="0"/>
              <a:t>Consumidores de servicios en Mercados facilitados por</a:t>
            </a:r>
          </a:p>
          <a:p>
            <a:pPr marL="0" indent="0">
              <a:spcBef>
                <a:spcPts val="600"/>
              </a:spcBef>
              <a:buNone/>
            </a:pPr>
            <a:r>
              <a:rPr lang="en-US" sz="3200" dirty="0" smtClean="0"/>
              <a:t>    el gobierno federal y de alianza estatal</a:t>
            </a:r>
          </a:p>
          <a:p>
            <a:pPr lvl="1">
              <a:spcBef>
                <a:spcPts val="600"/>
              </a:spcBef>
            </a:pPr>
            <a:r>
              <a:rPr lang="en-US" sz="2800" dirty="0" smtClean="0"/>
              <a:t>1-800-318-2596 (TTY 1-855-889-4325)</a:t>
            </a:r>
          </a:p>
          <a:p>
            <a:pPr marL="303213">
              <a:spcBef>
                <a:spcPts val="600"/>
              </a:spcBef>
            </a:pPr>
            <a:r>
              <a:rPr lang="en-US" sz="3200" spc="-20" dirty="0" smtClean="0"/>
              <a:t>Representantes del servicio de atención al cliente disponibles las 24 horas, los 7 días de la semana</a:t>
            </a:r>
          </a:p>
          <a:p>
            <a:pPr marL="303213">
              <a:spcBef>
                <a:spcPts val="600"/>
              </a:spcBef>
            </a:pPr>
            <a:r>
              <a:rPr lang="en-US" sz="3200" dirty="0" smtClean="0"/>
              <a:t>Ayuda en asuntos de elegibilidad, inscripción y derivaciones</a:t>
            </a:r>
          </a:p>
          <a:p>
            <a:pPr marL="303213">
              <a:spcBef>
                <a:spcPts val="600"/>
              </a:spcBef>
            </a:pPr>
            <a:r>
              <a:rPr lang="en-US" sz="3200" dirty="0" smtClean="0"/>
              <a:t>Asistencia en inglés y en español</a:t>
            </a:r>
          </a:p>
          <a:p>
            <a:pPr lvl="1" indent="-346075">
              <a:spcBef>
                <a:spcPts val="600"/>
              </a:spcBef>
            </a:pPr>
            <a:r>
              <a:rPr lang="en-US" sz="2800" dirty="0" smtClean="0"/>
              <a:t>Interpretación oral en más de 240 idiomas</a:t>
            </a:r>
          </a:p>
          <a:p>
            <a:pPr indent="-346075">
              <a:spcBef>
                <a:spcPts val="600"/>
              </a:spcBef>
            </a:pPr>
            <a:r>
              <a:rPr lang="en-US" sz="3200" dirty="0" smtClean="0"/>
              <a:t>Los Mercados estatales tienen sus propios centros de atención telefónica </a:t>
            </a:r>
            <a:endParaRPr lang="es-US" sz="3200" dirty="0"/>
          </a:p>
        </p:txBody>
      </p:sp>
      <p:pic>
        <p:nvPicPr>
          <p:cNvPr id="7" name="Picture 2" descr="Fotografía de un representante del servicio de atención al cliente con un auricular" title="Fotografía de una muj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7"/>
          <a:stretch/>
        </p:blipFill>
        <p:spPr bwMode="auto">
          <a:xfrm>
            <a:off x="7772400" y="1831848"/>
            <a:ext cx="1027938" cy="1525385"/>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30</a:t>
            </a:fld>
            <a:endParaRPr lang="es-US" sz="1200" dirty="0">
              <a:solidFill>
                <a:schemeClr val="tx1"/>
              </a:solidFill>
              <a:latin typeface="+mj-lt"/>
            </a:endParaRPr>
          </a:p>
        </p:txBody>
      </p:sp>
    </p:spTree>
    <p:extLst>
      <p:ext uri="{BB962C8B-B14F-4D97-AF65-F5344CB8AC3E}">
        <p14:creationId xmlns:p14="http://schemas.microsoft.com/office/powerpoint/2010/main" val="2092350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dirty="0" smtClean="0"/>
              <a:t>Para preguntas acerca de SHOP </a:t>
            </a:r>
          </a:p>
          <a:p>
            <a:pPr lvl="1"/>
            <a:r>
              <a:rPr dirty="0" smtClean="0"/>
              <a:t>1-800-706-7893 (TTY 711)</a:t>
            </a:r>
          </a:p>
          <a:p>
            <a:pPr marL="303213"/>
            <a:r>
              <a:rPr lang="en-US" spc="-20" dirty="0" smtClean="0"/>
              <a:t>Representantes de Servicio al Cliente disponibles de lunes a viernes de 9 a. m. a 7 p. m., hora del este </a:t>
            </a:r>
          </a:p>
        </p:txBody>
      </p:sp>
      <p:sp>
        <p:nvSpPr>
          <p:cNvPr id="9"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31</a:t>
            </a:fld>
            <a:endParaRPr lang="es-US" sz="1200" dirty="0">
              <a:solidFill>
                <a:schemeClr val="tx1"/>
              </a:solidFill>
              <a:latin typeface="+mj-lt"/>
            </a:endParaRPr>
          </a:p>
        </p:txBody>
      </p:sp>
      <p:sp>
        <p:nvSpPr>
          <p:cNvPr id="3" name="Title 2"/>
          <p:cNvSpPr>
            <a:spLocks noGrp="1"/>
          </p:cNvSpPr>
          <p:nvPr>
            <p:ph type="title"/>
          </p:nvPr>
        </p:nvSpPr>
        <p:spPr/>
        <p:txBody>
          <a:bodyPr>
            <a:noAutofit/>
          </a:bodyPr>
          <a:lstStyle/>
          <a:p>
            <a:r>
              <a:rPr dirty="0" smtClean="0"/>
              <a:t>Centro de </a:t>
            </a:r>
            <a:r>
              <a:rPr lang="en-US" dirty="0" smtClean="0"/>
              <a:t>Llamadas </a:t>
            </a:r>
            <a:r>
              <a:rPr dirty="0" smtClean="0"/>
              <a:t>del Programa de Opciones de Salud para los Pequeños Negocios (SHOP)</a:t>
            </a:r>
            <a:endParaRPr lang="es-US" sz="4000" dirty="0"/>
          </a:p>
        </p:txBody>
      </p:sp>
    </p:spTree>
    <p:extLst>
      <p:ext uri="{BB962C8B-B14F-4D97-AF65-F5344CB8AC3E}">
        <p14:creationId xmlns:p14="http://schemas.microsoft.com/office/powerpoint/2010/main" val="3670242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968875"/>
          </a:xfrm>
        </p:spPr>
        <p:txBody>
          <a:bodyPr>
            <a:normAutofit lnSpcReduction="10000"/>
          </a:bodyPr>
          <a:lstStyle/>
          <a:p>
            <a:pPr>
              <a:lnSpc>
                <a:spcPct val="110000"/>
              </a:lnSpc>
              <a:buFont typeface="Wingdings" panose="05000000000000000000" pitchFamily="2" charset="2"/>
              <a:buChar char="§"/>
            </a:pPr>
            <a:r>
              <a:rPr lang="en-US" sz="2600" dirty="0" smtClean="0">
                <a:latin typeface="+mj-lt"/>
              </a:rPr>
              <a:t>Medicare no es parte de un Mercado</a:t>
            </a:r>
          </a:p>
          <a:p>
            <a:pPr>
              <a:lnSpc>
                <a:spcPct val="110000"/>
              </a:lnSpc>
              <a:buFont typeface="Wingdings" panose="05000000000000000000" pitchFamily="2" charset="2"/>
              <a:buChar char="§"/>
            </a:pPr>
            <a:r>
              <a:rPr lang="en-US" sz="2600" dirty="0" smtClean="0">
                <a:latin typeface="+mj-lt"/>
              </a:rPr>
              <a:t>Si posee Medicare, no tiene que hacer nada relacionado con los Mercados</a:t>
            </a:r>
          </a:p>
          <a:p>
            <a:pPr lvl="1">
              <a:lnSpc>
                <a:spcPct val="110000"/>
              </a:lnSpc>
              <a:buFont typeface="Arial" panose="020B0604020202020204" pitchFamily="34" charset="0"/>
              <a:buChar char="•"/>
            </a:pPr>
            <a:r>
              <a:rPr lang="en-US" sz="2400" dirty="0" smtClean="0">
                <a:latin typeface="+mj-lt"/>
              </a:rPr>
              <a:t>Sus beneficios no cambian debido a los Mercados</a:t>
            </a:r>
          </a:p>
          <a:p>
            <a:pPr lvl="1">
              <a:lnSpc>
                <a:spcPct val="110000"/>
              </a:lnSpc>
              <a:buFont typeface="Arial" panose="020B0604020202020204" pitchFamily="34" charset="0"/>
              <a:buChar char="•"/>
            </a:pPr>
            <a:r>
              <a:rPr lang="en-US" sz="2400" dirty="0" smtClean="0"/>
              <a:t>Es ilegal venderle un plan del Mercado</a:t>
            </a:r>
          </a:p>
          <a:p>
            <a:pPr lvl="2">
              <a:lnSpc>
                <a:spcPct val="110000"/>
              </a:lnSpc>
              <a:buSzPct val="50000"/>
              <a:buFont typeface="Wingdings" panose="05000000000000000000" pitchFamily="2" charset="2"/>
              <a:buChar char="q"/>
            </a:pPr>
            <a:r>
              <a:rPr lang="en-US" sz="2200" dirty="0" smtClean="0">
                <a:latin typeface="+mj-lt"/>
              </a:rPr>
              <a:t>Excepto un empleador, a través del Programa de Opciones de Salud para los Pequeños Negocios (SHOP) si es un trabajador activo o el dependiente de un trabajador activo</a:t>
            </a:r>
          </a:p>
          <a:p>
            <a:pPr lvl="3">
              <a:lnSpc>
                <a:spcPct val="110000"/>
              </a:lnSpc>
              <a:spcBef>
                <a:spcPts val="600"/>
              </a:spcBef>
            </a:pPr>
            <a:r>
              <a:rPr lang="en-US" sz="2200" dirty="0" smtClean="0">
                <a:latin typeface="+mj-lt"/>
              </a:rPr>
              <a:t>La cobertura del empleador del SHOP podría pagar primero </a:t>
            </a:r>
          </a:p>
          <a:p>
            <a:pPr lvl="3">
              <a:lnSpc>
                <a:spcPct val="110000"/>
              </a:lnSpc>
              <a:spcBef>
                <a:spcPts val="600"/>
              </a:spcBef>
            </a:pPr>
            <a:r>
              <a:rPr lang="en-US" sz="2200" dirty="0" smtClean="0">
                <a:latin typeface="+mj-lt"/>
              </a:rPr>
              <a:t>No tendrá multa por inscripción tardía si demora en unirse a Medicare</a:t>
            </a:r>
          </a:p>
          <a:p>
            <a:pPr lvl="3">
              <a:lnSpc>
                <a:spcPct val="110000"/>
              </a:lnSpc>
              <a:spcBef>
                <a:spcPts val="600"/>
              </a:spcBef>
            </a:pPr>
            <a:r>
              <a:rPr lang="en-US" sz="2200" dirty="0" smtClean="0">
                <a:latin typeface="+mj-lt"/>
              </a:rPr>
              <a:t>No incluye la cobertura de COBRA</a:t>
            </a:r>
          </a:p>
          <a:p>
            <a:pPr>
              <a:buSzPct val="100000"/>
              <a:buFont typeface="Wingdings" panose="05000000000000000000" pitchFamily="2" charset="2"/>
              <a:buChar char="§"/>
            </a:pPr>
            <a:endParaRPr lang="es-US" sz="2000" dirty="0" smtClean="0"/>
          </a:p>
          <a:p>
            <a:pPr lvl="1"/>
            <a:endParaRPr lang="es-US" sz="2400" dirty="0" smtClean="0"/>
          </a:p>
          <a:p>
            <a:endParaRPr lang="es-US" dirty="0"/>
          </a:p>
        </p:txBody>
      </p:sp>
      <p:sp>
        <p:nvSpPr>
          <p:cNvPr id="9"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32</a:t>
            </a:fld>
            <a:endParaRPr lang="es-US" sz="1200" dirty="0">
              <a:solidFill>
                <a:schemeClr val="tx1"/>
              </a:solidFill>
              <a:latin typeface="+mj-lt"/>
            </a:endParaRPr>
          </a:p>
        </p:txBody>
      </p:sp>
      <p:sp>
        <p:nvSpPr>
          <p:cNvPr id="4" name="Title 3"/>
          <p:cNvSpPr>
            <a:spLocks noGrp="1"/>
          </p:cNvSpPr>
          <p:nvPr>
            <p:ph type="title"/>
          </p:nvPr>
        </p:nvSpPr>
        <p:spPr/>
        <p:txBody>
          <a:bodyPr>
            <a:normAutofit/>
          </a:bodyPr>
          <a:lstStyle/>
          <a:p>
            <a:r>
              <a:rPr lang="en-US" sz="3600" dirty="0" smtClean="0"/>
              <a:t>Los Mercados y las personas con Medicare</a:t>
            </a:r>
            <a:endParaRPr lang="es-US" sz="3600" dirty="0"/>
          </a:p>
        </p:txBody>
      </p:sp>
    </p:spTree>
    <p:extLst>
      <p:ext uri="{BB962C8B-B14F-4D97-AF65-F5344CB8AC3E}">
        <p14:creationId xmlns:p14="http://schemas.microsoft.com/office/powerpoint/2010/main" val="3120693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Desde la cobertura hasta la atención</a:t>
            </a:r>
            <a:endParaRPr lang="es-US" dirty="0"/>
          </a:p>
        </p:txBody>
      </p:sp>
      <p:sp>
        <p:nvSpPr>
          <p:cNvPr id="11" name="TextBox 10"/>
          <p:cNvSpPr txBox="1"/>
          <p:nvPr/>
        </p:nvSpPr>
        <p:spPr>
          <a:xfrm>
            <a:off x="1613481" y="1312961"/>
            <a:ext cx="7300701" cy="1015663"/>
          </a:xfrm>
          <a:prstGeom prst="rect">
            <a:avLst/>
          </a:prstGeom>
          <a:noFill/>
        </p:spPr>
        <p:txBody>
          <a:bodyPr wrap="square" rtlCol="0">
            <a:spAutoFit/>
          </a:bodyPr>
          <a:lstStyle/>
          <a:p>
            <a:pPr algn="ctr"/>
            <a:r>
              <a:rPr lang="en-US" sz="2000" b="1" dirty="0" smtClean="0">
                <a:latin typeface="+mj-lt"/>
              </a:rPr>
              <a:t>Materiales escritos disponibles en inglés, español, coreano, chino, vietnamita, haitiano criollo, árabe y ruso. Además hay una versión para indígenas. </a:t>
            </a:r>
            <a:endParaRPr lang="es-US" sz="2000" b="1" dirty="0">
              <a:latin typeface="+mj-lt"/>
            </a:endParaRPr>
          </a:p>
        </p:txBody>
      </p:sp>
      <p:sp>
        <p:nvSpPr>
          <p:cNvPr id="12" name="TextBox 11"/>
          <p:cNvSpPr txBox="1"/>
          <p:nvPr/>
        </p:nvSpPr>
        <p:spPr>
          <a:xfrm>
            <a:off x="1828343" y="2353210"/>
            <a:ext cx="7315657" cy="369332"/>
          </a:xfrm>
          <a:prstGeom prst="rect">
            <a:avLst/>
          </a:prstGeom>
          <a:noFill/>
        </p:spPr>
        <p:txBody>
          <a:bodyPr wrap="none" rtlCol="0">
            <a:spAutoFit/>
          </a:bodyPr>
          <a:lstStyle/>
          <a:p>
            <a:r>
              <a:rPr lang="en-US" dirty="0" smtClean="0">
                <a:latin typeface="+mj-lt"/>
                <a:hlinkClick r:id="rId3"/>
              </a:rPr>
              <a:t>Marketplace.cms.gov/technical-assistance-resources/c2c.html#Resources</a:t>
            </a:r>
            <a:r>
              <a:rPr dirty="0" smtClean="0"/>
              <a:t> </a:t>
            </a:r>
            <a:endParaRPr lang="es-US" dirty="0">
              <a:latin typeface="+mj-lt"/>
            </a:endParaRPr>
          </a:p>
        </p:txBody>
      </p:sp>
      <p:pic>
        <p:nvPicPr>
          <p:cNvPr id="2" name="Picture 2" title="mage of From Coverage to Care Enrollment Toolkit"/>
          <p:cNvPicPr>
            <a:picLocks noChangeAspect="1" noChangeArrowheads="1"/>
          </p:cNvPicPr>
          <p:nvPr/>
        </p:nvPicPr>
        <p:blipFill rotWithShape="1">
          <a:blip r:embed="rId4">
            <a:extLst>
              <a:ext uri="{28A0092B-C50C-407E-A947-70E740481C1C}">
                <a14:useLocalDpi xmlns:a14="http://schemas.microsoft.com/office/drawing/2010/main" val="0"/>
              </a:ext>
            </a:extLst>
          </a:blip>
          <a:srcRect l="37500" t="15632" r="39701" b="28506"/>
          <a:stretch/>
        </p:blipFill>
        <p:spPr bwMode="auto">
          <a:xfrm>
            <a:off x="10511" y="1303675"/>
            <a:ext cx="1708502" cy="235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Gráfico que muestra ejemplos del folleto escrito Desde la cobertura hasta la atención&#1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762" y="3038260"/>
            <a:ext cx="1497438" cy="236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Gráfico que muestra ejemplos de los materiales escritos y videos Desde la cobertura hasta la atención que están disponibles en inglés y español.&#10;&#10;Incluye la URL Marketplace.cms.gov/c2c" title="Gráfico que muestra ejemplos de los materiales escritos y videos Desde la cobertura hasta la atención que están disponibles en inglés y españ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4876" y="3038261"/>
            <a:ext cx="7337425" cy="33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68264" y="5607982"/>
            <a:ext cx="3318536" cy="400110"/>
          </a:xfrm>
          <a:prstGeom prst="rect">
            <a:avLst/>
          </a:prstGeom>
          <a:noFill/>
        </p:spPr>
        <p:txBody>
          <a:bodyPr wrap="none" rtlCol="0">
            <a:spAutoFit/>
          </a:bodyPr>
          <a:lstStyle/>
          <a:p>
            <a:pPr algn="ctr"/>
            <a:r>
              <a:rPr lang="en-US" sz="2000" b="1" dirty="0" smtClean="0">
                <a:latin typeface="+mj-lt"/>
              </a:rPr>
              <a:t>Videos en inglés y español</a:t>
            </a:r>
            <a:endParaRPr lang="es-US" sz="2000" b="1" dirty="0">
              <a:latin typeface="+mj-lt"/>
              <a:ea typeface="+mj-ea"/>
              <a:cs typeface="+mj-cs"/>
            </a:endParaRPr>
          </a:p>
        </p:txBody>
      </p:sp>
      <p:sp>
        <p:nvSpPr>
          <p:cNvPr id="13" name="Date Placeholder 3"/>
          <p:cNvSpPr>
            <a:spLocks noGrp="1"/>
          </p:cNvSpPr>
          <p:nvPr>
            <p:ph type="dt" sz="half" idx="2"/>
          </p:nvPr>
        </p:nvSpPr>
        <p:spPr>
          <a:prstGeom prst="rect">
            <a:avLst/>
          </a:prstGeom>
        </p:spPr>
        <p:txBody>
          <a:bodyPr/>
          <a:lstStyle/>
          <a:p>
            <a:r>
              <a:rPr lang="en-US" dirty="0" smtClean="0">
                <a:latin typeface="+mj-lt"/>
              </a:rPr>
              <a:t>Marzo de 2016</a:t>
            </a:r>
            <a:endParaRPr lang="es-US" dirty="0">
              <a:latin typeface="+mj-lt"/>
            </a:endParaRPr>
          </a:p>
        </p:txBody>
      </p:sp>
      <p:sp>
        <p:nvSpPr>
          <p:cNvPr id="16"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pt-BR" dirty="0" smtClean="0">
                <a:latin typeface="+mj-lt"/>
              </a:rPr>
              <a:t>Mercado de Seguros Médicos 101 </a:t>
            </a:r>
            <a:endParaRPr lang="es-US" dirty="0">
              <a:latin typeface="+mj-lt"/>
            </a:endParaRPr>
          </a:p>
        </p:txBody>
      </p:sp>
      <p:sp>
        <p:nvSpPr>
          <p:cNvPr id="18" name="Slide Number Placeholder 7"/>
          <p:cNvSpPr>
            <a:spLocks noGrp="1"/>
          </p:cNvSpPr>
          <p:nvPr>
            <p:ph type="sldNum" sz="quarter" idx="4"/>
          </p:nvPr>
        </p:nvSpPr>
        <p:spPr/>
        <p:txBody>
          <a:bodyPr/>
          <a:lstStyle/>
          <a:p>
            <a:fld id="{4C7DC1E6-81B2-456F-AAD5-518541D82B07}" type="slidenum">
              <a:rPr lang="en-US" smtClean="0">
                <a:latin typeface="+mj-lt"/>
              </a:rPr>
              <a:pPr/>
              <a:t>33</a:t>
            </a:fld>
            <a:endParaRPr lang="es-US" dirty="0">
              <a:latin typeface="+mj-lt"/>
            </a:endParaRPr>
          </a:p>
        </p:txBody>
      </p:sp>
    </p:spTree>
    <p:extLst>
      <p:ext uri="{BB962C8B-B14F-4D97-AF65-F5344CB8AC3E}">
        <p14:creationId xmlns:p14="http://schemas.microsoft.com/office/powerpoint/2010/main" val="2976614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t>Marketplace.cms.gov</a:t>
            </a:r>
            <a:endParaRPr lang="es-US" dirty="0"/>
          </a:p>
        </p:txBody>
      </p:sp>
      <p:pic>
        <p:nvPicPr>
          <p:cNvPr id="2" name="Picture 1" descr="Gráfico de la página web Marketplace.cms.gov" title="Gráfico de la página web Marketplace.cms.gov"/>
          <p:cNvPicPr>
            <a:picLocks noChangeAspect="1"/>
          </p:cNvPicPr>
          <p:nvPr/>
        </p:nvPicPr>
        <p:blipFill rotWithShape="1">
          <a:blip r:embed="rId3"/>
          <a:srcRect l="21961" t="11974" r="23574" b="13026"/>
          <a:stretch/>
        </p:blipFill>
        <p:spPr>
          <a:xfrm>
            <a:off x="1371600" y="1229343"/>
            <a:ext cx="6743700" cy="5220929"/>
          </a:xfrm>
          <a:prstGeom prst="rect">
            <a:avLst/>
          </a:prstGeom>
        </p:spPr>
      </p:pic>
      <p:grpSp>
        <p:nvGrpSpPr>
          <p:cNvPr id="4" name="Group 3" descr="Captura de pantalla del sitio web Marketplace.cms.gov con la sección Difusión y educación resaltada" title="Captura de pantalla del sitio web Marketplace.cms.gov con la sección Difusión y educación resaltada"/>
          <p:cNvGrpSpPr/>
          <p:nvPr/>
        </p:nvGrpSpPr>
        <p:grpSpPr>
          <a:xfrm>
            <a:off x="152400" y="2787868"/>
            <a:ext cx="7300041" cy="2804516"/>
            <a:chOff x="240955" y="2825362"/>
            <a:chExt cx="4709430" cy="2076553"/>
          </a:xfrm>
        </p:grpSpPr>
        <p:sp>
          <p:nvSpPr>
            <p:cNvPr id="7" name="TextBox 6"/>
            <p:cNvSpPr txBox="1"/>
            <p:nvPr/>
          </p:nvSpPr>
          <p:spPr>
            <a:xfrm>
              <a:off x="240955" y="2825362"/>
              <a:ext cx="3517412" cy="683663"/>
            </a:xfrm>
            <a:prstGeom prst="rect">
              <a:avLst/>
            </a:prstGeom>
            <a:solidFill>
              <a:srgbClr val="3F6DA6"/>
            </a:solidFill>
            <a:ln>
              <a:solidFill>
                <a:prstClr val="black"/>
              </a:solidFill>
            </a:ln>
          </p:spPr>
          <p:txBody>
            <a:bodyPr wrap="square" rtlCol="0">
              <a:spAutoFit/>
            </a:bodyPr>
            <a:lstStyle/>
            <a:p>
              <a:r>
                <a:rPr lang="en-US" b="1" dirty="0">
                  <a:solidFill>
                    <a:schemeClr val="bg1"/>
                  </a:solidFill>
                  <a:latin typeface="+mj-lt"/>
                </a:rPr>
                <a:t>Obtenga los recursos más recientes que le ayudarán a presentar la solicitud, inscribirse y obtener cobertura en </a:t>
              </a:r>
              <a:r>
                <a:rPr lang="en-US" b="1" dirty="0" smtClean="0">
                  <a:solidFill>
                    <a:schemeClr val="bg1"/>
                  </a:solidFill>
                  <a:latin typeface="+mj-lt"/>
                </a:rPr>
                <a:t>CuidadoDeSalud.cms.gov</a:t>
              </a:r>
              <a:endParaRPr lang="es-US" b="1" dirty="0">
                <a:solidFill>
                  <a:schemeClr val="bg1"/>
                </a:solidFill>
                <a:latin typeface="+mj-lt"/>
              </a:endParaRPr>
            </a:p>
          </p:txBody>
        </p:sp>
        <p:sp>
          <p:nvSpPr>
            <p:cNvPr id="14" name="Oval 13" descr="círculo alrededor de “obtener capacitación” " title="círculo"/>
            <p:cNvSpPr/>
            <p:nvPr/>
          </p:nvSpPr>
          <p:spPr>
            <a:xfrm>
              <a:off x="3534570" y="4291833"/>
              <a:ext cx="1415815" cy="610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grpSp>
      <p:sp>
        <p:nvSpPr>
          <p:cNvPr id="11"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2"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3"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34</a:t>
            </a:fld>
            <a:endParaRPr lang="es-US" sz="1200" dirty="0">
              <a:solidFill>
                <a:schemeClr val="tx1"/>
              </a:solidFill>
              <a:latin typeface="+mj-lt"/>
            </a:endParaRPr>
          </a:p>
        </p:txBody>
      </p:sp>
    </p:spTree>
    <p:extLst>
      <p:ext uri="{BB962C8B-B14F-4D97-AF65-F5344CB8AC3E}">
        <p14:creationId xmlns:p14="http://schemas.microsoft.com/office/powerpoint/2010/main" val="3415502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dirty="0"/>
              <a:t/>
            </a:r>
            <a:br>
              <a:rPr dirty="0"/>
            </a:br>
            <a:r>
              <a:rPr lang="en-US" sz="4000" dirty="0" smtClean="0"/>
              <a:t>¿Desea obtener más información sobre el Mercado?</a:t>
            </a:r>
            <a:r>
              <a:rPr dirty="0"/>
              <a:t/>
            </a:r>
            <a:br>
              <a:rPr dirty="0"/>
            </a:br>
            <a:endParaRPr lang="es-US" sz="3600" dirty="0"/>
          </a:p>
        </p:txBody>
      </p:sp>
      <p:pic>
        <p:nvPicPr>
          <p:cNvPr id="4098" name="Picture 2" title="graphic of social media for the Marketplace"/>
          <p:cNvPicPr>
            <a:picLocks noChangeAspect="1" noChangeArrowheads="1"/>
          </p:cNvPicPr>
          <p:nvPr/>
        </p:nvPicPr>
        <p:blipFill rotWithShape="1">
          <a:blip r:embed="rId3">
            <a:extLst>
              <a:ext uri="{28A0092B-C50C-407E-A947-70E740481C1C}">
                <a14:useLocalDpi xmlns:a14="http://schemas.microsoft.com/office/drawing/2010/main" val="0"/>
              </a:ext>
            </a:extLst>
          </a:blip>
          <a:srcRect l="5560" t="49059" r="28750" b="36093"/>
          <a:stretch/>
        </p:blipFill>
        <p:spPr bwMode="auto">
          <a:xfrm>
            <a:off x="0" y="1186541"/>
            <a:ext cx="914400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81000" y="2057400"/>
            <a:ext cx="8382000" cy="4191000"/>
          </a:xfrm>
        </p:spPr>
        <p:txBody>
          <a:bodyPr>
            <a:normAutofit fontScale="77500" lnSpcReduction="20000"/>
          </a:bodyPr>
          <a:lstStyle/>
          <a:p>
            <a:pPr>
              <a:lnSpc>
                <a:spcPct val="120000"/>
              </a:lnSpc>
            </a:pPr>
            <a:r>
              <a:rPr lang="en-US" dirty="0" smtClean="0">
                <a:hlinkClick r:id="rId4"/>
              </a:rPr>
              <a:t>Twitter@HealthCareGov</a:t>
            </a:r>
            <a:r>
              <a:rPr dirty="0" smtClean="0"/>
              <a:t> </a:t>
            </a:r>
          </a:p>
          <a:p>
            <a:pPr>
              <a:lnSpc>
                <a:spcPct val="120000"/>
              </a:lnSpc>
            </a:pPr>
            <a:r>
              <a:rPr lang="en-US" dirty="0" smtClean="0">
                <a:hlinkClick r:id="rId5"/>
              </a:rPr>
              <a:t>Facebook.com/CuidadoDeSalud.gov?_rdr=p</a:t>
            </a:r>
            <a:endParaRPr lang="es-US" dirty="0" smtClean="0"/>
          </a:p>
          <a:p>
            <a:pPr>
              <a:lnSpc>
                <a:spcPct val="120000"/>
              </a:lnSpc>
            </a:pPr>
            <a:r>
              <a:rPr lang="en-US" dirty="0" smtClean="0">
                <a:hlinkClick r:id="rId6"/>
              </a:rPr>
              <a:t>YouTube.com/playlist?list=PLaV7m2-zFKpgZDNCz7rZ3Xx7q2cDmpAm7</a:t>
            </a:r>
            <a:r>
              <a:rPr dirty="0" smtClean="0"/>
              <a:t> </a:t>
            </a:r>
          </a:p>
          <a:p>
            <a:pPr>
              <a:lnSpc>
                <a:spcPct val="120000"/>
              </a:lnSpc>
              <a:spcBef>
                <a:spcPts val="600"/>
              </a:spcBef>
            </a:pPr>
            <a:r>
              <a:rPr dirty="0" smtClean="0"/>
              <a:t>Inscríbase en </a:t>
            </a:r>
            <a:r>
              <a:rPr lang="en-US" dirty="0" smtClean="0"/>
              <a:t>CuidadoDeSalud.gov</a:t>
            </a:r>
            <a:r>
              <a:rPr dirty="0" smtClean="0"/>
              <a:t>/subscribe para recibir alertas por correo electrónico y mensajes de texto</a:t>
            </a:r>
          </a:p>
          <a:p>
            <a:pPr lvl="1">
              <a:lnSpc>
                <a:spcPct val="120000"/>
              </a:lnSpc>
              <a:spcBef>
                <a:spcPts val="600"/>
              </a:spcBef>
            </a:pPr>
            <a:r>
              <a:rPr dirty="0" smtClean="0"/>
              <a:t>CuidadoDeSalud.gov en español</a:t>
            </a:r>
          </a:p>
          <a:p>
            <a:pPr>
              <a:lnSpc>
                <a:spcPct val="120000"/>
              </a:lnSpc>
              <a:spcBef>
                <a:spcPts val="600"/>
              </a:spcBef>
            </a:pPr>
            <a:r>
              <a:rPr dirty="0" smtClean="0"/>
              <a:t>Actualizaciones y recursos para organizaciones disponibles en </a:t>
            </a:r>
            <a:r>
              <a:rPr lang="en-US" dirty="0" smtClean="0"/>
              <a:t>CuidadoDeSalud</a:t>
            </a:r>
            <a:r>
              <a:rPr dirty="0" smtClean="0"/>
              <a:t>.cms.gov</a:t>
            </a:r>
          </a:p>
          <a:p>
            <a:pPr lvl="1"/>
            <a:endParaRPr lang="es-US" dirty="0"/>
          </a:p>
        </p:txBody>
      </p:sp>
      <p:sp>
        <p:nvSpPr>
          <p:cNvPr id="5" name="Date Placeholder 4"/>
          <p:cNvSpPr>
            <a:spLocks noGrp="1"/>
          </p:cNvSpPr>
          <p:nvPr>
            <p:ph type="dt" sz="half" idx="2"/>
          </p:nvPr>
        </p:nvSpPr>
        <p:spPr/>
        <p:txBody>
          <a:bodyPr/>
          <a:lstStyle/>
          <a:p>
            <a:r>
              <a:rPr lang="en-US" dirty="0" smtClean="0">
                <a:solidFill>
                  <a:prstClr val="black"/>
                </a:solidFill>
              </a:rPr>
              <a:t>Marzo de 2016</a:t>
            </a:r>
            <a:endParaRPr lang="es-US" dirty="0">
              <a:solidFill>
                <a:prstClr val="black"/>
              </a:solidFill>
            </a:endParaRPr>
          </a:p>
        </p:txBody>
      </p:sp>
      <p:sp>
        <p:nvSpPr>
          <p:cNvPr id="9"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pt-BR" dirty="0" smtClean="0">
                <a:solidFill>
                  <a:prstClr val="black"/>
                </a:solidFill>
              </a:rPr>
              <a:t>Mercado de Seguros Médicos 101 </a:t>
            </a:r>
            <a:endParaRPr lang="es-US" dirty="0">
              <a:solidFill>
                <a:prstClr val="black"/>
              </a:solidFill>
            </a:endParaRPr>
          </a:p>
        </p:txBody>
      </p:sp>
      <p:sp>
        <p:nvSpPr>
          <p:cNvPr id="8" name="Slide Number Placeholder 7"/>
          <p:cNvSpPr>
            <a:spLocks noGrp="1"/>
          </p:cNvSpPr>
          <p:nvPr>
            <p:ph type="sldNum" sz="quarter" idx="4"/>
          </p:nvPr>
        </p:nvSpPr>
        <p:spPr/>
        <p:txBody>
          <a:bodyPr/>
          <a:lstStyle/>
          <a:p>
            <a:fld id="{4C7DC1E6-81B2-456F-AAD5-518541D82B07}" type="slidenum">
              <a:rPr lang="en-US" smtClean="0">
                <a:solidFill>
                  <a:prstClr val="black"/>
                </a:solidFill>
              </a:rPr>
              <a:pPr/>
              <a:t>35</a:t>
            </a:fld>
            <a:endParaRPr lang="es-US" dirty="0">
              <a:solidFill>
                <a:prstClr val="black"/>
              </a:solidFill>
            </a:endParaRPr>
          </a:p>
        </p:txBody>
      </p:sp>
    </p:spTree>
    <p:extLst>
      <p:ext uri="{BB962C8B-B14F-4D97-AF65-F5344CB8AC3E}">
        <p14:creationId xmlns:p14="http://schemas.microsoft.com/office/powerpoint/2010/main" val="3388721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4968875"/>
          </a:xfrm>
        </p:spPr>
        <p:txBody>
          <a:bodyPr>
            <a:normAutofit fontScale="92500" lnSpcReduction="20000"/>
          </a:bodyPr>
          <a:lstStyle/>
          <a:p>
            <a:pPr>
              <a:lnSpc>
                <a:spcPct val="110000"/>
              </a:lnSpc>
              <a:spcBef>
                <a:spcPts val="600"/>
              </a:spcBef>
            </a:pPr>
            <a:r>
              <a:rPr lang="en-US" sz="2400" dirty="0" smtClean="0"/>
              <a:t>Un Mercado </a:t>
            </a:r>
            <a:r>
              <a:rPr lang="en-US" sz="2400" dirty="0" smtClean="0"/>
              <a:t>es una manera para que las personas y familias que califican encuentren y compren un seguro médico</a:t>
            </a:r>
          </a:p>
          <a:p>
            <a:pPr lvl="1">
              <a:lnSpc>
                <a:spcPct val="110000"/>
              </a:lnSpc>
              <a:spcBef>
                <a:spcPts val="600"/>
              </a:spcBef>
            </a:pPr>
            <a:r>
              <a:rPr lang="en-US" sz="2400" dirty="0" smtClean="0"/>
              <a:t>Usted puede inscribirse o cambiar de plan durante un Período </a:t>
            </a:r>
            <a:r>
              <a:rPr lang="en-US" sz="2400" dirty="0" smtClean="0"/>
              <a:t>Especial </a:t>
            </a:r>
            <a:r>
              <a:rPr lang="en-US" sz="2400" dirty="0" smtClean="0"/>
              <a:t>de Inscripción si tiene determinados eventos de vida que califiquen</a:t>
            </a:r>
            <a:endParaRPr lang="es-US" sz="2400" dirty="0"/>
          </a:p>
          <a:p>
            <a:pPr>
              <a:lnSpc>
                <a:spcPct val="110000"/>
              </a:lnSpc>
              <a:spcBef>
                <a:spcPts val="600"/>
              </a:spcBef>
            </a:pPr>
            <a:r>
              <a:rPr lang="en-US" sz="2400" dirty="0" smtClean="0"/>
              <a:t>Los pequeños empleadores elegibles pueden brindar cobertura a sus empleados a través del SHOP</a:t>
            </a:r>
            <a:endParaRPr lang="es-US" sz="2400" dirty="0"/>
          </a:p>
          <a:p>
            <a:pPr>
              <a:lnSpc>
                <a:spcPct val="110000"/>
              </a:lnSpc>
              <a:spcBef>
                <a:spcPts val="600"/>
              </a:spcBef>
            </a:pPr>
            <a:r>
              <a:rPr lang="en-US" sz="2400" dirty="0" smtClean="0"/>
              <a:t>Los estados tienen la flexibilidad para establecer sus propios Mercados</a:t>
            </a:r>
            <a:endParaRPr lang="es-US" sz="2400" dirty="0"/>
          </a:p>
          <a:p>
            <a:pPr>
              <a:lnSpc>
                <a:spcPct val="110000"/>
              </a:lnSpc>
              <a:spcBef>
                <a:spcPts val="600"/>
              </a:spcBef>
            </a:pPr>
            <a:r>
              <a:rPr lang="en-US" sz="2400" dirty="0" smtClean="0"/>
              <a:t>Las personas y familias pueden ser elegibles para costos reducidos en sus primas mensuales y gastos de su bolsillo</a:t>
            </a:r>
          </a:p>
          <a:p>
            <a:pPr>
              <a:lnSpc>
                <a:spcPct val="110000"/>
              </a:lnSpc>
              <a:spcBef>
                <a:spcPts val="600"/>
              </a:spcBef>
            </a:pPr>
            <a:r>
              <a:rPr lang="en-US" sz="2400" dirty="0" smtClean="0"/>
              <a:t>Hay ayuda disponible </a:t>
            </a:r>
            <a:endParaRPr lang="es-US" sz="2400" dirty="0" smtClean="0"/>
          </a:p>
          <a:p>
            <a:pPr>
              <a:lnSpc>
                <a:spcPct val="110000"/>
              </a:lnSpc>
              <a:spcBef>
                <a:spcPts val="600"/>
              </a:spcBef>
            </a:pPr>
            <a:r>
              <a:rPr lang="en-US" sz="2400" dirty="0" smtClean="0"/>
              <a:t>Si no está de acuerdo con una decisión tomada por un Mercado, puede presentar una apelación</a:t>
            </a:r>
            <a:endParaRPr lang="es-US" sz="2400" dirty="0"/>
          </a:p>
        </p:txBody>
      </p:sp>
      <p:sp>
        <p:nvSpPr>
          <p:cNvPr id="8"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36</a:t>
            </a:fld>
            <a:endParaRPr lang="es-US" sz="1200" dirty="0">
              <a:solidFill>
                <a:schemeClr val="tx1"/>
              </a:solidFill>
              <a:latin typeface="+mj-lt"/>
            </a:endParaRPr>
          </a:p>
        </p:txBody>
      </p:sp>
      <p:sp>
        <p:nvSpPr>
          <p:cNvPr id="5" name="Title 4"/>
          <p:cNvSpPr>
            <a:spLocks noGrp="1"/>
          </p:cNvSpPr>
          <p:nvPr>
            <p:ph type="title"/>
          </p:nvPr>
        </p:nvSpPr>
        <p:spPr/>
        <p:txBody>
          <a:bodyPr>
            <a:normAutofit/>
          </a:bodyPr>
          <a:lstStyle/>
          <a:p>
            <a:r>
              <a:rPr dirty="0" smtClean="0"/>
              <a:t>Puntos clave para recordar</a:t>
            </a:r>
            <a:endParaRPr lang="es-US" dirty="0"/>
          </a:p>
        </p:txBody>
      </p:sp>
    </p:spTree>
    <p:extLst>
      <p:ext uri="{BB962C8B-B14F-4D97-AF65-F5344CB8AC3E}">
        <p14:creationId xmlns:p14="http://schemas.microsoft.com/office/powerpoint/2010/main" val="1576766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latin typeface="Calibri" pitchFamily="34" charset="0"/>
              </a:rPr>
              <a:t>Usa un proceso para determinar la elegibilidad para</a:t>
            </a:r>
          </a:p>
          <a:p>
            <a:pPr lvl="1"/>
            <a:r>
              <a:rPr lang="en-US" dirty="0">
                <a:latin typeface="Calibri" pitchFamily="34" charset="0"/>
              </a:rPr>
              <a:t>Planes </a:t>
            </a:r>
            <a:r>
              <a:rPr lang="en-US" dirty="0" smtClean="0">
                <a:latin typeface="Calibri" pitchFamily="34" charset="0"/>
              </a:rPr>
              <a:t>medicos calificados </a:t>
            </a:r>
            <a:r>
              <a:rPr lang="en-US" dirty="0">
                <a:latin typeface="Calibri" pitchFamily="34" charset="0"/>
              </a:rPr>
              <a:t>a través de los Mercados</a:t>
            </a:r>
          </a:p>
          <a:p>
            <a:pPr lvl="2"/>
            <a:r>
              <a:rPr lang="en-US" dirty="0" smtClean="0">
                <a:latin typeface="Calibri" pitchFamily="34" charset="0"/>
              </a:rPr>
              <a:t>Créditos fiscales para las primas para reducir los costos mensuales</a:t>
            </a:r>
          </a:p>
          <a:p>
            <a:pPr lvl="2"/>
            <a:r>
              <a:rPr lang="en-US" dirty="0" smtClean="0">
                <a:latin typeface="Calibri" pitchFamily="34" charset="0"/>
              </a:rPr>
              <a:t>Reducción de Costos Compartidos</a:t>
            </a:r>
          </a:p>
          <a:p>
            <a:pPr lvl="1"/>
            <a:r>
              <a:rPr lang="en-US" dirty="0" smtClean="0">
                <a:latin typeface="Calibri" pitchFamily="34" charset="0"/>
              </a:rPr>
              <a:t>Medicaid</a:t>
            </a:r>
          </a:p>
          <a:p>
            <a:pPr lvl="1"/>
            <a:r>
              <a:rPr lang="en-US" dirty="0" smtClean="0">
                <a:latin typeface="Calibri" pitchFamily="34" charset="0"/>
              </a:rPr>
              <a:t>Programa de Seguro Médico para Niños (CHIP) </a:t>
            </a:r>
          </a:p>
          <a:p>
            <a:r>
              <a:rPr dirty="0" smtClean="0"/>
              <a:t>Ofrece una selección de planes y niveles de cobertura</a:t>
            </a:r>
          </a:p>
          <a:p>
            <a:r>
              <a:rPr dirty="0" smtClean="0"/>
              <a:t>Las compañías de seguros compiten por el negocio</a:t>
            </a:r>
          </a:p>
        </p:txBody>
      </p:sp>
      <p:sp>
        <p:nvSpPr>
          <p:cNvPr id="9"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4</a:t>
            </a:fld>
            <a:endParaRPr lang="es-US" sz="1200" dirty="0">
              <a:solidFill>
                <a:schemeClr val="tx1"/>
              </a:solidFill>
              <a:latin typeface="+mj-lt"/>
            </a:endParaRPr>
          </a:p>
        </p:txBody>
      </p:sp>
      <p:sp>
        <p:nvSpPr>
          <p:cNvPr id="3" name="Title 2"/>
          <p:cNvSpPr>
            <a:spLocks noGrp="1"/>
          </p:cNvSpPr>
          <p:nvPr>
            <p:ph type="title"/>
          </p:nvPr>
        </p:nvSpPr>
        <p:spPr/>
        <p:txBody>
          <a:bodyPr>
            <a:noAutofit/>
          </a:bodyPr>
          <a:lstStyle/>
          <a:p>
            <a:pPr algn="ctr"/>
            <a:r>
              <a:rPr lang="en-US" sz="3600" dirty="0" smtClean="0">
                <a:solidFill>
                  <a:schemeClr val="tx1"/>
                </a:solidFill>
                <a:effectLst/>
                <a:latin typeface="Calibri" pitchFamily="34" charset="0"/>
              </a:rPr>
              <a:t>Cómo funciona el Mercado de Seguros Médicos</a:t>
            </a:r>
            <a:endParaRPr lang="es-US" sz="3600" b="0" dirty="0">
              <a:solidFill>
                <a:schemeClr val="tx1"/>
              </a:solidFill>
              <a:effectLst/>
              <a:latin typeface="Calibri" pitchFamily="34" charset="0"/>
              <a:cs typeface="Calibri" pitchFamily="34" charset="0"/>
            </a:endParaRPr>
          </a:p>
        </p:txBody>
      </p:sp>
    </p:spTree>
    <p:extLst>
      <p:ext uri="{BB962C8B-B14F-4D97-AF65-F5344CB8AC3E}">
        <p14:creationId xmlns:p14="http://schemas.microsoft.com/office/powerpoint/2010/main" val="300718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US" sz="3600" dirty="0" smtClean="0">
                <a:effectLst/>
                <a:latin typeface="Calibri" pitchFamily="34" charset="0"/>
              </a:rPr>
              <a:t>Establecimiento del Mercado</a:t>
            </a:r>
            <a:endParaRPr lang="es-US" sz="3600" dirty="0">
              <a:effectLst/>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lvl="0"/>
            <a:r>
              <a:rPr lang="en-US" sz="3200" dirty="0"/>
              <a:t>Cada estado puede decidir </a:t>
            </a:r>
          </a:p>
          <a:p>
            <a:pPr lvl="1"/>
            <a:r>
              <a:rPr lang="en-US" sz="2800" dirty="0"/>
              <a:t>Crear y administrar un Mercado estatal</a:t>
            </a:r>
          </a:p>
          <a:p>
            <a:pPr lvl="1"/>
            <a:r>
              <a:rPr lang="en-US" sz="2800" dirty="0"/>
              <a:t>Tener un Mercado operado por el gobierno federal (Mercado facilitado por el gobierno federal)</a:t>
            </a:r>
            <a:endParaRPr lang="es-US" sz="2800" dirty="0"/>
          </a:p>
          <a:p>
            <a:pPr lvl="1"/>
            <a:r>
              <a:rPr lang="en-US" sz="2800" dirty="0"/>
              <a:t>Participar activamente con el gobierno federal para operar determinadas funciones del Mercado (Mercado de alianza estatal)</a:t>
            </a:r>
            <a:r>
              <a:rPr lang="en-US" sz="1600" dirty="0"/>
              <a:t> </a:t>
            </a:r>
            <a:endParaRPr lang="es-US" sz="2800" dirty="0"/>
          </a:p>
        </p:txBody>
      </p:sp>
      <p:sp>
        <p:nvSpPr>
          <p:cNvPr id="8"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9"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5</a:t>
            </a:fld>
            <a:endParaRPr lang="es-US" sz="1200" dirty="0">
              <a:solidFill>
                <a:schemeClr val="tx1"/>
              </a:solidFill>
              <a:latin typeface="+mj-lt"/>
            </a:endParaRPr>
          </a:p>
        </p:txBody>
      </p:sp>
    </p:spTree>
    <p:extLst>
      <p:ext uri="{BB962C8B-B14F-4D97-AF65-F5344CB8AC3E}">
        <p14:creationId xmlns:p14="http://schemas.microsoft.com/office/powerpoint/2010/main" val="1939785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Bef>
                <a:spcPts val="600"/>
              </a:spcBef>
            </a:pPr>
            <a:r>
              <a:rPr lang="en-US" dirty="0" smtClean="0">
                <a:latin typeface="Calibri" pitchFamily="34" charset="0"/>
              </a:rPr>
              <a:t>Un QHP</a:t>
            </a:r>
          </a:p>
          <a:p>
            <a:pPr marL="685800" lvl="1"/>
            <a:r>
              <a:rPr dirty="0" smtClean="0"/>
              <a:t>Es ofrecido a través del Mercado por un asegurador </a:t>
            </a:r>
            <a:r>
              <a:rPr dirty="0"/>
              <a:t>que está autorizado por el estado y </a:t>
            </a:r>
            <a:r>
              <a:rPr lang="en-US" dirty="0" smtClean="0"/>
              <a:t>tiene buena reputación</a:t>
            </a:r>
            <a:endParaRPr dirty="0"/>
          </a:p>
          <a:p>
            <a:pPr marL="685800" lvl="1">
              <a:spcBef>
                <a:spcPts val="600"/>
              </a:spcBef>
            </a:pPr>
            <a:r>
              <a:rPr dirty="0" smtClean="0"/>
              <a:t>Cubre los beneficios de salud esenciales</a:t>
            </a:r>
            <a:endParaRPr lang="es-US" dirty="0"/>
          </a:p>
          <a:p>
            <a:pPr marL="685800" lvl="1">
              <a:spcBef>
                <a:spcPts val="600"/>
              </a:spcBef>
            </a:pPr>
            <a:r>
              <a:rPr dirty="0" smtClean="0"/>
              <a:t>Es ofrecido por un asegurador que ofrece al menos un plan en la categoría “Plata” y uno en la categoría “Oro” de valor actuarial</a:t>
            </a:r>
            <a:endParaRPr lang="es-US" dirty="0"/>
          </a:p>
          <a:p>
            <a:pPr marL="685800" lvl="1">
              <a:spcBef>
                <a:spcPts val="600"/>
              </a:spcBef>
            </a:pPr>
            <a:r>
              <a:rPr dirty="0" smtClean="0"/>
              <a:t>Cobra la misma prima independientemente de si se ofrece a través </a:t>
            </a:r>
            <a:r>
              <a:rPr lang="en-US" dirty="0" smtClean="0"/>
              <a:t>o fuera </a:t>
            </a:r>
            <a:r>
              <a:rPr dirty="0" smtClean="0"/>
              <a:t>de</a:t>
            </a:r>
            <a:r>
              <a:rPr lang="en-US" dirty="0" smtClean="0"/>
              <a:t>l</a:t>
            </a:r>
            <a:r>
              <a:rPr dirty="0" smtClean="0"/>
              <a:t> Mercado</a:t>
            </a:r>
            <a:endParaRPr lang="es-US" dirty="0"/>
          </a:p>
        </p:txBody>
      </p:sp>
      <p:sp>
        <p:nvSpPr>
          <p:cNvPr id="8" name="Date Placeholder 1"/>
          <p:cNvSpPr>
            <a:spLocks noGrp="1"/>
          </p:cNvSpPr>
          <p:nvPr>
            <p:ph type="dt" sz="half" idx="2"/>
          </p:nvPr>
        </p:nvSpPr>
        <p:spPr>
          <a:prstGeom prst="rect">
            <a:avLst/>
          </a:prstGeom>
        </p:spPr>
        <p:txBody>
          <a:bodyPr/>
          <a:lstStyle/>
          <a:p>
            <a:r>
              <a:rPr lang="en-US" sz="1200" dirty="0" smtClean="0">
                <a:latin typeface="+mj-lt"/>
              </a:rPr>
              <a:t>Marzo de 2016</a:t>
            </a:r>
            <a:endParaRPr lang="es-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6</a:t>
            </a:fld>
            <a:endParaRPr lang="es-US" sz="1200" dirty="0">
              <a:solidFill>
                <a:schemeClr val="tx1"/>
              </a:solidFill>
              <a:latin typeface="+mj-lt"/>
            </a:endParaRPr>
          </a:p>
        </p:txBody>
      </p:sp>
      <p:sp>
        <p:nvSpPr>
          <p:cNvPr id="3" name="Title 2"/>
          <p:cNvSpPr>
            <a:spLocks noGrp="1"/>
          </p:cNvSpPr>
          <p:nvPr>
            <p:ph type="title"/>
          </p:nvPr>
        </p:nvSpPr>
        <p:spPr/>
        <p:txBody>
          <a:bodyPr>
            <a:normAutofit/>
          </a:bodyPr>
          <a:lstStyle/>
          <a:p>
            <a:r>
              <a:rPr dirty="0" smtClean="0"/>
              <a:t>Planes </a:t>
            </a:r>
            <a:r>
              <a:rPr lang="en-US" dirty="0" smtClean="0"/>
              <a:t>médicos </a:t>
            </a:r>
            <a:r>
              <a:rPr dirty="0" smtClean="0"/>
              <a:t>calificados</a:t>
            </a:r>
            <a:r>
              <a:rPr lang="en-US" dirty="0" smtClean="0">
                <a:solidFill>
                  <a:schemeClr val="tx1"/>
                </a:solidFill>
                <a:latin typeface="Calibri" pitchFamily="34" charset="0"/>
              </a:rPr>
              <a:t> (</a:t>
            </a:r>
            <a:r>
              <a:rPr lang="en-US" dirty="0" smtClean="0">
                <a:latin typeface="Calibri" pitchFamily="34" charset="0"/>
              </a:rPr>
              <a:t>QHP</a:t>
            </a:r>
            <a:r>
              <a:rPr lang="en-US" dirty="0" smtClean="0">
                <a:solidFill>
                  <a:schemeClr val="tx1"/>
                </a:solidFill>
                <a:latin typeface="Calibri" pitchFamily="34" charset="0"/>
              </a:rPr>
              <a:t>)</a:t>
            </a:r>
            <a:endParaRPr lang="es-US" dirty="0">
              <a:solidFill>
                <a:schemeClr val="tx1"/>
              </a:solidFill>
            </a:endParaRPr>
          </a:p>
        </p:txBody>
      </p:sp>
    </p:spTree>
    <p:extLst>
      <p:ext uri="{BB962C8B-B14F-4D97-AF65-F5344CB8AC3E}">
        <p14:creationId xmlns:p14="http://schemas.microsoft.com/office/powerpoint/2010/main" val="3445370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pc="-30" dirty="0" smtClean="0"/>
              <a:t>Los planes médicos calificados cubren beneficios de salud esenciales</a:t>
            </a:r>
            <a:endParaRPr lang="es-US" dirty="0"/>
          </a:p>
        </p:txBody>
      </p:sp>
      <p:sp>
        <p:nvSpPr>
          <p:cNvPr id="2" name="TextBox 1"/>
          <p:cNvSpPr txBox="1"/>
          <p:nvPr/>
        </p:nvSpPr>
        <p:spPr>
          <a:xfrm>
            <a:off x="304800" y="1368295"/>
            <a:ext cx="8610600" cy="4657685"/>
          </a:xfrm>
          <a:prstGeom prst="rect">
            <a:avLst/>
          </a:prstGeom>
          <a:noFill/>
        </p:spPr>
        <p:txBody>
          <a:bodyPr wrap="square" rtlCol="0">
            <a:spAutoFit/>
          </a:bodyPr>
          <a:lstStyle/>
          <a:p>
            <a:pPr marL="342900" indent="-342900">
              <a:buFont typeface="Wingdings" pitchFamily="2" charset="2"/>
              <a:buChar char="§"/>
            </a:pPr>
            <a:r>
              <a:rPr lang="en-US" sz="2000" spc="-30" dirty="0" smtClean="0">
                <a:latin typeface="+mj-lt"/>
              </a:rPr>
              <a:t>Los beneficios esenciales incluyen al menos las siguientes 10 categorías</a:t>
            </a:r>
          </a:p>
          <a:p>
            <a:pPr marL="742950" lvl="1" indent="-285750">
              <a:spcBef>
                <a:spcPts val="200"/>
              </a:spcBef>
              <a:buFont typeface="Arial" pitchFamily="34" charset="0"/>
              <a:buChar char="•"/>
            </a:pPr>
            <a:r>
              <a:rPr lang="en-US" sz="2000" dirty="0">
                <a:latin typeface="+mj-lt"/>
              </a:rPr>
              <a:t>Servicios para pacientes ambulatorios</a:t>
            </a:r>
          </a:p>
          <a:p>
            <a:pPr marL="742950" lvl="1" indent="-285750">
              <a:spcBef>
                <a:spcPts val="200"/>
              </a:spcBef>
              <a:buFont typeface="Arial" pitchFamily="34" charset="0"/>
              <a:buChar char="•"/>
            </a:pPr>
            <a:r>
              <a:rPr lang="en-US" sz="2000" dirty="0">
                <a:latin typeface="+mj-lt"/>
              </a:rPr>
              <a:t>Servicios de emergencia</a:t>
            </a:r>
          </a:p>
          <a:p>
            <a:pPr marL="742950" lvl="1" indent="-285750">
              <a:spcBef>
                <a:spcPts val="200"/>
              </a:spcBef>
              <a:buFont typeface="Arial" pitchFamily="34" charset="0"/>
              <a:buChar char="•"/>
            </a:pPr>
            <a:r>
              <a:rPr lang="en-US" sz="2000" dirty="0">
                <a:latin typeface="+mj-lt"/>
              </a:rPr>
              <a:t>Hospitalización</a:t>
            </a:r>
          </a:p>
          <a:p>
            <a:pPr marL="742950" lvl="1" indent="-285750">
              <a:spcBef>
                <a:spcPts val="200"/>
              </a:spcBef>
              <a:buFont typeface="Arial" pitchFamily="34" charset="0"/>
              <a:buChar char="•"/>
            </a:pPr>
            <a:r>
              <a:rPr lang="en-US" sz="2000" dirty="0">
                <a:latin typeface="+mj-lt"/>
              </a:rPr>
              <a:t>Atención por maternidad y a recién nacidos</a:t>
            </a:r>
          </a:p>
          <a:p>
            <a:pPr marL="742950" lvl="1" indent="-285750">
              <a:spcBef>
                <a:spcPts val="200"/>
              </a:spcBef>
              <a:buFont typeface="Arial" pitchFamily="34" charset="0"/>
              <a:buChar char="•"/>
            </a:pPr>
            <a:r>
              <a:rPr lang="en-US" sz="2000" dirty="0">
                <a:latin typeface="+mj-lt"/>
              </a:rPr>
              <a:t>Servicios de atención mental y trastornos de consumo de sustancias, incluido tratamiento de salud del comportamiento</a:t>
            </a:r>
          </a:p>
          <a:p>
            <a:pPr marL="742950" lvl="1" indent="-285750">
              <a:spcBef>
                <a:spcPts val="200"/>
              </a:spcBef>
              <a:buFont typeface="Arial" pitchFamily="34" charset="0"/>
              <a:buChar char="•"/>
            </a:pPr>
            <a:r>
              <a:rPr lang="en-US" sz="2000" dirty="0">
                <a:latin typeface="+mj-lt"/>
              </a:rPr>
              <a:t>Medicamentos por recetas</a:t>
            </a:r>
          </a:p>
          <a:p>
            <a:pPr marL="742950" lvl="1" indent="-285750">
              <a:spcBef>
                <a:spcPts val="200"/>
              </a:spcBef>
              <a:buFont typeface="Arial" pitchFamily="34" charset="0"/>
              <a:buChar char="•"/>
            </a:pPr>
            <a:r>
              <a:rPr lang="en-US" sz="2000" dirty="0">
                <a:latin typeface="+mj-lt"/>
              </a:rPr>
              <a:t>Servicios y dispositivos para rehabilitación y habilitación</a:t>
            </a:r>
          </a:p>
          <a:p>
            <a:pPr marL="742950" lvl="1" indent="-285750">
              <a:spcBef>
                <a:spcPts val="200"/>
              </a:spcBef>
              <a:buFont typeface="Arial" pitchFamily="34" charset="0"/>
              <a:buChar char="•"/>
            </a:pPr>
            <a:r>
              <a:rPr lang="en-US" sz="2000" dirty="0">
                <a:latin typeface="+mj-lt"/>
              </a:rPr>
              <a:t>Servicios de laboratorio</a:t>
            </a:r>
          </a:p>
          <a:p>
            <a:pPr marL="742950" lvl="1" indent="-285750">
              <a:spcBef>
                <a:spcPts val="200"/>
              </a:spcBef>
              <a:buFont typeface="Arial" pitchFamily="34" charset="0"/>
              <a:buChar char="•"/>
            </a:pPr>
            <a:r>
              <a:rPr lang="en-US" sz="2000" dirty="0">
                <a:latin typeface="+mj-lt"/>
              </a:rPr>
              <a:t>Servicios de prevención y bienestar y manejo de enfermedades crónicas</a:t>
            </a:r>
          </a:p>
          <a:p>
            <a:pPr marL="742950" lvl="1" indent="-285750">
              <a:spcBef>
                <a:spcPts val="200"/>
              </a:spcBef>
              <a:buFont typeface="Arial" pitchFamily="34" charset="0"/>
              <a:buChar char="•"/>
            </a:pPr>
            <a:r>
              <a:rPr lang="en-US" sz="2000" dirty="0">
                <a:latin typeface="+mj-lt"/>
              </a:rPr>
              <a:t>Servicios pediátricos, incluida atención </a:t>
            </a:r>
            <a:r>
              <a:rPr lang="en-US" sz="2000" dirty="0" smtClean="0">
                <a:latin typeface="+mj-lt"/>
              </a:rPr>
              <a:t>dental </a:t>
            </a:r>
            <a:r>
              <a:rPr lang="en-US" sz="2000" dirty="0">
                <a:latin typeface="+mj-lt"/>
              </a:rPr>
              <a:t>y de la vista (los servicios pediátricos de atención </a:t>
            </a:r>
            <a:r>
              <a:rPr lang="en-US" sz="2000" dirty="0" smtClean="0">
                <a:latin typeface="+mj-lt"/>
              </a:rPr>
              <a:t>dental </a:t>
            </a:r>
            <a:r>
              <a:rPr lang="en-US" sz="2000" dirty="0">
                <a:latin typeface="+mj-lt"/>
              </a:rPr>
              <a:t>pueden ser proporcionados por un plan independiente)</a:t>
            </a:r>
            <a:endParaRPr lang="es-US" sz="2000" dirty="0">
              <a:latin typeface="+mj-lt"/>
              <a:cs typeface="Calibri" pitchFamily="34" charset="0"/>
            </a:endParaRPr>
          </a:p>
        </p:txBody>
      </p:sp>
      <p:pic>
        <p:nvPicPr>
          <p:cNvPr id="2050" name="Picture 2" descr="Gráfico que muestra tres planes: Plan A, Plan B y Plan C" title="Gráfico que muestra modelos de planes"/>
          <p:cNvPicPr>
            <a:picLocks noChangeAspect="1" noChangeArrowheads="1"/>
          </p:cNvPicPr>
          <p:nvPr/>
        </p:nvPicPr>
        <p:blipFill rotWithShape="1">
          <a:blip r:embed="rId3">
            <a:extLst>
              <a:ext uri="{28A0092B-C50C-407E-A947-70E740481C1C}">
                <a14:useLocalDpi xmlns:a14="http://schemas.microsoft.com/office/drawing/2010/main" val="0"/>
              </a:ext>
            </a:extLst>
          </a:blip>
          <a:srcRect l="55058" t="14734" r="9800" b="34275"/>
          <a:stretch/>
        </p:blipFill>
        <p:spPr bwMode="auto">
          <a:xfrm>
            <a:off x="7180386" y="1676400"/>
            <a:ext cx="1506414" cy="1447800"/>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1"/>
          <p:cNvSpPr>
            <a:spLocks noGrp="1"/>
          </p:cNvSpPr>
          <p:nvPr>
            <p:ph type="dt" sz="half" idx="2"/>
          </p:nvPr>
        </p:nvSpPr>
        <p:spPr>
          <a:xfrm>
            <a:off x="457200" y="6340475"/>
            <a:ext cx="2133600" cy="365125"/>
          </a:xfrm>
          <a:prstGeom prst="rect">
            <a:avLst/>
          </a:prstGeom>
        </p:spPr>
        <p:txBody>
          <a:bodyPr/>
          <a:lstStyle/>
          <a:p>
            <a:r>
              <a:rPr lang="en-US" sz="1200" dirty="0" smtClean="0">
                <a:latin typeface="+mj-lt"/>
              </a:rPr>
              <a:t>Marzo de 2016</a:t>
            </a:r>
            <a:endParaRPr lang="es-US" sz="1200" dirty="0">
              <a:latin typeface="+mj-lt"/>
            </a:endParaRPr>
          </a:p>
        </p:txBody>
      </p:sp>
      <p:sp>
        <p:nvSpPr>
          <p:cNvPr id="12" name="Footer Placeholder 2"/>
          <p:cNvSpPr>
            <a:spLocks noGrp="1"/>
          </p:cNvSpPr>
          <p:nvPr>
            <p:ph type="ftr" sz="quarter" idx="3"/>
          </p:nvPr>
        </p:nvSpPr>
        <p:spPr>
          <a:xfrm>
            <a:off x="2590800" y="6340475"/>
            <a:ext cx="3962400" cy="365125"/>
          </a:xfrm>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3" name="Slide Number Placeholder 3"/>
          <p:cNvSpPr>
            <a:spLocks noGrp="1"/>
          </p:cNvSpPr>
          <p:nvPr>
            <p:ph type="sldNum" sz="quarter" idx="4"/>
          </p:nvPr>
        </p:nvSpPr>
        <p:spPr>
          <a:xfrm>
            <a:off x="6553200" y="6340475"/>
            <a:ext cx="2133600" cy="365125"/>
          </a:xfrm>
          <a:prstGeom prst="rect">
            <a:avLst/>
          </a:prstGeom>
        </p:spPr>
        <p:txBody>
          <a:bodyPr/>
          <a:lstStyle/>
          <a:p>
            <a:pPr algn="r"/>
            <a:r>
              <a:rPr lang="en-US" sz="1200" dirty="0" smtClean="0">
                <a:solidFill>
                  <a:schemeClr val="tx1"/>
                </a:solidFill>
                <a:latin typeface="+mj-lt"/>
              </a:rPr>
              <a:t>7</a:t>
            </a:r>
            <a:endParaRPr lang="es-US" sz="1200" dirty="0">
              <a:solidFill>
                <a:schemeClr val="tx1"/>
              </a:solidFill>
              <a:latin typeface="+mj-lt"/>
            </a:endParaRPr>
          </a:p>
        </p:txBody>
      </p:sp>
    </p:spTree>
    <p:extLst>
      <p:ext uri="{BB962C8B-B14F-4D97-AF65-F5344CB8AC3E}">
        <p14:creationId xmlns:p14="http://schemas.microsoft.com/office/powerpoint/2010/main" val="3221944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smtClean="0">
                <a:effectLst/>
                <a:latin typeface="Calibri" pitchFamily="34" charset="0"/>
              </a:rPr>
              <a:t>Categorías de planes médicos</a:t>
            </a:r>
            <a:endParaRPr lang="es-US" sz="3600" dirty="0">
              <a:solidFill>
                <a:srgbClr val="FF0000"/>
              </a:solidFill>
              <a:effectLst/>
              <a:latin typeface="Calibri" pitchFamily="34" charset="0"/>
              <a:cs typeface="Calibri" pitchFamily="34" charset="0"/>
            </a:endParaRPr>
          </a:p>
        </p:txBody>
      </p:sp>
      <p:sp>
        <p:nvSpPr>
          <p:cNvPr id="10" name="TextBox 9"/>
          <p:cNvSpPr txBox="1"/>
          <p:nvPr/>
        </p:nvSpPr>
        <p:spPr>
          <a:xfrm>
            <a:off x="762000" y="1510933"/>
            <a:ext cx="3581400" cy="707886"/>
          </a:xfrm>
          <a:prstGeom prst="rect">
            <a:avLst/>
          </a:prstGeom>
          <a:noFill/>
        </p:spPr>
        <p:txBody>
          <a:bodyPr wrap="square" rtlCol="0">
            <a:spAutoFit/>
          </a:bodyPr>
          <a:lstStyle/>
          <a:p>
            <a:r>
              <a:rPr lang="en-US" sz="2000" b="1" dirty="0" smtClean="0">
                <a:latin typeface="+mj-lt"/>
              </a:rPr>
              <a:t>Primas más bajas</a:t>
            </a:r>
          </a:p>
          <a:p>
            <a:r>
              <a:rPr lang="en-US" sz="2000" b="1" dirty="0" smtClean="0">
                <a:latin typeface="+mj-lt"/>
              </a:rPr>
              <a:t>Costos de su bolsillo más altos</a:t>
            </a:r>
            <a:endParaRPr lang="es-US" sz="2000" b="1" dirty="0">
              <a:latin typeface="+mj-lt"/>
            </a:endParaRPr>
          </a:p>
        </p:txBody>
      </p:sp>
      <p:sp>
        <p:nvSpPr>
          <p:cNvPr id="9" name="TextBox 8"/>
          <p:cNvSpPr txBox="1"/>
          <p:nvPr/>
        </p:nvSpPr>
        <p:spPr>
          <a:xfrm>
            <a:off x="4648200" y="1510932"/>
            <a:ext cx="3581400" cy="707886"/>
          </a:xfrm>
          <a:prstGeom prst="rect">
            <a:avLst/>
          </a:prstGeom>
          <a:noFill/>
        </p:spPr>
        <p:txBody>
          <a:bodyPr wrap="square" rtlCol="0">
            <a:spAutoFit/>
          </a:bodyPr>
          <a:lstStyle/>
          <a:p>
            <a:pPr algn="r"/>
            <a:r>
              <a:rPr lang="en-US" sz="2000" b="1" dirty="0" smtClean="0">
                <a:latin typeface="+mj-lt"/>
              </a:rPr>
              <a:t>Primas más elevadas</a:t>
            </a:r>
          </a:p>
          <a:p>
            <a:pPr algn="r"/>
            <a:r>
              <a:rPr lang="en-US" sz="2000" b="1" dirty="0" smtClean="0">
                <a:latin typeface="+mj-lt"/>
              </a:rPr>
              <a:t>Costos de su bolsillo más bajos</a:t>
            </a:r>
            <a:endParaRPr lang="es-US" sz="2000" b="1" dirty="0">
              <a:latin typeface="+mj-lt"/>
            </a:endParaRPr>
          </a:p>
        </p:txBody>
      </p:sp>
      <p:pic>
        <p:nvPicPr>
          <p:cNvPr id="13" name="Picture 2" descr="Muestra los planes de salud del nivel Bronce, el nivel Plata, el nivel Oro y el nivel Platino con el porcentaje cubierto del costo total de atención cubierta correspondiente." title="Gráficos de niveles de planes de salud calificados"/>
          <p:cNvPicPr>
            <a:picLocks noChangeAspect="1" noChangeArrowheads="1"/>
          </p:cNvPicPr>
          <p:nvPr/>
        </p:nvPicPr>
        <p:blipFill rotWithShape="1">
          <a:blip r:embed="rId3">
            <a:extLst>
              <a:ext uri="{28A0092B-C50C-407E-A947-70E740481C1C}">
                <a14:useLocalDpi xmlns:a14="http://schemas.microsoft.com/office/drawing/2010/main" val="0"/>
              </a:ext>
            </a:extLst>
          </a:blip>
          <a:srcRect l="9253" t="54377" r="57228" b="23389"/>
          <a:stretch/>
        </p:blipFill>
        <p:spPr bwMode="auto">
          <a:xfrm>
            <a:off x="985159" y="2362018"/>
            <a:ext cx="7025640" cy="2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descr="Los planes Bronce cubren alrededor del 60% del costo de atención cubierta.&#10;Los planes Plata cubren alrededor del 70% del costo de atención cubierta.&#10;Los planes Oro cubren alrededor del 80% del costo de atención cubierta.&#10;Los planes Platino cubren alrededor del 90% del costo de atención cubierta." title="Porcentaje cubierto del costo total de atención cubierta"/>
          <p:cNvGraphicFramePr>
            <a:graphicFrameLocks noGrp="1"/>
          </p:cNvGraphicFramePr>
          <p:nvPr>
            <p:extLst>
              <p:ext uri="{D42A27DB-BD31-4B8C-83A1-F6EECF244321}">
                <p14:modId xmlns:p14="http://schemas.microsoft.com/office/powerpoint/2010/main" val="2275789114"/>
              </p:ext>
            </p:extLst>
          </p:nvPr>
        </p:nvGraphicFramePr>
        <p:xfrm>
          <a:off x="1289955" y="4250871"/>
          <a:ext cx="6858000" cy="457200"/>
        </p:xfrm>
        <a:graphic>
          <a:graphicData uri="http://schemas.openxmlformats.org/drawingml/2006/table">
            <a:tbl>
              <a:tblPr firstRow="1" bandRow="1">
                <a:tableStyleId>{5C22544A-7EE6-4342-B048-85BDC9FD1C3A}</a:tableStyleId>
              </a:tblPr>
              <a:tblGrid>
                <a:gridCol w="1371600"/>
                <a:gridCol w="1953110"/>
                <a:gridCol w="1475890"/>
                <a:gridCol w="2057400"/>
              </a:tblGrid>
              <a:tr h="370840">
                <a:tc>
                  <a:txBody>
                    <a:bodyPr/>
                    <a:lstStyle/>
                    <a:p>
                      <a:pPr algn="ctr"/>
                      <a:r>
                        <a:rPr lang="en-US" sz="2400" b="0" dirty="0" smtClean="0">
                          <a:solidFill>
                            <a:schemeClr val="tx1"/>
                          </a:solidFill>
                          <a:latin typeface="+mj-lt"/>
                        </a:rPr>
                        <a:t>60%</a:t>
                      </a:r>
                      <a:endParaRPr lang="es-US" sz="2400" b="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mj-lt"/>
                        </a:rPr>
                        <a:t>70%</a:t>
                      </a:r>
                      <a:endParaRPr lang="es-US" sz="2400" b="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mj-lt"/>
                        </a:rPr>
                        <a:t>80%</a:t>
                      </a:r>
                      <a:endParaRPr lang="es-US" sz="2400" b="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mj-lt"/>
                        </a:rPr>
                        <a:t>90%</a:t>
                      </a:r>
                      <a:endParaRPr lang="es-US" sz="2400" b="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1135380" y="5161953"/>
            <a:ext cx="6865620" cy="461665"/>
          </a:xfrm>
          <a:prstGeom prst="rect">
            <a:avLst/>
          </a:prstGeom>
          <a:noFill/>
        </p:spPr>
        <p:txBody>
          <a:bodyPr wrap="square" rtlCol="0">
            <a:spAutoFit/>
          </a:bodyPr>
          <a:lstStyle/>
          <a:p>
            <a:pPr algn="ctr">
              <a:defRPr/>
            </a:pPr>
            <a:r>
              <a:rPr lang="en-US" sz="2400" dirty="0" smtClean="0">
                <a:latin typeface="+mj-lt"/>
              </a:rPr>
              <a:t>Porcentaje de atención cubierta por el plan</a:t>
            </a:r>
            <a:endParaRPr lang="es-US" sz="2400" dirty="0">
              <a:latin typeface="+mj-lt"/>
            </a:endParaRPr>
          </a:p>
        </p:txBody>
      </p:sp>
      <p:sp>
        <p:nvSpPr>
          <p:cNvPr id="15" name="Date Placeholder 1"/>
          <p:cNvSpPr>
            <a:spLocks noGrp="1"/>
          </p:cNvSpPr>
          <p:nvPr>
            <p:ph type="dt" sz="half" idx="2"/>
          </p:nvPr>
        </p:nvSpPr>
        <p:spPr>
          <a:xfrm>
            <a:off x="457200" y="6340475"/>
            <a:ext cx="2133600" cy="365125"/>
          </a:xfrm>
          <a:prstGeom prst="rect">
            <a:avLst/>
          </a:prstGeom>
        </p:spPr>
        <p:txBody>
          <a:bodyPr/>
          <a:lstStyle/>
          <a:p>
            <a:r>
              <a:rPr lang="en-US" sz="1200" dirty="0" smtClean="0">
                <a:latin typeface="+mj-lt"/>
              </a:rPr>
              <a:t>Marzo de 2016</a:t>
            </a:r>
            <a:endParaRPr lang="es-US" sz="1200" dirty="0">
              <a:latin typeface="+mj-lt"/>
            </a:endParaRPr>
          </a:p>
        </p:txBody>
      </p:sp>
      <p:sp>
        <p:nvSpPr>
          <p:cNvPr id="17" name="Footer Placeholder 2"/>
          <p:cNvSpPr>
            <a:spLocks noGrp="1"/>
          </p:cNvSpPr>
          <p:nvPr>
            <p:ph type="ftr" sz="quarter" idx="3"/>
          </p:nvPr>
        </p:nvSpPr>
        <p:spPr>
          <a:xfrm>
            <a:off x="2590800" y="6340475"/>
            <a:ext cx="3962400" cy="365125"/>
          </a:xfrm>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9" name="Slide Number Placeholder 3"/>
          <p:cNvSpPr>
            <a:spLocks noGrp="1"/>
          </p:cNvSpPr>
          <p:nvPr>
            <p:ph type="sldNum" sz="quarter" idx="4"/>
          </p:nvPr>
        </p:nvSpPr>
        <p:spPr>
          <a:xfrm>
            <a:off x="6553200" y="6340475"/>
            <a:ext cx="2133600" cy="365125"/>
          </a:xfrm>
          <a:prstGeom prst="rect">
            <a:avLst/>
          </a:prstGeom>
        </p:spPr>
        <p:txBody>
          <a:bodyPr/>
          <a:lstStyle/>
          <a:p>
            <a:pPr algn="r"/>
            <a:r>
              <a:rPr lang="en-US" dirty="0">
                <a:latin typeface="+mj-lt"/>
              </a:rPr>
              <a:t>8</a:t>
            </a:r>
            <a:endParaRPr lang="es-US" sz="1200" dirty="0">
              <a:solidFill>
                <a:schemeClr val="tx1"/>
              </a:solidFill>
              <a:latin typeface="+mj-lt"/>
            </a:endParaRPr>
          </a:p>
        </p:txBody>
      </p:sp>
    </p:spTree>
    <p:extLst>
      <p:ext uri="{BB962C8B-B14F-4D97-AF65-F5344CB8AC3E}">
        <p14:creationId xmlns:p14="http://schemas.microsoft.com/office/powerpoint/2010/main" val="2217428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
            </a:r>
            <a:r>
              <a:rPr lang="en-US" dirty="0" smtClean="0"/>
              <a:t>lanes médicos </a:t>
            </a:r>
            <a:r>
              <a:rPr dirty="0" smtClean="0"/>
              <a:t>catastróficos</a:t>
            </a:r>
            <a:endParaRPr lang="es-US" dirty="0"/>
          </a:p>
        </p:txBody>
      </p:sp>
      <p:sp>
        <p:nvSpPr>
          <p:cNvPr id="2" name="Content Placeholder 1"/>
          <p:cNvSpPr>
            <a:spLocks noGrp="1"/>
          </p:cNvSpPr>
          <p:nvPr>
            <p:ph idx="1"/>
          </p:nvPr>
        </p:nvSpPr>
        <p:spPr>
          <a:xfrm>
            <a:off x="228600" y="1371600"/>
            <a:ext cx="8610600" cy="4968875"/>
          </a:xfrm>
        </p:spPr>
        <p:txBody>
          <a:bodyPr>
            <a:normAutofit fontScale="77500" lnSpcReduction="20000"/>
          </a:bodyPr>
          <a:lstStyle/>
          <a:p>
            <a:pPr>
              <a:lnSpc>
                <a:spcPct val="120000"/>
              </a:lnSpc>
            </a:pPr>
            <a:r>
              <a:rPr b="1" dirty="0" smtClean="0"/>
              <a:t>¿Qué es una cobertura catastrófica?</a:t>
            </a:r>
          </a:p>
          <a:p>
            <a:pPr lvl="1">
              <a:lnSpc>
                <a:spcPct val="120000"/>
              </a:lnSpc>
            </a:pPr>
            <a:r>
              <a:rPr dirty="0" smtClean="0"/>
              <a:t>Planes con deducibles altos y primas más bajas</a:t>
            </a:r>
          </a:p>
          <a:p>
            <a:pPr lvl="1">
              <a:lnSpc>
                <a:spcPct val="120000"/>
              </a:lnSpc>
            </a:pPr>
            <a:r>
              <a:rPr dirty="0" smtClean="0"/>
              <a:t>Usted paga todos los costos médicos para la atención cubierta hasta el límite anual o costo compartido para el año del plan </a:t>
            </a:r>
          </a:p>
          <a:p>
            <a:pPr lvl="1">
              <a:lnSpc>
                <a:spcPct val="120000"/>
              </a:lnSpc>
            </a:pPr>
            <a:r>
              <a:rPr dirty="0" smtClean="0"/>
              <a:t>Incluye 3 visitas de atención primaria por año y ciertos servicios de prevención recomendados sin costos de su bolsillo</a:t>
            </a:r>
          </a:p>
          <a:p>
            <a:pPr lvl="1">
              <a:lnSpc>
                <a:spcPct val="120000"/>
              </a:lnSpc>
            </a:pPr>
            <a:r>
              <a:rPr dirty="0" smtClean="0"/>
              <a:t>Lo protege de los costos altos de su bolsillo</a:t>
            </a:r>
          </a:p>
          <a:p>
            <a:pPr>
              <a:lnSpc>
                <a:spcPct val="120000"/>
              </a:lnSpc>
            </a:pPr>
            <a:r>
              <a:rPr b="1" dirty="0" smtClean="0"/>
              <a:t>¿Quiénes son elegibles?</a:t>
            </a:r>
          </a:p>
          <a:p>
            <a:pPr lvl="1">
              <a:lnSpc>
                <a:spcPct val="120000"/>
              </a:lnSpc>
            </a:pPr>
            <a:r>
              <a:rPr dirty="0" smtClean="0"/>
              <a:t>Adultos jóvenes menores de 30 años en el momento de la inscripción o los que califican para una exención por bajos ingresos</a:t>
            </a:r>
          </a:p>
        </p:txBody>
      </p:sp>
      <p:sp>
        <p:nvSpPr>
          <p:cNvPr id="4" name="Date Placeholder 3"/>
          <p:cNvSpPr>
            <a:spLocks noGrp="1"/>
          </p:cNvSpPr>
          <p:nvPr>
            <p:ph type="dt" sz="half" idx="2"/>
          </p:nvPr>
        </p:nvSpPr>
        <p:spPr/>
        <p:txBody>
          <a:bodyPr/>
          <a:lstStyle/>
          <a:p>
            <a:r>
              <a:rPr dirty="0" smtClean="0"/>
              <a:t>Marzo de 2016</a:t>
            </a:r>
            <a:endParaRPr lang="es-US" dirty="0"/>
          </a:p>
        </p:txBody>
      </p:sp>
      <p:sp>
        <p:nvSpPr>
          <p:cNvPr id="10" name="Footer Placeholder 2"/>
          <p:cNvSpPr>
            <a:spLocks noGrp="1"/>
          </p:cNvSpPr>
          <p:nvPr>
            <p:ph type="ftr" sz="quarter" idx="3"/>
          </p:nvPr>
        </p:nvSpPr>
        <p:spPr>
          <a:prstGeom prst="rect">
            <a:avLst/>
          </a:prstGeom>
        </p:spPr>
        <p:txBody>
          <a:bodyPr/>
          <a:lstStyle/>
          <a:p>
            <a:pPr algn="ctr"/>
            <a:r>
              <a:rPr lang="pt-BR" sz="1200" dirty="0" smtClean="0">
                <a:latin typeface="+mj-lt"/>
              </a:rPr>
              <a:t>Mercado de Seguros Médicos 101 </a:t>
            </a:r>
            <a:endParaRPr lang="es-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9</a:t>
            </a:fld>
            <a:endParaRPr lang="es-US" sz="1200" dirty="0">
              <a:solidFill>
                <a:schemeClr val="tx1"/>
              </a:solidFill>
              <a:latin typeface="+mj-lt"/>
            </a:endParaRPr>
          </a:p>
        </p:txBody>
      </p:sp>
    </p:spTree>
    <p:extLst>
      <p:ext uri="{BB962C8B-B14F-4D97-AF65-F5344CB8AC3E}">
        <p14:creationId xmlns:p14="http://schemas.microsoft.com/office/powerpoint/2010/main" val="33305251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5&quot;&gt;&lt;property id=&quot;20148&quot; value=&quot;5&quot;/&gt;&lt;property id=&quot;20300&quot; value=&quot;Slide 3 - &amp;quot;Session Topics&amp;quot;&quot;/&gt;&lt;property id=&quot;20307&quot; value=&quot;420&quot;/&gt;&lt;/object&gt;&lt;object type=&quot;3&quot; unique_id=&quot;369372&quot;&gt;&lt;property id=&quot;20148&quot; value=&quot;5&quot;/&gt;&lt;property id=&quot;20300&quot; value=&quot;Slide 1 - &amp;quot;Understanding the  Health Insurance Marketplace&amp;quot;&quot;/&gt;&lt;property id=&quot;20307&quot; value=&quot;629&quot;/&gt;&lt;/object&gt;&lt;object type=&quot;3&quot; unique_id=&quot;369373&quot;&gt;&lt;property id=&quot;20148&quot; value=&quot;5&quot;/&gt;&lt;property id=&quot;20300&quot; value=&quot;Slide 2 - &amp;quot;Objectives&amp;quot;&quot;/&gt;&lt;property id=&quot;20307&quot; value=&quot;564&quot;/&gt;&lt;/object&gt;&lt;object type=&quot;3&quot; unique_id=&quot;369374&quot;&gt;&lt;property id=&quot;20148&quot; value=&quot;5&quot;/&gt;&lt;property id=&quot;20300&quot; value=&quot;Slide 4 - &amp;quot;What Is the Health Insurance Marketplace?&amp;quot;&quot;/&gt;&lt;property id=&quot;20307&quot; value=&quot;565&quot;/&gt;&lt;/object&gt;&lt;object type=&quot;3&quot; unique_id=&quot;369375&quot;&gt;&lt;property id=&quot;20148&quot; value=&quot;5&quot;/&gt;&lt;property id=&quot;20300&quot; value=&quot;Slide 5 - &amp;quot;Marketplace Establishment&amp;quot;&quot;/&gt;&lt;property id=&quot;20307&quot; value=&quot;566&quot;/&gt;&lt;/object&gt;&lt;object type=&quot;3&quot; unique_id=&quot;369376&quot;&gt;&lt;property id=&quot;20148&quot; value=&quot;5&quot;/&gt;&lt;property id=&quot;20300&quot; value=&quot;Slide 6 - &amp;quot;How the Health Insurance Marketplace Works&amp;quot;&quot;/&gt;&lt;property id=&quot;20307&quot; value=&quot;567&quot;/&gt;&lt;/object&gt;&lt;object type=&quot;3&quot; unique_id=&quot;369377&quot;&gt;&lt;property id=&quot;20148&quot; value=&quot;5&quot;/&gt;&lt;property id=&quot;20300&quot; value=&quot;Slide 7 - &amp;quot;Qualified Health Plans (QHPs)&amp;quot;&quot;/&gt;&lt;property id=&quot;20307&quot; value=&quot;568&quot;/&gt;&lt;/object&gt;&lt;object type=&quot;3&quot; unique_id=&quot;369378&quot;&gt;&lt;property id=&quot;20148&quot; value=&quot;5&quot;/&gt;&lt;property id=&quot;20300&quot; value=&quot;Slide 8 - &amp;quot;Qualified Health Plans Cover Essential Health Benefits&amp;quot;&quot;/&gt;&lt;property id=&quot;20307&quot; value=&quot;569&quot;/&gt;&lt;/object&gt;&lt;object type=&quot;3&quot; unique_id=&quot;369379&quot;&gt;&lt;property id=&quot;20148&quot; value=&quot;5&quot;/&gt;&lt;property id=&quot;20300&quot; value=&quot;Slide 9 - &amp;quot;How Qualified Health Plans Can Vary&amp;quot;&quot;/&gt;&lt;property id=&quot;20307&quot; value=&quot;570&quot;/&gt;&lt;/object&gt;&lt;object type=&quot;3&quot; unique_id=&quot;369380&quot;&gt;&lt;property id=&quot;20148&quot; value=&quot;5&quot;/&gt;&lt;property id=&quot;20300&quot; value=&quot;Slide 10 - &amp;quot;Health Plan Categories&amp;quot;&quot;/&gt;&lt;property id=&quot;20307&quot; value=&quot;571&quot;/&gt;&lt;/object&gt;&lt;object type=&quot;3&quot; unique_id=&quot;369381&quot;&gt;&lt;property id=&quot;20148&quot; value=&quot;5&quot;/&gt;&lt;property id=&quot;20300&quot; value=&quot;Slide 11 - &amp;quot;Catastrophic Health Plans&amp;quot;&quot;/&gt;&lt;property id=&quot;20307&quot; value=&quot;572&quot;/&gt;&lt;/object&gt;&lt;object type=&quot;3&quot; unique_id=&quot;369382&quot;&gt;&lt;property id=&quot;20148&quot; value=&quot;5&quot;/&gt;&lt;property id=&quot;20300&quot; value=&quot;Slide 12 - &amp;quot;Eligibility and Enrollment  in the Individual Market&amp;quot;&quot;/&gt;&lt;property id=&quot;20307&quot; value=&quot;559&quot;/&gt;&lt;/object&gt;&lt;object type=&quot;3&quot; unique_id=&quot;369383&quot;&gt;&lt;property id=&quot;20148&quot; value=&quot;5&quot;/&gt;&lt;property id=&quot;20300&quot; value=&quot;Slide 13 - &amp;quot;What is the Federally-facilitated  SHOP Marketplace?&amp;quot;&quot;/&gt;&lt;property id=&quot;20307&quot; value=&quot;573&quot;/&gt;&lt;/object&gt;&lt;object type=&quot;3&quot; unique_id=&quot;369384&quot;&gt;&lt;property id=&quot;20148&quot; value=&quot;5&quot;/&gt;&lt;property id=&quot;20300&quot; value=&quot;Slide 14 - &amp;quot;What is the Federally-facilitated  SHOP Marketplace? Continued&amp;quot;&quot;/&gt;&lt;property id=&quot;20307&quot; value=&quot;579&quot;/&gt;&lt;/object&gt;&lt;object type=&quot;3&quot; unique_id=&quot;369385&quot;&gt;&lt;property id=&quot;20148&quot; value=&quot;5&quot;/&gt;&lt;property id=&quot;20300&quot; value=&quot;Slide 15 - &amp;quot;Who Can Purchase SHOP Marketplace Coverage and When?&amp;quot;&quot;/&gt;&lt;property id=&quot;20307&quot; value=&quot;574&quot;/&gt;&lt;/object&gt;&lt;object type=&quot;3&quot; unique_id=&quot;369386&quot;&gt;&lt;property id=&quot;20148&quot; value=&quot;5&quot;/&gt;&lt;property id=&quot;20300&quot; value=&quot;Slide 16 - &amp;quot;Who Can Purchase SHOP Marketplace Coverage and When? Continued&amp;quot;&quot;/&gt;&lt;property id=&quot;20307&quot; value=&quot;578&quot;/&gt;&lt;/object&gt;&lt;object type=&quot;3&quot; unique_id=&quot;369387&quot;&gt;&lt;property id=&quot;20148&quot; value=&quot;5&quot;/&gt;&lt;property id=&quot;20300&quot; value=&quot;Slide 17 - &amp;quot;How the SHOP Marketplace Works  Moving Towards Employee Choice&amp;quot;&quot;/&gt;&lt;property id=&quot;20307&quot; value=&quot;575&quot;/&gt;&lt;/object&gt;&lt;object type=&quot;3&quot; unique_id=&quot;369388&quot;&gt;&lt;property id=&quot;20148&quot; value=&quot;5&quot;/&gt;&lt;property id=&quot;20300&quot; value=&quot;Slide 18 - &amp;quot;The Small Business Health Care Tax Credit&amp;quot;&quot;/&gt;&lt;property id=&quot;20307&quot; value=&quot;576&quot;/&gt;&lt;/object&gt;&lt;object type=&quot;3&quot; unique_id=&quot;369389&quot;&gt;&lt;property id=&quot;20148&quot; value=&quot;5&quot;/&gt;&lt;property id=&quot;20300&quot; value=&quot;Slide 19 - &amp;quot;The Small Business Health Care Tax Credit Continued&amp;quot;&quot;/&gt;&lt;property id=&quot;20307&quot; value=&quot;580&quot;/&gt;&lt;/object&gt;&lt;object type=&quot;3&quot; unique_id=&quot;369390&quot;&gt;&lt;property id=&quot;20148&quot; value=&quot;5&quot;/&gt;&lt;property id=&quot;20300&quot; value=&quot;Slide 20 - &amp;quot;SHOP Marketplace on HealthCare.gov Benefits for Small Employers&amp;quot;&quot;/&gt;&lt;property id=&quot;20307&quot; value=&quot;577&quot;/&gt;&lt;/object&gt;&lt;object type=&quot;3&quot; unique_id=&quot;369391&quot;&gt;&lt;property id=&quot;20148&quot; value=&quot;5&quot;/&gt;&lt;property id=&quot;20300&quot; value=&quot;Slide 21 - &amp;quot;SHOP Marketplace on HealthCare.gov Benefits for Small Employers Continued&amp;quot;&quot;/&gt;&lt;property id=&quot;20307&quot; value=&quot;581&quot;/&gt;&lt;/object&gt;&lt;object type=&quot;3&quot; unique_id=&quot;369392&quot;&gt;&lt;property id=&quot;20148&quot; value=&quot;5&quot;/&gt;&lt;property id=&quot;20300&quot; value=&quot;Slide 22 - &amp;quot;Lower Premium Costs&amp;quot;&quot;/&gt;&lt;property id=&quot;20307&quot; value=&quot;582&quot;/&gt;&lt;/object&gt;&lt;object type=&quot;3&quot; unique_id=&quot;369393&quot;&gt;&lt;property id=&quot;20148&quot; value=&quot;5&quot;/&gt;&lt;property id=&quot;20300&quot; value=&quot;Slide 23 - &amp;quot;How Much Is the Premium Tax Credit?&amp;quot;&quot;/&gt;&lt;property id=&quot;20307&quot; value=&quot;585&quot;/&gt;&lt;/object&gt;&lt;object type=&quot;3&quot; unique_id=&quot;369394&quot;&gt;&lt;property id=&quot;20148&quot; value=&quot;5&quot;/&gt;&lt;property id=&quot;20300&quot; value=&quot;Slide 24 - &amp;quot;Ways to Use a Premium Tax Credit&amp;quot;&quot;/&gt;&lt;property id=&quot;20307&quot; value=&quot;583&quot;/&gt;&lt;/object&gt;&lt;object type=&quot;3&quot; unique_id=&quot;369395&quot;&gt;&lt;property id=&quot;20148&quot; value=&quot;5&quot;/&gt;&lt;property id=&quot;20300&quot; value=&quot;Slide 25 - &amp;quot;Who’s Eligible for Cost-Sharing Reductions?&amp;quot;&quot;/&gt;&lt;property id=&quot;20307&quot; value=&quot;584&quot;/&gt;&lt;/object&gt;&lt;object type=&quot;3&quot; unique_id=&quot;369396&quot;&gt;&lt;property id=&quot;20148&quot; value=&quot;5&quot;/&gt;&lt;property id=&quot;20300&quot; value=&quot;Slide 26 - &amp;quot;Medicaid Eligibility&amp;quot;&quot;/&gt;&lt;property id=&quot;20307&quot; value=&quot;586&quot;/&gt;&lt;/object&gt;&lt;object type=&quot;3&quot; unique_id=&quot;369397&quot;&gt;&lt;property id=&quot;20148&quot; value=&quot;5&quot;/&gt;&lt;property id=&quot;20300&quot; value=&quot;Slide 27 - &amp;quot; Eligibility—Medicaid Expansion  &amp;quot;&quot;/&gt;&lt;property id=&quot;20307&quot; value=&quot;587&quot;/&gt;&lt;/object&gt;&lt;object type=&quot;3&quot; unique_id=&quot;369398&quot;&gt;&lt;property id=&quot;20148&quot; value=&quot;5&quot;/&gt;&lt;property id=&quot;20300&quot; value=&quot;Slide 28 - &amp;quot; Medicaid Expansion in 2015: 31 States and the District of Columbia &amp;quot;&quot;/&gt;&lt;property id=&quot;20307&quot; value=&quot;588&quot;/&gt;&lt;/object&gt;&lt;object type=&quot;3&quot; unique_id=&quot;369399&quot;&gt;&lt;property id=&quot;20148&quot; value=&quot;5&quot;/&gt;&lt;property id=&quot;20300&quot; value=&quot;Slide 29 - &amp;quot; Affordable Insurance Programs  Without Expansion &amp;quot;&quot;/&gt;&lt;property id=&quot;20307&quot; value=&quot;589&quot;/&gt;&lt;/object&gt;&lt;object type=&quot;3&quot; unique_id=&quot;369400&quot;&gt;&lt;property id=&quot;20148&quot; value=&quot;5&quot;/&gt;&lt;property id=&quot;20300&quot; value=&quot;Slide 30 - &amp;quot;A Seamless System of Coverage  With Expansion&amp;quot;&quot;/&gt;&lt;property id=&quot;20307&quot; value=&quot;590&quot;/&gt;&lt;/object&gt;&lt;object type=&quot;3&quot; unique_id=&quot;369401&quot;&gt;&lt;property id=&quot;20148&quot; value=&quot;5&quot;/&gt;&lt;property id=&quot;20300&quot; value=&quot;Slide 31 - &amp;quot;States Not Expanding Medicaid&amp;quot;&quot;/&gt;&lt;property id=&quot;20307&quot; value=&quot;591&quot;/&gt;&lt;/object&gt;&lt;object type=&quot;3&quot; unique_id=&quot;369402&quot;&gt;&lt;property id=&quot;20148&quot; value=&quot;5&quot;/&gt;&lt;property id=&quot;20300&quot; value=&quot;Slide 32 - &amp;quot;Streamlined Application&amp;quot;&quot;/&gt;&lt;property id=&quot;20307&quot; value=&quot;592&quot;/&gt;&lt;/object&gt;&lt;object type=&quot;3&quot; unique_id=&quot;369403&quot;&gt;&lt;property id=&quot;20148&quot; value=&quot;5&quot;/&gt;&lt;property id=&quot;20300&quot; value=&quot;Slide 33 - &amp;quot;Application and Enrollment Process&amp;quot;&quot;/&gt;&lt;property id=&quot;20307&quot; value=&quot;593&quot;/&gt;&lt;/object&gt;&lt;object type=&quot;3&quot; unique_id=&quot;369404&quot;&gt;&lt;property id=&quot;20148&quot; value=&quot;5&quot;/&gt;&lt;property id=&quot;20300&quot; value=&quot;Slide 34 - &amp;quot;Verification&amp;quot;&quot;/&gt;&lt;property id=&quot;20307&quot; value=&quot;648&quot;/&gt;&lt;/object&gt;&lt;object type=&quot;3&quot; unique_id=&quot;369405&quot;&gt;&lt;property id=&quot;20148&quot; value=&quot;5&quot;/&gt;&lt;property id=&quot;20300&quot; value=&quot;Slide 35 - &amp;quot;State Options for Coordinated Eligibility Determinations With the Marketplace &amp;quot;&quot;/&gt;&lt;property id=&quot;20307&quot; value=&quot;595&quot;/&gt;&lt;/object&gt;&lt;object type=&quot;3&quot; unique_id=&quot;369406&quot;&gt;&lt;property id=&quot;20148&quot; value=&quot;5&quot;/&gt;&lt;property id=&quot;20300&quot; value=&quot;Slide 36 - &amp;quot;Everyone Must:&amp;quot;&quot;/&gt;&lt;property id=&quot;20307&quot; value=&quot;599&quot;/&gt;&lt;/object&gt;&lt;object type=&quot;3&quot; unique_id=&quot;369407&quot;&gt;&lt;property id=&quot;20148&quot; value=&quot;5&quot;/&gt;&lt;property id=&quot;20300&quot; value=&quot;Slide 37 - &amp;quot;1. What is Minimum Essential Coverage?&amp;quot;&quot;/&gt;&lt;property id=&quot;20307&quot; value=&quot;600&quot;/&gt;&lt;/object&gt;&lt;object type=&quot;3&quot; unique_id=&quot;369408&quot;&gt;&lt;property id=&quot;20148&quot; value=&quot;5&quot;/&gt;&lt;property id=&quot;20300&quot; value=&quot;Slide 38 - &amp;quot;What is Minimum Essential Coverage? Continued&amp;quot;&quot;/&gt;&lt;property id=&quot;20307&quot; value=&quot;601&quot;/&gt;&lt;/object&gt;&lt;object type=&quot;3&quot; unique_id=&quot;369409&quot;&gt;&lt;property id=&quot;20148&quot; value=&quot;5&quot;/&gt;&lt;property id=&quot;20300&quot; value=&quot;Slide 39 - &amp;quot;2. Who is Eligible for an Exemption?&amp;quot;&quot;/&gt;&lt;property id=&quot;20307&quot; value=&quot;602&quot;/&gt;&lt;/object&gt;&lt;object type=&quot;3&quot; unique_id=&quot;369410&quot;&gt;&lt;property id=&quot;20148&quot; value=&quot;5&quot;/&gt;&lt;property id=&quot;20300&quot; value=&quot;Slide 40 - &amp;quot;Who is Eligible for an Exemption? Continued&amp;quot;&quot;/&gt;&lt;property id=&quot;20307&quot; value=&quot;603&quot;/&gt;&lt;/object&gt;&lt;object type=&quot;3&quot; unique_id=&quot;369411&quot;&gt;&lt;property id=&quot;20148&quot; value=&quot;5&quot;/&gt;&lt;property id=&quot;20300&quot; value=&quot;Slide 41 - &amp;quot;3. You May Pay a Fee  (Shared Responsibility Payment)&amp;quot;&quot;/&gt;&lt;property id=&quot;20307&quot; value=&quot;604&quot;/&gt;&lt;/object&gt;&lt;object type=&quot;3&quot; unique_id=&quot;369412&quot;&gt;&lt;property id=&quot;20148&quot; value=&quot;5&quot;/&gt;&lt;property id=&quot;20300&quot; value=&quot;Slide 42 - &amp;quot;How much is the fee?&amp;quot;&quot;/&gt;&lt;property id=&quot;20307&quot; value=&quot;605&quot;/&gt;&lt;/object&gt;&lt;object type=&quot;3&quot; unique_id=&quot;369413&quot;&gt;&lt;property id=&quot;20148&quot; value=&quot;5&quot;/&gt;&lt;property id=&quot;20300&quot; value=&quot;Slide 43 - &amp;quot;When You Can Enroll in Coverage&amp;quot;&quot;/&gt;&lt;property id=&quot;20307&quot; value=&quot;630&quot;/&gt;&lt;/object&gt;&lt;object type=&quot;3&quot; unique_id=&quot;369414&quot;&gt;&lt;property id=&quot;20148&quot; value=&quot;5&quot;/&gt;&lt;property id=&quot;20300&quot; value=&quot;Slide 44 - &amp;quot;Special Enrollment Periods (SEPs)&amp;quot;&quot;/&gt;&lt;property id=&quot;20307&quot; value=&quot;631&quot;/&gt;&lt;/object&gt;&lt;object type=&quot;3&quot; unique_id=&quot;369415&quot;&gt;&lt;property id=&quot;20148&quot; value=&quot;5&quot;/&gt;&lt;property id=&quot;20300&quot; value=&quot;Slide 45 - &amp;quot; Qualifying Life Events &amp;quot;&quot;/&gt;&lt;property id=&quot;20307&quot; value=&quot;632&quot;/&gt;&lt;/object&gt;&lt;object type=&quot;3&quot; unique_id=&quot;369416&quot;&gt;&lt;property id=&quot;20148&quot; value=&quot;5&quot;/&gt;&lt;property id=&quot;20300&quot; value=&quot;Slide 46 - &amp;quot;Qualifying Life Events—Continued&amp;quot;&quot;/&gt;&lt;property id=&quot;20307&quot; value=&quot;633&quot;/&gt;&lt;/object&gt;&lt;object type=&quot;3&quot; unique_id=&quot;369417&quot;&gt;&lt;property id=&quot;20148&quot; value=&quot;5&quot;/&gt;&lt;property id=&quot;20300&quot; value=&quot;Slide 47 - &amp;quot;Qualifying Life Events—Continued 2&amp;quot;&quot;/&gt;&lt;property id=&quot;20307&quot; value=&quot;634&quot;/&gt;&lt;/object&gt;&lt;object type=&quot;3&quot; unique_id=&quot;369418&quot;&gt;&lt;property id=&quot;20148&quot; value=&quot;5&quot;/&gt;&lt;property id=&quot;20300&quot; value=&quot;Slide 48 - &amp;quot;Qualifying Life Events—Continued 3&amp;quot;&quot;/&gt;&lt;property id=&quot;20307&quot; value=&quot;635&quot;/&gt;&lt;/object&gt;&lt;object type=&quot;3&quot; unique_id=&quot;369419&quot;&gt;&lt;property id=&quot;20148&quot; value=&quot;5&quot;/&gt;&lt;property id=&quot;20300&quot; value=&quot;Slide 49 - &amp;quot;Qualifying Life Events—Continued 4&amp;quot;&quot;/&gt;&lt;property id=&quot;20307&quot; value=&quot;636&quot;/&gt;&lt;/object&gt;&lt;object type=&quot;3&quot; unique_id=&quot;369420&quot;&gt;&lt;property id=&quot;20148&quot; value=&quot;5&quot;/&gt;&lt;property id=&quot;20300&quot; value=&quot;Slide 50 - &amp;quot;Qualifying Life Events—Continued 5&amp;quot;&quot;/&gt;&lt;property id=&quot;20307&quot; value=&quot;637&quot;/&gt;&lt;/object&gt;&lt;object type=&quot;3&quot; unique_id=&quot;369421&quot;&gt;&lt;property id=&quot;20148&quot; value=&quot;5&quot;/&gt;&lt;property id=&quot;20300&quot; value=&quot;Slide 51 - &amp;quot;Plan Selection for Other Circumstances  Special Enrollment Periods (SEPs)&amp;quot;&quot;/&gt;&lt;property id=&quot;20307&quot; value=&quot;638&quot;/&gt;&lt;/object&gt;&lt;object type=&quot;3&quot; unique_id=&quot;369422&quot;&gt;&lt;property id=&quot;20148&quot; value=&quot;5&quot;/&gt;&lt;property id=&quot;20300&quot; value=&quot;Slide 52 - &amp;quot;How to Use a Special Enrollment Period  for a Life Change&amp;quot;&quot;/&gt;&lt;property id=&quot;20307&quot; value=&quot;642&quot;/&gt;&lt;/object&gt;&lt;object type=&quot;3&quot; unique_id=&quot;369423&quot;&gt;&lt;property id=&quot;20148&quot; value=&quot;5&quot;/&gt;&lt;property id=&quot;20300&quot; value=&quot;Slide 53 - &amp;quot; Online at HealthCare.gov/screener &amp;quot;&quot;/&gt;&lt;property id=&quot;20307&quot; value=&quot;643&quot;/&gt;&lt;/object&gt;&lt;object type=&quot;3&quot; unique_id=&quot;369424&quot;&gt;&lt;property id=&quot;20148&quot; value=&quot;5&quot;/&gt;&lt;property id=&quot;20300&quot; value=&quot;Slide 54 - &amp;quot;Answer a Few Questions about  Life Changes &amp;quot;&quot;/&gt;&lt;property id=&quot;20307&quot; value=&quot;644&quot;/&gt;&lt;/object&gt;&lt;object type=&quot;3&quot; unique_id=&quot;369425&quot;&gt;&lt;property id=&quot;20148&quot; value=&quot;5&quot;/&gt;&lt;property id=&quot;20300&quot; value=&quot;Slide 55 - &amp;quot;Start or Update an Application&amp;quot;&quot;/&gt;&lt;property id=&quot;20307&quot; value=&quot;645&quot;/&gt;&lt;/object&gt;&lt;object type=&quot;3&quot; unique_id=&quot;369426&quot;&gt;&lt;property id=&quot;20148&quot; value=&quot;5&quot;/&gt;&lt;property id=&quot;20300&quot; value=&quot;Slide 56 - &amp;quot;Gather Important Information&amp;quot;&quot;/&gt;&lt;property id=&quot;20307&quot; value=&quot;646&quot;/&gt;&lt;/object&gt;&lt;object type=&quot;3&quot; unique_id=&quot;369427&quot;&gt;&lt;property id=&quot;20148&quot; value=&quot;5&quot;/&gt;&lt;property id=&quot;20300&quot; value=&quot;Slide 57 - &amp;quot;General Process for Other Circumstances  Special Enrollment Periods (SEPs)&amp;quot;&quot;/&gt;&lt;property id=&quot;20307&quot; value=&quot;647&quot;/&gt;&lt;/object&gt;&lt;object type=&quot;3&quot; unique_id=&quot;369428&quot;&gt;&lt;property id=&quot;20148&quot; value=&quot;5&quot;/&gt;&lt;property id=&quot;20300&quot; value=&quot;Slide 58 - &amp;quot;4 Ways to Get Marketplace Coverage&amp;quot;&quot;/&gt;&lt;property id=&quot;20307&quot; value=&quot;609&quot;/&gt;&lt;/object&gt;&lt;object type=&quot;3&quot; unique_id=&quot;369429&quot;&gt;&lt;property id=&quot;20148&quot; value=&quot;5&quot;/&gt;&lt;property id=&quot;20300&quot; value=&quot;Slide 59 - &amp;quot;How the Marketplace Works&amp;quot;&quot;/&gt;&lt;property id=&quot;20307&quot; value=&quot;618&quot;/&gt;&lt;/object&gt;&lt;object type=&quot;3&quot; unique_id=&quot;369430&quot;&gt;&lt;property id=&quot;20148&quot; value=&quot;5&quot;/&gt;&lt;property id=&quot;20300&quot; value=&quot;Slide 60 - &amp;quot;Application and Eligibility&amp;quot;&quot;/&gt;&lt;property id=&quot;20307&quot; value=&quot;619&quot;/&gt;&lt;/object&gt;&lt;object type=&quot;3&quot; unique_id=&quot;369431&quot;&gt;&lt;property id=&quot;20148&quot; value=&quot;5&quot;/&gt;&lt;property id=&quot;20300&quot; value=&quot;Slide 61 - &amp;quot;The Coverage Application&amp;quot;&quot;/&gt;&lt;property id=&quot;20307&quot; value=&quot;620&quot;/&gt;&lt;/object&gt;&lt;object type=&quot;3&quot; unique_id=&quot;369432&quot;&gt;&lt;property id=&quot;20148&quot; value=&quot;5&quot;/&gt;&lt;property id=&quot;20300&quot; value=&quot;Slide 62 - &amp;quot;Premium Payment&amp;quot;&quot;/&gt;&lt;property id=&quot;20307&quot; value=&quot;621&quot;/&gt;&lt;/object&gt;&lt;object type=&quot;3&quot; unique_id=&quot;369433&quot;&gt;&lt;property id=&quot;20148&quot; value=&quot;5&quot;/&gt;&lt;property id=&quot;20300&quot; value=&quot;Slide 63 - &amp;quot;Enrollment Assistance&amp;quot;&quot;/&gt;&lt;property id=&quot;20307&quot; value=&quot;624&quot;/&gt;&lt;/object&gt;&lt;object type=&quot;3&quot; unique_id=&quot;369434&quot;&gt;&lt;property id=&quot;20148&quot; value=&quot;5&quot;/&gt;&lt;property id=&quot;20300&quot; value=&quot;Slide 64 - &amp;quot;Marketplace Call Center&amp;quot;&quot;/&gt;&lt;property id=&quot;20307&quot; value=&quot;622&quot;/&gt;&lt;/object&gt;&lt;object type=&quot;3&quot; unique_id=&quot;369435&quot;&gt;&lt;property id=&quot;20148&quot; value=&quot;5&quot;/&gt;&lt;property id=&quot;20300&quot; value=&quot;Slide 65 - &amp;quot;SHOP Call Center&amp;quot;&quot;/&gt;&lt;property id=&quot;20307&quot; value=&quot;623&quot;/&gt;&lt;/object&gt;&lt;object type=&quot;3&quot; unique_id=&quot;369436&quot;&gt;&lt;property id=&quot;20148&quot; value=&quot;5&quot;/&gt;&lt;property id=&quot;20300&quot; value=&quot;Slide 66 - &amp;quot;In-Person Assistance&amp;quot;&quot;/&gt;&lt;property id=&quot;20307&quot; value=&quot;610&quot;/&gt;&lt;/object&gt;&lt;object type=&quot;3&quot; unique_id=&quot;369437&quot;&gt;&lt;property id=&quot;20148&quot; value=&quot;5&quot;/&gt;&lt;property id=&quot;20300&quot; value=&quot;Slide 67 - &amp;quot;Marketplace and People with Medicare&amp;quot;&quot;/&gt;&lt;property id=&quot;20307&quot; value=&quot;611&quot;/&gt;&lt;/object&gt;&lt;object type=&quot;3&quot; unique_id=&quot;369438&quot;&gt;&lt;property id=&quot;20148&quot; value=&quot;5&quot;/&gt;&lt;property id=&quot;20300&quot; value=&quot;Slide 68 - &amp;quot;If You Have a Marketplace Plan First and Then Get Medicare Coverage&amp;quot;&quot;/&gt;&lt;property id=&quot;20307&quot; value=&quot;612&quot;/&gt;&lt;/object&gt;&lt;object type=&quot;3&quot; unique_id=&quot;369439&quot;&gt;&lt;property id=&quot;20148&quot; value=&quot;5&quot;/&gt;&lt;property id=&quot;20300&quot; value=&quot;Slide 69 - &amp;quot;Marketplace/Medicare  Enrollment Considerations&amp;quot;&quot;/&gt;&lt;property id=&quot;20307&quot; value=&quot;613&quot;/&gt;&lt;/object&gt;&lt;object type=&quot;3&quot; unique_id=&quot;369440&quot;&gt;&lt;property id=&quot;20148&quot; value=&quot;5&quot;/&gt;&lt;property id=&quot;20300&quot; value=&quot;Slide 70 - &amp;quot;From Coverage to Care&amp;quot;&quot;/&gt;&lt;property id=&quot;20307&quot; value=&quot;614&quot;/&gt;&lt;/object&gt;&lt;object type=&quot;3&quot; unique_id=&quot;369441&quot;&gt;&lt;property id=&quot;20148&quot; value=&quot;5&quot;/&gt;&lt;property id=&quot;20300&quot; value=&quot;Slide 71 - &amp;quot;Marketplace Appeals&amp;quot;&quot;/&gt;&lt;property id=&quot;20307&quot; value=&quot;625&quot;/&gt;&lt;/object&gt;&lt;object type=&quot;3&quot; unique_id=&quot;369442&quot;&gt;&lt;property id=&quot;20148&quot; value=&quot;5&quot;/&gt;&lt;property id=&quot;20300&quot; value=&quot;Slide 72 - &amp;quot;Key Points to Remember&amp;quot;&quot;/&gt;&lt;property id=&quot;20307&quot; value=&quot;626&quot;/&gt;&lt;/object&gt;&lt;object type=&quot;3&quot; unique_id=&quot;369443&quot;&gt;&lt;property id=&quot;20148&quot; value=&quot;5&quot;/&gt;&lt;property id=&quot;20300&quot; value=&quot;Slide 73 - &amp;quot;Marketplace.cms.gov&amp;quot;&quot;/&gt;&lt;property id=&quot;20307&quot; value=&quot;627&quot;/&gt;&lt;/object&gt;&lt;object type=&quot;3&quot; unique_id=&quot;369444&quot;&gt;&lt;property id=&quot;20148&quot; value=&quot;5&quot;/&gt;&lt;property id=&quot;20300&quot; value=&quot;Slide 74 - &amp;quot; Want More Information  about the Marketplace? &amp;quot;&quot;/&gt;&lt;property id=&quot;20307&quot; value=&quot;628&quot;/&gt;&lt;/object&gt;&lt;/object&gt;&lt;object type=&quot;8&quot; unique_id=&quot;10098&quot;&gt;&lt;/object&gt;&lt;/object&gt;&lt;/database&gt;"/>
  <p:tag name="SECTOMILLISECCONVERTED" val="1"/>
</p:tagLst>
</file>

<file path=ppt/theme/theme1.xml><?xml version="1.0" encoding="utf-8"?>
<a:theme xmlns:a="http://schemas.openxmlformats.org/drawingml/2006/main" name="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93534</TotalTime>
  <Words>10378</Words>
  <Application>Microsoft Office PowerPoint</Application>
  <PresentationFormat>On-screen Show (4:3)</PresentationFormat>
  <Paragraphs>622</Paragraphs>
  <Slides>36</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ＭＳ Ｐゴシック</vt:lpstr>
      <vt:lpstr>Arial</vt:lpstr>
      <vt:lpstr>Calibri</vt:lpstr>
      <vt:lpstr>Constantia</vt:lpstr>
      <vt:lpstr>Courier New</vt:lpstr>
      <vt:lpstr>Times New Roman</vt:lpstr>
      <vt:lpstr>Wingdings</vt:lpstr>
      <vt:lpstr>2015 Blue Section Header - bulleted list</vt:lpstr>
      <vt:lpstr>CMS_template</vt:lpstr>
      <vt:lpstr>El Mercado de Seguros Médicos 101 </vt:lpstr>
      <vt:lpstr>Objetivos</vt:lpstr>
      <vt:lpstr>¿Qué son los Mercados de Seguros Médicos?</vt:lpstr>
      <vt:lpstr>Cómo funciona el Mercado de Seguros Médicos</vt:lpstr>
      <vt:lpstr>Establecimiento del Mercado</vt:lpstr>
      <vt:lpstr>Planes médicos calificados (QHP)</vt:lpstr>
      <vt:lpstr>Los planes médicos calificados cubren beneficios de salud esenciales</vt:lpstr>
      <vt:lpstr>Categorías de planes médicos</vt:lpstr>
      <vt:lpstr>Planes médicos catastróficos</vt:lpstr>
      <vt:lpstr>Elegibilidad e inscripción en el Mercado individual</vt:lpstr>
      <vt:lpstr>Costos de primas más bajos</vt:lpstr>
      <vt:lpstr>Formas de utilizar el crédito fiscal para las primas</vt:lpstr>
      <vt:lpstr>¿Quién es elegible para las reducciones de gastos compartidos?</vt:lpstr>
      <vt:lpstr>Elegibilidad para Medicaid</vt:lpstr>
      <vt:lpstr> Elegibilidad - Expansión de Medicaid  </vt:lpstr>
      <vt:lpstr>Solicitud y elegibilidad</vt:lpstr>
      <vt:lpstr>Todos deben:</vt:lpstr>
      <vt:lpstr>1. ¿Cuál es la cobertura esencial mínima?</vt:lpstr>
      <vt:lpstr>¿Cuál es la cobertura esencial mínima? Continuación</vt:lpstr>
      <vt:lpstr>2. ¿Quién es elegible para una exención?</vt:lpstr>
      <vt:lpstr>¿Quién es elegible para una exención? Continuación</vt:lpstr>
      <vt:lpstr>3. Es posible que deba pagar una multa (pago por responsabilidad compartida)</vt:lpstr>
      <vt:lpstr>¿Qué valor tiene la multa?</vt:lpstr>
      <vt:lpstr>Cuándo puede inscribirse en una cobertura</vt:lpstr>
      <vt:lpstr>Cómo inscribirse durante un Período Especial de Inscripción (SEP) por un evento de vida que califique</vt:lpstr>
      <vt:lpstr>Cómo funcionan los Mercados facilitados por el gobierno federal y de alianza estatal</vt:lpstr>
      <vt:lpstr>Pago de primas</vt:lpstr>
      <vt:lpstr>Apelaciones al Mercado</vt:lpstr>
      <vt:lpstr>Ayuda para inscribirse</vt:lpstr>
      <vt:lpstr>Centro de Llamadas del Mercado</vt:lpstr>
      <vt:lpstr>Centro de Llamadas del Programa de Opciones de Salud para los Pequeños Negocios (SHOP)</vt:lpstr>
      <vt:lpstr>Los Mercados y las personas con Medicare</vt:lpstr>
      <vt:lpstr>Desde la cobertura hasta la atención</vt:lpstr>
      <vt:lpstr>Marketplace.cms.gov</vt:lpstr>
      <vt:lpstr> ¿Desea obtener más información sobre el Mercado? </vt:lpstr>
      <vt:lpstr>Puntos clave para recordar</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Affordable Care Act</dc:title>
  <dc:creator>CMS</dc:creator>
  <cp:lastModifiedBy>SUSAN GUSTAFSON</cp:lastModifiedBy>
  <cp:revision>2253</cp:revision>
  <cp:lastPrinted>2015-09-17T16:24:38Z</cp:lastPrinted>
  <dcterms:created xsi:type="dcterms:W3CDTF">2012-02-09T22:31:37Z</dcterms:created>
  <dcterms:modified xsi:type="dcterms:W3CDTF">2016-03-24T11:09:26Z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820277603</vt:i4>
  </property>
  <property fmtid="{D5CDD505-2E9C-101B-9397-08002B2CF9AE}" pid="4" name="_EmailSubject">
    <vt:lpwstr>Spanish Version of Marketplace 101 to post on Marketplace.cms.gov</vt:lpwstr>
  </property>
  <property fmtid="{D5CDD505-2E9C-101B-9397-08002B2CF9AE}" pid="5" name="_AuthorEmail">
    <vt:lpwstr>Susan.Gustafson@cms.hhs.gov</vt:lpwstr>
  </property>
  <property fmtid="{D5CDD505-2E9C-101B-9397-08002B2CF9AE}" pid="6" name="_AuthorEmailDisplayName">
    <vt:lpwstr>Gustafson, Susan (CMS/OC)</vt:lpwstr>
  </property>
  <property fmtid="{D5CDD505-2E9C-101B-9397-08002B2CF9AE}" pid="7" name="_PreviousAdHocReviewCycleID">
    <vt:i4>639140935</vt:i4>
  </property>
</Properties>
</file>